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omments/comment1.xml" ContentType="application/vnd.openxmlformats-officedocument.presentationml.comment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8" r:id="rId2"/>
  </p:sldMasterIdLst>
  <p:notesMasterIdLst>
    <p:notesMasterId r:id="rId255"/>
  </p:notesMasterIdLst>
  <p:handoutMasterIdLst>
    <p:handoutMasterId r:id="rId256"/>
  </p:handoutMasterIdLst>
  <p:sldIdLst>
    <p:sldId id="256" r:id="rId3"/>
    <p:sldId id="505" r:id="rId4"/>
    <p:sldId id="257" r:id="rId5"/>
    <p:sldId id="258" r:id="rId6"/>
    <p:sldId id="259" r:id="rId7"/>
    <p:sldId id="260" r:id="rId8"/>
    <p:sldId id="261" r:id="rId9"/>
    <p:sldId id="504" r:id="rId10"/>
    <p:sldId id="487" r:id="rId11"/>
    <p:sldId id="264" r:id="rId12"/>
    <p:sldId id="265" r:id="rId13"/>
    <p:sldId id="266" r:id="rId14"/>
    <p:sldId id="263" r:id="rId15"/>
    <p:sldId id="267" r:id="rId16"/>
    <p:sldId id="268" r:id="rId17"/>
    <p:sldId id="494" r:id="rId18"/>
    <p:sldId id="486" r:id="rId19"/>
    <p:sldId id="269" r:id="rId20"/>
    <p:sldId id="270" r:id="rId21"/>
    <p:sldId id="271" r:id="rId22"/>
    <p:sldId id="490" r:id="rId23"/>
    <p:sldId id="491" r:id="rId24"/>
    <p:sldId id="492" r:id="rId25"/>
    <p:sldId id="272" r:id="rId26"/>
    <p:sldId id="276" r:id="rId27"/>
    <p:sldId id="277" r:id="rId28"/>
    <p:sldId id="566" r:id="rId29"/>
    <p:sldId id="567" r:id="rId30"/>
    <p:sldId id="278" r:id="rId31"/>
    <p:sldId id="507" r:id="rId32"/>
    <p:sldId id="509" r:id="rId33"/>
    <p:sldId id="280" r:id="rId34"/>
    <p:sldId id="281" r:id="rId35"/>
    <p:sldId id="282" r:id="rId36"/>
    <p:sldId id="283" r:id="rId37"/>
    <p:sldId id="286" r:id="rId38"/>
    <p:sldId id="284" r:id="rId39"/>
    <p:sldId id="527" r:id="rId40"/>
    <p:sldId id="287" r:id="rId41"/>
    <p:sldId id="290" r:id="rId42"/>
    <p:sldId id="291" r:id="rId43"/>
    <p:sldId id="292" r:id="rId44"/>
    <p:sldId id="493" r:id="rId45"/>
    <p:sldId id="293" r:id="rId46"/>
    <p:sldId id="294" r:id="rId47"/>
    <p:sldId id="295" r:id="rId48"/>
    <p:sldId id="511" r:id="rId49"/>
    <p:sldId id="296" r:id="rId50"/>
    <p:sldId id="510" r:id="rId51"/>
    <p:sldId id="304" r:id="rId52"/>
    <p:sldId id="533" r:id="rId53"/>
    <p:sldId id="512" r:id="rId54"/>
    <p:sldId id="315" r:id="rId55"/>
    <p:sldId id="513" r:id="rId56"/>
    <p:sldId id="514" r:id="rId57"/>
    <p:sldId id="515" r:id="rId58"/>
    <p:sldId id="516" r:id="rId59"/>
    <p:sldId id="328" r:id="rId60"/>
    <p:sldId id="329" r:id="rId61"/>
    <p:sldId id="531" r:id="rId62"/>
    <p:sldId id="330" r:id="rId63"/>
    <p:sldId id="331" r:id="rId64"/>
    <p:sldId id="332" r:id="rId65"/>
    <p:sldId id="334" r:id="rId66"/>
    <p:sldId id="335" r:id="rId67"/>
    <p:sldId id="336" r:id="rId68"/>
    <p:sldId id="337" r:id="rId69"/>
    <p:sldId id="338" r:id="rId70"/>
    <p:sldId id="339" r:id="rId71"/>
    <p:sldId id="340" r:id="rId72"/>
    <p:sldId id="495"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534" r:id="rId97"/>
    <p:sldId id="5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544" r:id="rId125"/>
    <p:sldId id="545" r:id="rId126"/>
    <p:sldId id="546" r:id="rId127"/>
    <p:sldId id="547" r:id="rId128"/>
    <p:sldId id="548" r:id="rId129"/>
    <p:sldId id="549" r:id="rId130"/>
    <p:sldId id="550" r:id="rId131"/>
    <p:sldId id="551" r:id="rId132"/>
    <p:sldId id="552" r:id="rId133"/>
    <p:sldId id="553" r:id="rId134"/>
    <p:sldId id="554" r:id="rId135"/>
    <p:sldId id="555" r:id="rId136"/>
    <p:sldId id="556" r:id="rId137"/>
    <p:sldId id="557" r:id="rId138"/>
    <p:sldId id="558" r:id="rId139"/>
    <p:sldId id="559" r:id="rId140"/>
    <p:sldId id="391" r:id="rId141"/>
    <p:sldId id="392" r:id="rId142"/>
    <p:sldId id="393" r:id="rId143"/>
    <p:sldId id="394" r:id="rId144"/>
    <p:sldId id="395" r:id="rId145"/>
    <p:sldId id="396" r:id="rId146"/>
    <p:sldId id="517" r:id="rId147"/>
    <p:sldId id="398" r:id="rId148"/>
    <p:sldId id="532"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560" r:id="rId168"/>
    <p:sldId id="543"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96" r:id="rId183"/>
    <p:sldId id="432" r:id="rId184"/>
    <p:sldId id="433" r:id="rId185"/>
    <p:sldId id="497" r:id="rId186"/>
    <p:sldId id="568" r:id="rId187"/>
    <p:sldId id="434" r:id="rId188"/>
    <p:sldId id="435" r:id="rId189"/>
    <p:sldId id="436" r:id="rId190"/>
    <p:sldId id="437" r:id="rId191"/>
    <p:sldId id="438" r:id="rId192"/>
    <p:sldId id="441" r:id="rId193"/>
    <p:sldId id="442" r:id="rId194"/>
    <p:sldId id="439" r:id="rId195"/>
    <p:sldId id="440" r:id="rId196"/>
    <p:sldId id="443" r:id="rId197"/>
    <p:sldId id="498" r:id="rId198"/>
    <p:sldId id="444" r:id="rId199"/>
    <p:sldId id="457" r:id="rId200"/>
    <p:sldId id="499" r:id="rId201"/>
    <p:sldId id="445" r:id="rId202"/>
    <p:sldId id="446" r:id="rId203"/>
    <p:sldId id="447" r:id="rId204"/>
    <p:sldId id="448" r:id="rId205"/>
    <p:sldId id="449" r:id="rId206"/>
    <p:sldId id="450" r:id="rId207"/>
    <p:sldId id="452" r:id="rId208"/>
    <p:sldId id="453" r:id="rId209"/>
    <p:sldId id="454" r:id="rId210"/>
    <p:sldId id="455" r:id="rId211"/>
    <p:sldId id="456" r:id="rId212"/>
    <p:sldId id="458" r:id="rId213"/>
    <p:sldId id="459" r:id="rId214"/>
    <p:sldId id="461" r:id="rId215"/>
    <p:sldId id="462" r:id="rId216"/>
    <p:sldId id="463" r:id="rId217"/>
    <p:sldId id="467" r:id="rId218"/>
    <p:sldId id="468" r:id="rId219"/>
    <p:sldId id="469" r:id="rId220"/>
    <p:sldId id="470" r:id="rId221"/>
    <p:sldId id="500" r:id="rId222"/>
    <p:sldId id="501" r:id="rId223"/>
    <p:sldId id="502" r:id="rId224"/>
    <p:sldId id="565" r:id="rId225"/>
    <p:sldId id="528" r:id="rId226"/>
    <p:sldId id="530" r:id="rId227"/>
    <p:sldId id="535" r:id="rId228"/>
    <p:sldId id="536" r:id="rId229"/>
    <p:sldId id="537" r:id="rId230"/>
    <p:sldId id="474" r:id="rId231"/>
    <p:sldId id="477" r:id="rId232"/>
    <p:sldId id="478" r:id="rId233"/>
    <p:sldId id="479" r:id="rId234"/>
    <p:sldId id="518" r:id="rId235"/>
    <p:sldId id="519" r:id="rId236"/>
    <p:sldId id="520" r:id="rId237"/>
    <p:sldId id="521" r:id="rId238"/>
    <p:sldId id="522" r:id="rId239"/>
    <p:sldId id="523" r:id="rId240"/>
    <p:sldId id="524" r:id="rId241"/>
    <p:sldId id="538" r:id="rId242"/>
    <p:sldId id="539" r:id="rId243"/>
    <p:sldId id="540" r:id="rId244"/>
    <p:sldId id="541" r:id="rId245"/>
    <p:sldId id="542" r:id="rId246"/>
    <p:sldId id="480" r:id="rId247"/>
    <p:sldId id="482" r:id="rId248"/>
    <p:sldId id="483" r:id="rId249"/>
    <p:sldId id="484" r:id="rId250"/>
    <p:sldId id="485" r:id="rId251"/>
    <p:sldId id="561" r:id="rId252"/>
    <p:sldId id="562" r:id="rId253"/>
    <p:sldId id="563" r:id="rId254"/>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00">
          <p15:clr>
            <a:srgbClr val="A4A3A4"/>
          </p15:clr>
        </p15:guide>
        <p15:guide id="2" pos="3888">
          <p15:clr>
            <a:srgbClr val="A4A3A4"/>
          </p15:clr>
        </p15:guide>
        <p15:guide id="3" orient="horz" pos="672">
          <p15:clr>
            <a:srgbClr val="A4A3A4"/>
          </p15:clr>
        </p15:guide>
        <p15:guide id="4" pos="787">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9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8753" autoAdjust="0"/>
    <p:restoredTop sz="83429" autoAdjust="0"/>
  </p:normalViewPr>
  <p:slideViewPr>
    <p:cSldViewPr showGuides="1">
      <p:cViewPr varScale="1">
        <p:scale>
          <a:sx n="97" d="100"/>
          <a:sy n="97" d="100"/>
        </p:scale>
        <p:origin x="-1998" y="-96"/>
      </p:cViewPr>
      <p:guideLst>
        <p:guide orient="horz" pos="1200"/>
        <p:guide orient="horz" pos="672"/>
        <p:guide pos="3888"/>
        <p:guide pos="787"/>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Lst>
  </p:outlineViewPr>
  <p:notesTextViewPr>
    <p:cViewPr>
      <p:scale>
        <a:sx n="100" d="100"/>
        <a:sy n="100" d="100"/>
      </p:scale>
      <p:origin x="0" y="0"/>
    </p:cViewPr>
  </p:notesTextViewPr>
  <p:notesViewPr>
    <p:cSldViewPr showGuides="1">
      <p:cViewPr varScale="1">
        <p:scale>
          <a:sx n="67" d="100"/>
          <a:sy n="67" d="100"/>
        </p:scale>
        <p:origin x="-2796" y="-108"/>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3" Type="http://schemas.openxmlformats.org/officeDocument/2006/relationships/slide" Target="slides/slide231.xml"/><Relationship Id="rId238" Type="http://schemas.openxmlformats.org/officeDocument/2006/relationships/slide" Target="slides/slide236.xml"/><Relationship Id="rId254" Type="http://schemas.openxmlformats.org/officeDocument/2006/relationships/slide" Target="slides/slide252.xml"/><Relationship Id="rId259" Type="http://schemas.openxmlformats.org/officeDocument/2006/relationships/viewProps" Target="viewProp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notesMaster" Target="notesMasters/notesMaster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tableStyles" Target="tableStyle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handoutMaster" Target="handoutMasters/handout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s>
</file>

<file path=ppt/_rels/viewProps.xml.rels><?xml version="1.0" encoding="UTF-8" standalone="yes"?>
<Relationships xmlns="http://schemas.openxmlformats.org/package/2006/relationships"><Relationship Id="rId13" Type="http://schemas.openxmlformats.org/officeDocument/2006/relationships/slide" Target="slides/slide35.xml"/><Relationship Id="rId18" Type="http://schemas.openxmlformats.org/officeDocument/2006/relationships/slide" Target="slides/slide55.xml"/><Relationship Id="rId26" Type="http://schemas.openxmlformats.org/officeDocument/2006/relationships/slide" Target="slides/slide73.xml"/><Relationship Id="rId39" Type="http://schemas.openxmlformats.org/officeDocument/2006/relationships/slide" Target="slides/slide94.xml"/><Relationship Id="rId21" Type="http://schemas.openxmlformats.org/officeDocument/2006/relationships/slide" Target="slides/slide64.xml"/><Relationship Id="rId34" Type="http://schemas.openxmlformats.org/officeDocument/2006/relationships/slide" Target="slides/slide86.xml"/><Relationship Id="rId42" Type="http://schemas.openxmlformats.org/officeDocument/2006/relationships/slide" Target="slides/slide105.xml"/><Relationship Id="rId47" Type="http://schemas.openxmlformats.org/officeDocument/2006/relationships/slide" Target="slides/slide112.xml"/><Relationship Id="rId50" Type="http://schemas.openxmlformats.org/officeDocument/2006/relationships/slide" Target="slides/slide115.xml"/><Relationship Id="rId55" Type="http://schemas.openxmlformats.org/officeDocument/2006/relationships/slide" Target="slides/slide162.xml"/><Relationship Id="rId63" Type="http://schemas.openxmlformats.org/officeDocument/2006/relationships/slide" Target="slides/slide210.xml"/><Relationship Id="rId7" Type="http://schemas.openxmlformats.org/officeDocument/2006/relationships/slide" Target="slides/slide25.xml"/><Relationship Id="rId2" Type="http://schemas.openxmlformats.org/officeDocument/2006/relationships/slide" Target="slides/slide5.xml"/><Relationship Id="rId16" Type="http://schemas.openxmlformats.org/officeDocument/2006/relationships/slide" Target="slides/slide38.xml"/><Relationship Id="rId29" Type="http://schemas.openxmlformats.org/officeDocument/2006/relationships/slide" Target="slides/slide77.xml"/><Relationship Id="rId1" Type="http://schemas.openxmlformats.org/officeDocument/2006/relationships/slide" Target="slides/slide4.xml"/><Relationship Id="rId6" Type="http://schemas.openxmlformats.org/officeDocument/2006/relationships/slide" Target="slides/slide24.xml"/><Relationship Id="rId11" Type="http://schemas.openxmlformats.org/officeDocument/2006/relationships/slide" Target="slides/slide33.xml"/><Relationship Id="rId24" Type="http://schemas.openxmlformats.org/officeDocument/2006/relationships/slide" Target="slides/slide70.xml"/><Relationship Id="rId32" Type="http://schemas.openxmlformats.org/officeDocument/2006/relationships/slide" Target="slides/slide80.xml"/><Relationship Id="rId37" Type="http://schemas.openxmlformats.org/officeDocument/2006/relationships/slide" Target="slides/slide91.xml"/><Relationship Id="rId40" Type="http://schemas.openxmlformats.org/officeDocument/2006/relationships/slide" Target="slides/slide101.xml"/><Relationship Id="rId45" Type="http://schemas.openxmlformats.org/officeDocument/2006/relationships/slide" Target="slides/slide108.xml"/><Relationship Id="rId53" Type="http://schemas.openxmlformats.org/officeDocument/2006/relationships/slide" Target="slides/slide160.xml"/><Relationship Id="rId58" Type="http://schemas.openxmlformats.org/officeDocument/2006/relationships/slide" Target="slides/slide168.xml"/><Relationship Id="rId66" Type="http://schemas.openxmlformats.org/officeDocument/2006/relationships/slide" Target="slides/slide249.xml"/><Relationship Id="rId5" Type="http://schemas.openxmlformats.org/officeDocument/2006/relationships/slide" Target="slides/slide21.xml"/><Relationship Id="rId15" Type="http://schemas.openxmlformats.org/officeDocument/2006/relationships/slide" Target="slides/slide37.xml"/><Relationship Id="rId23" Type="http://schemas.openxmlformats.org/officeDocument/2006/relationships/slide" Target="slides/slide66.xml"/><Relationship Id="rId28" Type="http://schemas.openxmlformats.org/officeDocument/2006/relationships/slide" Target="slides/slide76.xml"/><Relationship Id="rId36" Type="http://schemas.openxmlformats.org/officeDocument/2006/relationships/slide" Target="slides/slide88.xml"/><Relationship Id="rId49" Type="http://schemas.openxmlformats.org/officeDocument/2006/relationships/slide" Target="slides/slide114.xml"/><Relationship Id="rId57" Type="http://schemas.openxmlformats.org/officeDocument/2006/relationships/slide" Target="slides/slide164.xml"/><Relationship Id="rId61" Type="http://schemas.openxmlformats.org/officeDocument/2006/relationships/slide" Target="slides/slide182.xml"/><Relationship Id="rId10" Type="http://schemas.openxmlformats.org/officeDocument/2006/relationships/slide" Target="slides/slide32.xml"/><Relationship Id="rId19" Type="http://schemas.openxmlformats.org/officeDocument/2006/relationships/slide" Target="slides/slide56.xml"/><Relationship Id="rId31" Type="http://schemas.openxmlformats.org/officeDocument/2006/relationships/slide" Target="slides/slide79.xml"/><Relationship Id="rId44" Type="http://schemas.openxmlformats.org/officeDocument/2006/relationships/slide" Target="slides/slide107.xml"/><Relationship Id="rId52" Type="http://schemas.openxmlformats.org/officeDocument/2006/relationships/slide" Target="slides/slide158.xml"/><Relationship Id="rId60" Type="http://schemas.openxmlformats.org/officeDocument/2006/relationships/slide" Target="slides/slide170.xml"/><Relationship Id="rId65" Type="http://schemas.openxmlformats.org/officeDocument/2006/relationships/slide" Target="slides/slide248.xml"/><Relationship Id="rId4" Type="http://schemas.openxmlformats.org/officeDocument/2006/relationships/slide" Target="slides/slide14.xml"/><Relationship Id="rId9" Type="http://schemas.openxmlformats.org/officeDocument/2006/relationships/slide" Target="slides/slide29.xml"/><Relationship Id="rId14" Type="http://schemas.openxmlformats.org/officeDocument/2006/relationships/slide" Target="slides/slide36.xml"/><Relationship Id="rId22" Type="http://schemas.openxmlformats.org/officeDocument/2006/relationships/slide" Target="slides/slide65.xml"/><Relationship Id="rId27" Type="http://schemas.openxmlformats.org/officeDocument/2006/relationships/slide" Target="slides/slide75.xml"/><Relationship Id="rId30" Type="http://schemas.openxmlformats.org/officeDocument/2006/relationships/slide" Target="slides/slide78.xml"/><Relationship Id="rId35" Type="http://schemas.openxmlformats.org/officeDocument/2006/relationships/slide" Target="slides/slide87.xml"/><Relationship Id="rId43" Type="http://schemas.openxmlformats.org/officeDocument/2006/relationships/slide" Target="slides/slide106.xml"/><Relationship Id="rId48" Type="http://schemas.openxmlformats.org/officeDocument/2006/relationships/slide" Target="slides/slide113.xml"/><Relationship Id="rId56" Type="http://schemas.openxmlformats.org/officeDocument/2006/relationships/slide" Target="slides/slide163.xml"/><Relationship Id="rId64" Type="http://schemas.openxmlformats.org/officeDocument/2006/relationships/slide" Target="slides/slide247.xml"/><Relationship Id="rId8" Type="http://schemas.openxmlformats.org/officeDocument/2006/relationships/slide" Target="slides/slide26.xml"/><Relationship Id="rId51" Type="http://schemas.openxmlformats.org/officeDocument/2006/relationships/slide" Target="slides/slide150.xml"/><Relationship Id="rId3" Type="http://schemas.openxmlformats.org/officeDocument/2006/relationships/slide" Target="slides/slide6.xml"/><Relationship Id="rId12" Type="http://schemas.openxmlformats.org/officeDocument/2006/relationships/slide" Target="slides/slide34.xml"/><Relationship Id="rId17" Type="http://schemas.openxmlformats.org/officeDocument/2006/relationships/slide" Target="slides/slide54.xml"/><Relationship Id="rId25" Type="http://schemas.openxmlformats.org/officeDocument/2006/relationships/slide" Target="slides/slide72.xml"/><Relationship Id="rId33" Type="http://schemas.openxmlformats.org/officeDocument/2006/relationships/slide" Target="slides/slide83.xml"/><Relationship Id="rId38" Type="http://schemas.openxmlformats.org/officeDocument/2006/relationships/slide" Target="slides/slide93.xml"/><Relationship Id="rId46" Type="http://schemas.openxmlformats.org/officeDocument/2006/relationships/slide" Target="slides/slide109.xml"/><Relationship Id="rId59" Type="http://schemas.openxmlformats.org/officeDocument/2006/relationships/slide" Target="slides/slide169.xml"/><Relationship Id="rId67" Type="http://schemas.openxmlformats.org/officeDocument/2006/relationships/slide" Target="slides/slide251.xml"/><Relationship Id="rId20" Type="http://schemas.openxmlformats.org/officeDocument/2006/relationships/slide" Target="slides/slide57.xml"/><Relationship Id="rId41" Type="http://schemas.openxmlformats.org/officeDocument/2006/relationships/slide" Target="slides/slide104.xml"/><Relationship Id="rId54" Type="http://schemas.openxmlformats.org/officeDocument/2006/relationships/slide" Target="slides/slide161.xml"/><Relationship Id="rId62" Type="http://schemas.openxmlformats.org/officeDocument/2006/relationships/slide" Target="slides/slide1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1-11T13:01:51.190" idx="2">
    <p:pos x="10" y="10"/>
    <p:text>we might add option to select WBS and Assemblies when disciplines are selected as well as Mapp PGs when selecting destination system</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85" tIns="46243" rIns="92485" bIns="46243" rtlCol="0"/>
          <a:lstStyle>
            <a:lvl1pPr algn="l">
              <a:defRPr sz="1200"/>
            </a:lvl1pPr>
          </a:lstStyle>
          <a:p>
            <a:endParaRPr lang="en-GB"/>
          </a:p>
        </p:txBody>
      </p:sp>
      <p:sp>
        <p:nvSpPr>
          <p:cNvPr id="3" name="Date Placeholder 2"/>
          <p:cNvSpPr>
            <a:spLocks noGrp="1"/>
          </p:cNvSpPr>
          <p:nvPr>
            <p:ph type="dt" sz="quarter" idx="1"/>
          </p:nvPr>
        </p:nvSpPr>
        <p:spPr>
          <a:xfrm>
            <a:off x="3936767" y="0"/>
            <a:ext cx="3011699" cy="461804"/>
          </a:xfrm>
          <a:prstGeom prst="rect">
            <a:avLst/>
          </a:prstGeom>
        </p:spPr>
        <p:txBody>
          <a:bodyPr vert="horz" lIns="92485" tIns="46243" rIns="92485" bIns="46243" rtlCol="0"/>
          <a:lstStyle>
            <a:lvl1pPr algn="r">
              <a:defRPr sz="1200"/>
            </a:lvl1pPr>
          </a:lstStyle>
          <a:p>
            <a:fld id="{CF289B26-4A2F-4672-9F03-AB76C0D1F260}" type="datetimeFigureOut">
              <a:rPr lang="en-US" smtClean="0"/>
              <a:pPr/>
              <a:t>4/9/2015</a:t>
            </a:fld>
            <a:endParaRPr lang="en-GB"/>
          </a:p>
        </p:txBody>
      </p:sp>
      <p:sp>
        <p:nvSpPr>
          <p:cNvPr id="4" name="Footer Placeholder 3"/>
          <p:cNvSpPr>
            <a:spLocks noGrp="1"/>
          </p:cNvSpPr>
          <p:nvPr>
            <p:ph type="ftr" sz="quarter" idx="2"/>
          </p:nvPr>
        </p:nvSpPr>
        <p:spPr>
          <a:xfrm>
            <a:off x="0" y="8772668"/>
            <a:ext cx="3011699" cy="461804"/>
          </a:xfrm>
          <a:prstGeom prst="rect">
            <a:avLst/>
          </a:prstGeom>
        </p:spPr>
        <p:txBody>
          <a:bodyPr vert="horz" lIns="92485" tIns="46243" rIns="92485" bIns="46243" rtlCol="0" anchor="b"/>
          <a:lstStyle>
            <a:lvl1pPr algn="l">
              <a:defRPr sz="1200"/>
            </a:lvl1pPr>
          </a:lstStyle>
          <a:p>
            <a:endParaRPr lang="en-GB"/>
          </a:p>
        </p:txBody>
      </p:sp>
      <p:sp>
        <p:nvSpPr>
          <p:cNvPr id="5" name="Slide Number Placeholder 4"/>
          <p:cNvSpPr>
            <a:spLocks noGrp="1"/>
          </p:cNvSpPr>
          <p:nvPr>
            <p:ph type="sldNum" sz="quarter" idx="3"/>
          </p:nvPr>
        </p:nvSpPr>
        <p:spPr>
          <a:xfrm>
            <a:off x="3936767" y="8772668"/>
            <a:ext cx="3011699" cy="461804"/>
          </a:xfrm>
          <a:prstGeom prst="rect">
            <a:avLst/>
          </a:prstGeom>
        </p:spPr>
        <p:txBody>
          <a:bodyPr vert="horz" lIns="92485" tIns="46243" rIns="92485" bIns="46243" rtlCol="0" anchor="b"/>
          <a:lstStyle>
            <a:lvl1pPr algn="r">
              <a:defRPr sz="1200"/>
            </a:lvl1pPr>
          </a:lstStyle>
          <a:p>
            <a:fld id="{731011D9-CA4E-4325-8FA4-BB8857BB6B26}" type="slidenum">
              <a:rPr lang="en-GB" smtClean="0"/>
              <a:pPr/>
              <a:t>‹#›</a:t>
            </a:fld>
            <a:endParaRPr lang="en-GB"/>
          </a:p>
        </p:txBody>
      </p:sp>
    </p:spTree>
    <p:extLst>
      <p:ext uri="{BB962C8B-B14F-4D97-AF65-F5344CB8AC3E}">
        <p14:creationId xmlns:p14="http://schemas.microsoft.com/office/powerpoint/2010/main" val="1010214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85" tIns="46243" rIns="92485" bIns="46243" rtlCol="0"/>
          <a:lstStyle>
            <a:lvl1pPr algn="l">
              <a:defRPr sz="1200"/>
            </a:lvl1pPr>
          </a:lstStyle>
          <a:p>
            <a:endParaRPr lang="en-GB"/>
          </a:p>
        </p:txBody>
      </p:sp>
      <p:sp>
        <p:nvSpPr>
          <p:cNvPr id="3" name="Date Placeholder 2"/>
          <p:cNvSpPr>
            <a:spLocks noGrp="1"/>
          </p:cNvSpPr>
          <p:nvPr>
            <p:ph type="dt" idx="1"/>
          </p:nvPr>
        </p:nvSpPr>
        <p:spPr>
          <a:xfrm>
            <a:off x="3936767" y="0"/>
            <a:ext cx="3011699" cy="461804"/>
          </a:xfrm>
          <a:prstGeom prst="rect">
            <a:avLst/>
          </a:prstGeom>
        </p:spPr>
        <p:txBody>
          <a:bodyPr vert="horz" lIns="92485" tIns="46243" rIns="92485" bIns="46243" rtlCol="0"/>
          <a:lstStyle>
            <a:lvl1pPr algn="r">
              <a:defRPr sz="1200"/>
            </a:lvl1pPr>
          </a:lstStyle>
          <a:p>
            <a:fld id="{3E48A873-5899-47BE-8318-798E593D38BF}" type="datetimeFigureOut">
              <a:rPr lang="en-US" smtClean="0"/>
              <a:pPr/>
              <a:t>4/9/2015</a:t>
            </a:fld>
            <a:endParaRPr lang="en-GB"/>
          </a:p>
        </p:txBody>
      </p:sp>
      <p:sp>
        <p:nvSpPr>
          <p:cNvPr id="4" name="Slide Image Placeholder 3"/>
          <p:cNvSpPr>
            <a:spLocks noGrp="1" noRot="1" noChangeAspect="1"/>
          </p:cNvSpPr>
          <p:nvPr>
            <p:ph type="sldImg" idx="2"/>
          </p:nvPr>
        </p:nvSpPr>
        <p:spPr>
          <a:xfrm>
            <a:off x="1166813" y="693738"/>
            <a:ext cx="4616450" cy="3462337"/>
          </a:xfrm>
          <a:prstGeom prst="rect">
            <a:avLst/>
          </a:prstGeom>
          <a:noFill/>
          <a:ln w="12700">
            <a:solidFill>
              <a:prstClr val="black"/>
            </a:solidFill>
          </a:ln>
        </p:spPr>
        <p:txBody>
          <a:bodyPr vert="horz" lIns="92485" tIns="46243" rIns="92485" bIns="46243" rtlCol="0" anchor="ctr"/>
          <a:lstStyle/>
          <a:p>
            <a:endParaRPr lang="en-GB"/>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85" tIns="46243" rIns="92485" bIns="4624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772668"/>
            <a:ext cx="3011699" cy="461804"/>
          </a:xfrm>
          <a:prstGeom prst="rect">
            <a:avLst/>
          </a:prstGeom>
        </p:spPr>
        <p:txBody>
          <a:bodyPr vert="horz" lIns="92485" tIns="46243" rIns="92485" bIns="46243" rtlCol="0" anchor="b"/>
          <a:lstStyle>
            <a:lvl1pPr algn="l">
              <a:defRPr sz="1200"/>
            </a:lvl1pPr>
          </a:lstStyle>
          <a:p>
            <a:endParaRPr lang="en-GB"/>
          </a:p>
        </p:txBody>
      </p:sp>
      <p:sp>
        <p:nvSpPr>
          <p:cNvPr id="7" name="Slide Number Placeholder 6"/>
          <p:cNvSpPr>
            <a:spLocks noGrp="1"/>
          </p:cNvSpPr>
          <p:nvPr>
            <p:ph type="sldNum" sz="quarter" idx="5"/>
          </p:nvPr>
        </p:nvSpPr>
        <p:spPr>
          <a:xfrm>
            <a:off x="3936767" y="8772668"/>
            <a:ext cx="3011699" cy="461804"/>
          </a:xfrm>
          <a:prstGeom prst="rect">
            <a:avLst/>
          </a:prstGeom>
        </p:spPr>
        <p:txBody>
          <a:bodyPr vert="horz" lIns="92485" tIns="46243" rIns="92485" bIns="46243" rtlCol="0" anchor="b"/>
          <a:lstStyle>
            <a:lvl1pPr algn="r">
              <a:defRPr sz="1200"/>
            </a:lvl1pPr>
          </a:lstStyle>
          <a:p>
            <a:fld id="{050E2491-71B9-463D-8191-E548DA908840}" type="slidenum">
              <a:rPr lang="en-GB" smtClean="0"/>
              <a:pPr/>
              <a:t>‹#›</a:t>
            </a:fld>
            <a:endParaRPr lang="en-GB"/>
          </a:p>
        </p:txBody>
      </p:sp>
    </p:spTree>
    <p:extLst>
      <p:ext uri="{BB962C8B-B14F-4D97-AF65-F5344CB8AC3E}">
        <p14:creationId xmlns:p14="http://schemas.microsoft.com/office/powerpoint/2010/main" val="19566912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50E2491-71B9-463D-8191-E548DA908840}" type="slidenum">
              <a:rPr lang="en-GB" smtClean="0"/>
              <a:pPr/>
              <a:t>1</a:t>
            </a:fld>
            <a:endParaRPr lang="en-GB" dirty="0"/>
          </a:p>
        </p:txBody>
      </p:sp>
    </p:spTree>
    <p:extLst>
      <p:ext uri="{BB962C8B-B14F-4D97-AF65-F5344CB8AC3E}">
        <p14:creationId xmlns:p14="http://schemas.microsoft.com/office/powerpoint/2010/main" val="3736237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8750614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Slide Image Placeholder 1"/>
          <p:cNvSpPr>
            <a:spLocks noGrp="1" noRot="1" noChangeAspect="1" noTextEdit="1"/>
          </p:cNvSpPr>
          <p:nvPr>
            <p:ph type="sldImg"/>
          </p:nvPr>
        </p:nvSpPr>
        <p:spPr>
          <a:ln/>
        </p:spPr>
      </p:sp>
      <p:sp>
        <p:nvSpPr>
          <p:cNvPr id="27750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2250360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p:cNvSpPr>
            <a:spLocks noGrp="1" noRot="1" noChangeAspect="1" noTextEdit="1"/>
          </p:cNvSpPr>
          <p:nvPr>
            <p:ph type="sldImg"/>
          </p:nvPr>
        </p:nvSpPr>
        <p:spPr>
          <a:ln/>
        </p:spPr>
      </p:sp>
      <p:sp>
        <p:nvSpPr>
          <p:cNvPr id="28057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9018366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p:cNvSpPr>
            <a:spLocks noGrp="1" noRot="1" noChangeAspect="1" noTextEdit="1"/>
          </p:cNvSpPr>
          <p:nvPr>
            <p:ph type="sldImg"/>
          </p:nvPr>
        </p:nvSpPr>
        <p:spPr>
          <a:ln/>
        </p:spPr>
      </p:sp>
      <p:sp>
        <p:nvSpPr>
          <p:cNvPr id="28262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888209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p:cNvSpPr>
            <a:spLocks noGrp="1" noRot="1" noChangeAspect="1" noTextEdit="1"/>
          </p:cNvSpPr>
          <p:nvPr>
            <p:ph type="sldImg"/>
          </p:nvPr>
        </p:nvSpPr>
        <p:spPr>
          <a:ln/>
        </p:spPr>
      </p:sp>
      <p:sp>
        <p:nvSpPr>
          <p:cNvPr id="28467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525198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p:cNvSpPr>
            <a:spLocks noGrp="1" noRot="1" noChangeAspect="1" noTextEdit="1"/>
          </p:cNvSpPr>
          <p:nvPr>
            <p:ph type="sldImg"/>
          </p:nvPr>
        </p:nvSpPr>
        <p:spPr>
          <a:ln/>
        </p:spPr>
      </p:sp>
      <p:sp>
        <p:nvSpPr>
          <p:cNvPr id="28672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9816390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p:cNvSpPr>
            <a:spLocks noGrp="1" noRot="1" noChangeAspect="1" noTextEdit="1"/>
          </p:cNvSpPr>
          <p:nvPr>
            <p:ph type="sldImg"/>
          </p:nvPr>
        </p:nvSpPr>
        <p:spPr>
          <a:ln/>
        </p:spPr>
      </p:sp>
      <p:sp>
        <p:nvSpPr>
          <p:cNvPr id="28877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0160944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p:cNvSpPr>
            <a:spLocks noGrp="1" noRot="1" noChangeAspect="1" noTextEdit="1"/>
          </p:cNvSpPr>
          <p:nvPr>
            <p:ph type="sldImg"/>
          </p:nvPr>
        </p:nvSpPr>
        <p:spPr>
          <a:ln/>
        </p:spPr>
      </p:sp>
      <p:sp>
        <p:nvSpPr>
          <p:cNvPr id="29081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9581549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Slide Image Placeholder 1"/>
          <p:cNvSpPr>
            <a:spLocks noGrp="1" noRot="1" noChangeAspect="1" noTextEdit="1"/>
          </p:cNvSpPr>
          <p:nvPr>
            <p:ph type="sldImg"/>
          </p:nvPr>
        </p:nvSpPr>
        <p:spPr>
          <a:ln/>
        </p:spPr>
      </p:sp>
      <p:sp>
        <p:nvSpPr>
          <p:cNvPr id="29286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493409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Slide Image Placeholder 1"/>
          <p:cNvSpPr>
            <a:spLocks noGrp="1" noRot="1" noChangeAspect="1" noTextEdit="1"/>
          </p:cNvSpPr>
          <p:nvPr>
            <p:ph type="sldImg"/>
          </p:nvPr>
        </p:nvSpPr>
        <p:spPr>
          <a:ln/>
        </p:spPr>
      </p:sp>
      <p:sp>
        <p:nvSpPr>
          <p:cNvPr id="29491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2214138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Slide Image Placeholder 1"/>
          <p:cNvSpPr>
            <a:spLocks noGrp="1" noRot="1" noChangeAspect="1" noTextEdit="1"/>
          </p:cNvSpPr>
          <p:nvPr>
            <p:ph type="sldImg"/>
          </p:nvPr>
        </p:nvSpPr>
        <p:spPr>
          <a:ln/>
        </p:spPr>
      </p:sp>
      <p:sp>
        <p:nvSpPr>
          <p:cNvPr id="29696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80599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dirty="0" smtClean="0"/>
          </a:p>
        </p:txBody>
      </p:sp>
      <p:sp>
        <p:nvSpPr>
          <p:cNvPr id="36866"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12108206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Rot="1" noChangeAspect="1" noChangeArrowheads="1" noTextEdit="1"/>
          </p:cNvSpPr>
          <p:nvPr>
            <p:ph type="sldImg"/>
          </p:nvPr>
        </p:nvSpPr>
        <p:spPr>
          <a:ln/>
        </p:spPr>
      </p:sp>
      <p:sp>
        <p:nvSpPr>
          <p:cNvPr id="29901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640982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Image Placeholder 1"/>
          <p:cNvSpPr>
            <a:spLocks noGrp="1" noRot="1" noChangeAspect="1" noTextEdit="1"/>
          </p:cNvSpPr>
          <p:nvPr>
            <p:ph type="sldImg"/>
          </p:nvPr>
        </p:nvSpPr>
        <p:spPr>
          <a:ln/>
        </p:spPr>
      </p:sp>
      <p:sp>
        <p:nvSpPr>
          <p:cNvPr id="30105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4704955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TextEdit="1"/>
          </p:cNvSpPr>
          <p:nvPr>
            <p:ph type="sldImg"/>
          </p:nvPr>
        </p:nvSpPr>
        <p:spPr>
          <a:ln/>
        </p:spPr>
      </p:sp>
      <p:sp>
        <p:nvSpPr>
          <p:cNvPr id="30310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501288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Slide Image Placeholder 1"/>
          <p:cNvSpPr>
            <a:spLocks noGrp="1" noRot="1" noChangeAspect="1" noTextEdit="1"/>
          </p:cNvSpPr>
          <p:nvPr>
            <p:ph type="sldImg"/>
          </p:nvPr>
        </p:nvSpPr>
        <p:spPr>
          <a:ln/>
        </p:spPr>
      </p:sp>
      <p:sp>
        <p:nvSpPr>
          <p:cNvPr id="30515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0878981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a:ln/>
        </p:spPr>
      </p:sp>
      <p:sp>
        <p:nvSpPr>
          <p:cNvPr id="271362"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F46F8DA-A19F-400A-B17C-1BA2C01B4D93}" type="slidenum">
              <a:rPr lang="en-US" sz="1300"/>
              <a:pPr algn="r" defTabSz="977842">
                <a:defRPr/>
              </a:pPr>
              <a:t>166</a:t>
            </a:fld>
            <a:endParaRPr lang="en-US" sz="1300" dirty="0"/>
          </a:p>
        </p:txBody>
      </p:sp>
    </p:spTree>
    <p:extLst>
      <p:ext uri="{BB962C8B-B14F-4D97-AF65-F5344CB8AC3E}">
        <p14:creationId xmlns:p14="http://schemas.microsoft.com/office/powerpoint/2010/main" val="19920610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Slide Image Placeholder 1"/>
          <p:cNvSpPr>
            <a:spLocks noGrp="1" noRot="1" noChangeAspect="1" noTextEdit="1"/>
          </p:cNvSpPr>
          <p:nvPr>
            <p:ph type="sldImg"/>
          </p:nvPr>
        </p:nvSpPr>
        <p:spPr>
          <a:ln/>
        </p:spPr>
      </p:sp>
      <p:sp>
        <p:nvSpPr>
          <p:cNvPr id="30720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115968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Slide Image Placeholder 1"/>
          <p:cNvSpPr>
            <a:spLocks noGrp="1" noRot="1" noChangeAspect="1" noTextEdit="1"/>
          </p:cNvSpPr>
          <p:nvPr>
            <p:ph type="sldImg"/>
          </p:nvPr>
        </p:nvSpPr>
        <p:spPr>
          <a:ln/>
        </p:spPr>
      </p:sp>
      <p:sp>
        <p:nvSpPr>
          <p:cNvPr id="30925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59055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noTextEdit="1"/>
          </p:cNvSpPr>
          <p:nvPr>
            <p:ph type="sldImg"/>
          </p:nvPr>
        </p:nvSpPr>
        <p:spPr>
          <a:ln/>
        </p:spPr>
      </p:sp>
      <p:sp>
        <p:nvSpPr>
          <p:cNvPr id="3112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0549744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Slide Image Placeholder 1"/>
          <p:cNvSpPr>
            <a:spLocks noGrp="1" noRot="1" noChangeAspect="1" noTextEdit="1"/>
          </p:cNvSpPr>
          <p:nvPr>
            <p:ph type="sldImg"/>
          </p:nvPr>
        </p:nvSpPr>
        <p:spPr>
          <a:ln/>
        </p:spPr>
      </p:sp>
      <p:sp>
        <p:nvSpPr>
          <p:cNvPr id="31334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0169905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Image Placeholder 1"/>
          <p:cNvSpPr>
            <a:spLocks noGrp="1" noRot="1" noChangeAspect="1" noTextEdit="1"/>
          </p:cNvSpPr>
          <p:nvPr>
            <p:ph type="sldImg"/>
          </p:nvPr>
        </p:nvSpPr>
        <p:spPr>
          <a:ln/>
        </p:spPr>
      </p:sp>
      <p:sp>
        <p:nvSpPr>
          <p:cNvPr id="31539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8236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xfrm>
            <a:off x="926219" y="4387539"/>
            <a:ext cx="5097640" cy="4155030"/>
          </a:xfrm>
          <a:noFill/>
          <a:ln/>
        </p:spPr>
        <p:txBody>
          <a:bodyPr lIns="96396" tIns="48197" rIns="96396" bIns="48197"/>
          <a:lstStyle/>
          <a:p>
            <a:pPr eaLnBrk="1" hangingPunct="1"/>
            <a:endParaRPr lang="es-ES" dirty="0" smtClean="0">
              <a:cs typeface="Times New Roman" pitchFamily="18" charset="0"/>
            </a:endParaRPr>
          </a:p>
        </p:txBody>
      </p:sp>
    </p:spTree>
    <p:extLst>
      <p:ext uri="{BB962C8B-B14F-4D97-AF65-F5344CB8AC3E}">
        <p14:creationId xmlns:p14="http://schemas.microsoft.com/office/powerpoint/2010/main" val="34428466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Slide Image Placeholder 1"/>
          <p:cNvSpPr>
            <a:spLocks noGrp="1" noRot="1" noChangeAspect="1" noTextEdit="1"/>
          </p:cNvSpPr>
          <p:nvPr>
            <p:ph type="sldImg"/>
          </p:nvPr>
        </p:nvSpPr>
        <p:spPr>
          <a:ln/>
        </p:spPr>
      </p:sp>
      <p:sp>
        <p:nvSpPr>
          <p:cNvPr id="31744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6011513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Slide Image Placeholder 1"/>
          <p:cNvSpPr>
            <a:spLocks noGrp="1" noRot="1" noChangeAspect="1" noTextEdit="1"/>
          </p:cNvSpPr>
          <p:nvPr>
            <p:ph type="sldImg"/>
          </p:nvPr>
        </p:nvSpPr>
        <p:spPr>
          <a:ln/>
        </p:spPr>
      </p:sp>
      <p:sp>
        <p:nvSpPr>
          <p:cNvPr id="31949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599363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Slide Image Placeholder 1"/>
          <p:cNvSpPr>
            <a:spLocks noGrp="1" noRot="1" noChangeAspect="1" noTextEdit="1"/>
          </p:cNvSpPr>
          <p:nvPr>
            <p:ph type="sldImg"/>
          </p:nvPr>
        </p:nvSpPr>
        <p:spPr>
          <a:ln/>
        </p:spPr>
      </p:sp>
      <p:sp>
        <p:nvSpPr>
          <p:cNvPr id="330754"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94815E8F-C88E-4C3F-94B3-8F10872AD84B}" type="slidenum">
              <a:rPr lang="en-US" sz="1300"/>
              <a:pPr algn="r" defTabSz="977842">
                <a:defRPr/>
              </a:pPr>
              <a:t>182</a:t>
            </a:fld>
            <a:endParaRPr lang="en-US" sz="1300" dirty="0"/>
          </a:p>
        </p:txBody>
      </p:sp>
    </p:spTree>
    <p:extLst>
      <p:ext uri="{BB962C8B-B14F-4D97-AF65-F5344CB8AC3E}">
        <p14:creationId xmlns:p14="http://schemas.microsoft.com/office/powerpoint/2010/main" val="12388179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a:ln/>
        </p:spPr>
      </p:sp>
      <p:sp>
        <p:nvSpPr>
          <p:cNvPr id="3624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854854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Image Placeholder 1"/>
          <p:cNvSpPr>
            <a:spLocks noGrp="1" noRot="1" noChangeAspect="1" noTextEdit="1"/>
          </p:cNvSpPr>
          <p:nvPr>
            <p:ph type="sldImg"/>
          </p:nvPr>
        </p:nvSpPr>
        <p:spPr>
          <a:ln/>
        </p:spPr>
      </p:sp>
      <p:sp>
        <p:nvSpPr>
          <p:cNvPr id="33382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53791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smtClean="0"/>
          </a:p>
        </p:txBody>
      </p:sp>
      <p:sp>
        <p:nvSpPr>
          <p:cNvPr id="335874"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11218240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smtClean="0"/>
          </a:p>
        </p:txBody>
      </p:sp>
      <p:sp>
        <p:nvSpPr>
          <p:cNvPr id="338946"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39179951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Slide Image Placeholder 1"/>
          <p:cNvSpPr>
            <a:spLocks noGrp="1" noRot="1" noChangeAspect="1" noTextEdit="1"/>
          </p:cNvSpPr>
          <p:nvPr>
            <p:ph type="sldImg"/>
          </p:nvPr>
        </p:nvSpPr>
        <p:spPr>
          <a:ln/>
        </p:spPr>
      </p:sp>
      <p:sp>
        <p:nvSpPr>
          <p:cNvPr id="347138" name="Notes Placeholder 2"/>
          <p:cNvSpPr>
            <a:spLocks noGrp="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5286512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5F41B48F-DCFB-4A26-8240-643551DC1BFE}" type="slidenum">
              <a:rPr lang="en-US" sz="1300"/>
              <a:pPr algn="r" defTabSz="977842"/>
              <a:t>210</a:t>
            </a:fld>
            <a:endParaRPr lang="en-US" sz="1300" dirty="0"/>
          </a:p>
        </p:txBody>
      </p:sp>
      <p:sp>
        <p:nvSpPr>
          <p:cNvPr id="360450"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smtClean="0"/>
          </a:p>
        </p:txBody>
      </p:sp>
      <p:sp>
        <p:nvSpPr>
          <p:cNvPr id="360451"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6187589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a:ln/>
        </p:spPr>
      </p:sp>
      <p:sp>
        <p:nvSpPr>
          <p:cNvPr id="3624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85485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948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36273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165062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63524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24838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p:spPr>
        <p:txBody>
          <a:bodyPr/>
          <a:lstStyle/>
          <a:p>
            <a:pPr eaLnBrk="1" hangingPunct="1"/>
            <a:endParaRPr lang="es-ES" dirty="0" smtClean="0"/>
          </a:p>
        </p:txBody>
      </p:sp>
    </p:spTree>
    <p:extLst>
      <p:ext uri="{BB962C8B-B14F-4D97-AF65-F5344CB8AC3E}">
        <p14:creationId xmlns:p14="http://schemas.microsoft.com/office/powerpoint/2010/main" val="24204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3430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endParaRPr lang="en-US" dirty="0"/>
          </a:p>
        </p:txBody>
      </p:sp>
      <p:sp>
        <p:nvSpPr>
          <p:cNvPr id="5" name="Rectangle 3"/>
          <p:cNvSpPr>
            <a:spLocks noGrp="1" noChangeArrowheads="1"/>
          </p:cNvSpPr>
          <p:nvPr>
            <p:ph type="dt" sz="quarter" idx="1"/>
          </p:nvPr>
        </p:nvSpPr>
        <p:spPr/>
        <p:txBody>
          <a:bodyPr/>
          <a:lstStyle/>
          <a:p>
            <a:pPr>
              <a:defRPr/>
            </a:pPr>
            <a:endParaRPr lang="en-US" dirty="0"/>
          </a:p>
        </p:txBody>
      </p:sp>
      <p:sp>
        <p:nvSpPr>
          <p:cNvPr id="6" name="Rectangle 6"/>
          <p:cNvSpPr>
            <a:spLocks noGrp="1" noChangeArrowheads="1"/>
          </p:cNvSpPr>
          <p:nvPr>
            <p:ph type="ftr" sz="quarter" idx="4"/>
          </p:nvPr>
        </p:nvSpPr>
        <p:spPr/>
        <p:txBody>
          <a:bodyPr/>
          <a:lstStyle/>
          <a:p>
            <a:pPr>
              <a:defRPr/>
            </a:pPr>
            <a:endParaRPr lang="en-US" dirty="0"/>
          </a:p>
        </p:txBody>
      </p:sp>
      <p:sp>
        <p:nvSpPr>
          <p:cNvPr id="7" name="Rectangle 7"/>
          <p:cNvSpPr>
            <a:spLocks noGrp="1" noChangeArrowheads="1"/>
          </p:cNvSpPr>
          <p:nvPr>
            <p:ph type="sldNum" sz="quarter" idx="5"/>
          </p:nvPr>
        </p:nvSpPr>
        <p:spPr/>
        <p:txBody>
          <a:bodyPr/>
          <a:lstStyle/>
          <a:p>
            <a:pPr>
              <a:defRPr/>
            </a:pPr>
            <a:fld id="{D5029CDA-09E6-41B3-BC0E-BC9E32A6E54B}" type="slidenum">
              <a:rPr lang="en-US"/>
              <a:pPr>
                <a:defRPr/>
              </a:pPr>
              <a:t>2</a:t>
            </a:fld>
            <a:endParaRPr lang="en-US" dirty="0"/>
          </a:p>
        </p:txBody>
      </p:sp>
      <p:sp>
        <p:nvSpPr>
          <p:cNvPr id="10246"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pPr>
              <a:defRPr/>
            </a:pPr>
            <a:endParaRPr lang="en-US" dirty="0" smtClean="0"/>
          </a:p>
        </p:txBody>
      </p:sp>
    </p:spTree>
    <p:extLst>
      <p:ext uri="{BB962C8B-B14F-4D97-AF65-F5344CB8AC3E}">
        <p14:creationId xmlns:p14="http://schemas.microsoft.com/office/powerpoint/2010/main" val="218412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p:spPr>
        <p:txBody>
          <a:bodyPr/>
          <a:lstStyle/>
          <a:p>
            <a:pPr eaLnBrk="1" hangingPunct="1"/>
            <a:endParaRPr lang="es-ES" dirty="0" smtClean="0"/>
          </a:p>
        </p:txBody>
      </p:sp>
    </p:spTree>
    <p:extLst>
      <p:ext uri="{BB962C8B-B14F-4D97-AF65-F5344CB8AC3E}">
        <p14:creationId xmlns:p14="http://schemas.microsoft.com/office/powerpoint/2010/main" val="141289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3924502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ln/>
        </p:spPr>
      </p:sp>
      <p:sp>
        <p:nvSpPr>
          <p:cNvPr id="72706"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352770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83A6CA49-8F2C-4E25-8D4B-FB452B9A5D5F}" type="slidenum">
              <a:rPr lang="en-US" sz="1300"/>
              <a:pPr algn="r" defTabSz="977842"/>
              <a:t>35</a:t>
            </a:fld>
            <a:endParaRPr lang="en-US" sz="1300"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499508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8F6138E0-4BC9-479F-B51F-7261F375FE76}" type="slidenum">
              <a:rPr lang="en-US" sz="1300"/>
              <a:pPr algn="r" defTabSz="977842">
                <a:defRPr/>
              </a:pPr>
              <a:t>36</a:t>
            </a:fld>
            <a:endParaRPr lang="en-US" sz="1300" dirty="0"/>
          </a:p>
        </p:txBody>
      </p:sp>
    </p:spTree>
    <p:extLst>
      <p:ext uri="{BB962C8B-B14F-4D97-AF65-F5344CB8AC3E}">
        <p14:creationId xmlns:p14="http://schemas.microsoft.com/office/powerpoint/2010/main" val="89574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87644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87644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517857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a:ln/>
        </p:spPr>
      </p:sp>
      <p:sp>
        <p:nvSpPr>
          <p:cNvPr id="8909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18110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51948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50E2491-71B9-463D-8191-E548DA908840}" type="slidenum">
              <a:rPr lang="en-GB" smtClean="0"/>
              <a:pPr/>
              <a:t>3</a:t>
            </a:fld>
            <a:endParaRPr lang="en-GB" dirty="0"/>
          </a:p>
        </p:txBody>
      </p:sp>
    </p:spTree>
    <p:extLst>
      <p:ext uri="{BB962C8B-B14F-4D97-AF65-F5344CB8AC3E}">
        <p14:creationId xmlns:p14="http://schemas.microsoft.com/office/powerpoint/2010/main" val="151268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19023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106347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367911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026652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User’s and Organization information</a:t>
            </a:r>
          </a:p>
          <a:p>
            <a:r>
              <a:rPr lang="en-US" dirty="0" smtClean="0"/>
              <a:t>Read instruction, act accordingly</a:t>
            </a:r>
          </a:p>
          <a:p>
            <a:r>
              <a:rPr lang="en-US" dirty="0" smtClean="0"/>
              <a:t>Optionally modify installation location (path)</a:t>
            </a:r>
          </a:p>
          <a:p>
            <a:r>
              <a:rPr lang="en-US" dirty="0" smtClean="0"/>
              <a:t>Close Installation wizard (with option to review Smart 3D ReadMe document)</a:t>
            </a:r>
            <a:endParaRPr lang="en-US" dirty="0"/>
          </a:p>
        </p:txBody>
      </p:sp>
      <p:sp>
        <p:nvSpPr>
          <p:cNvPr id="4" name="Slide Number Placeholder 3"/>
          <p:cNvSpPr>
            <a:spLocks noGrp="1"/>
          </p:cNvSpPr>
          <p:nvPr>
            <p:ph type="sldNum" sz="quarter" idx="10"/>
          </p:nvPr>
        </p:nvSpPr>
        <p:spPr/>
        <p:txBody>
          <a:bodyPr/>
          <a:lstStyle/>
          <a:p>
            <a:fld id="{050E2491-71B9-463D-8191-E548DA908840}" type="slidenum">
              <a:rPr lang="en-GB" smtClean="0"/>
              <a:pPr/>
              <a:t>47</a:t>
            </a:fld>
            <a:endParaRPr lang="en-GB"/>
          </a:p>
        </p:txBody>
      </p:sp>
    </p:spTree>
    <p:extLst>
      <p:ext uri="{BB962C8B-B14F-4D97-AF65-F5344CB8AC3E}">
        <p14:creationId xmlns:p14="http://schemas.microsoft.com/office/powerpoint/2010/main" val="391603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pPr eaLnBrk="1" hangingPunct="1"/>
            <a:r>
              <a:rPr lang="en-US" dirty="0" smtClean="0"/>
              <a:t>Wait</a:t>
            </a:r>
          </a:p>
        </p:txBody>
      </p:sp>
    </p:spTree>
    <p:extLst>
      <p:ext uri="{BB962C8B-B14F-4D97-AF65-F5344CB8AC3E}">
        <p14:creationId xmlns:p14="http://schemas.microsoft.com/office/powerpoint/2010/main" val="564108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pPr eaLnBrk="1" hangingPunct="1"/>
            <a:r>
              <a:rPr lang="en-US" dirty="0" smtClean="0"/>
              <a:t>Close Installation wizard (with option to review Smart 3D ReadMe document)</a:t>
            </a:r>
          </a:p>
        </p:txBody>
      </p:sp>
    </p:spTree>
    <p:extLst>
      <p:ext uri="{BB962C8B-B14F-4D97-AF65-F5344CB8AC3E}">
        <p14:creationId xmlns:p14="http://schemas.microsoft.com/office/powerpoint/2010/main" val="564108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a:ln/>
        </p:spPr>
      </p:sp>
      <p:sp>
        <p:nvSpPr>
          <p:cNvPr id="121858"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193690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a:ln/>
        </p:spPr>
      </p:sp>
      <p:sp>
        <p:nvSpPr>
          <p:cNvPr id="121858"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193690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User’s and Organization information</a:t>
            </a:r>
          </a:p>
          <a:p>
            <a:r>
              <a:rPr lang="en-US" dirty="0" smtClean="0"/>
              <a:t>Read instruction, act accordingly</a:t>
            </a:r>
          </a:p>
          <a:p>
            <a:r>
              <a:rPr lang="en-US" dirty="0" smtClean="0"/>
              <a:t>Optionally modify installation location (path)</a:t>
            </a:r>
          </a:p>
          <a:p>
            <a:r>
              <a:rPr lang="en-US" dirty="0" smtClean="0"/>
              <a:t>Enter account and password for</a:t>
            </a:r>
            <a:r>
              <a:rPr lang="en-US" baseline="0" dirty="0" smtClean="0"/>
              <a:t> Name Generator</a:t>
            </a:r>
            <a:endParaRPr lang="en-US" dirty="0" smtClean="0"/>
          </a:p>
          <a:p>
            <a:r>
              <a:rPr lang="en-US" dirty="0" smtClean="0"/>
              <a:t>Close Installation wizard (with option to review Smart 3D ReadMe document)</a:t>
            </a:r>
            <a:endParaRPr lang="en-US" dirty="0"/>
          </a:p>
        </p:txBody>
      </p:sp>
      <p:sp>
        <p:nvSpPr>
          <p:cNvPr id="4" name="Slide Number Placeholder 3"/>
          <p:cNvSpPr>
            <a:spLocks noGrp="1"/>
          </p:cNvSpPr>
          <p:nvPr>
            <p:ph type="sldNum" sz="quarter" idx="10"/>
          </p:nvPr>
        </p:nvSpPr>
        <p:spPr/>
        <p:txBody>
          <a:bodyPr/>
          <a:lstStyle/>
          <a:p>
            <a:fld id="{050E2491-71B9-463D-8191-E548DA908840}" type="slidenum">
              <a:rPr lang="en-GB" smtClean="0"/>
              <a:pPr/>
              <a:t>52</a:t>
            </a:fld>
            <a:endParaRPr lang="en-GB"/>
          </a:p>
        </p:txBody>
      </p:sp>
    </p:spTree>
    <p:extLst>
      <p:ext uri="{BB962C8B-B14F-4D97-AF65-F5344CB8AC3E}">
        <p14:creationId xmlns:p14="http://schemas.microsoft.com/office/powerpoint/2010/main" val="1733465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3472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a:ln/>
        </p:spPr>
      </p:sp>
      <p:sp>
        <p:nvSpPr>
          <p:cNvPr id="121858"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387214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87644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r>
              <a:rPr lang="en-US" dirty="0" smtClean="0"/>
              <a:t>Provide User’s and Organization information</a:t>
            </a:r>
          </a:p>
          <a:p>
            <a:pPr eaLnBrk="1" hangingPunct="1"/>
            <a:r>
              <a:rPr lang="en-US" dirty="0" smtClean="0"/>
              <a:t>Read instruction, act accordingly</a:t>
            </a:r>
          </a:p>
          <a:p>
            <a:pPr eaLnBrk="1" hangingPunct="1"/>
            <a:r>
              <a:rPr lang="en-US" dirty="0" smtClean="0"/>
              <a:t>Optionally modify installation location (path)</a:t>
            </a:r>
          </a:p>
          <a:p>
            <a:pPr eaLnBrk="1" hangingPunct="1"/>
            <a:r>
              <a:rPr lang="en-US" dirty="0" smtClean="0"/>
              <a:t>Close Installation wizard (with option to review Smart 3D ReadMe document)</a:t>
            </a:r>
            <a:endParaRPr lang="es-ES" dirty="0" smtClean="0"/>
          </a:p>
        </p:txBody>
      </p:sp>
    </p:spTree>
    <p:extLst>
      <p:ext uri="{BB962C8B-B14F-4D97-AF65-F5344CB8AC3E}">
        <p14:creationId xmlns:p14="http://schemas.microsoft.com/office/powerpoint/2010/main" val="287644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r>
              <a:rPr lang="en-US" dirty="0" smtClean="0"/>
              <a:t>Provide User’s and Organization information</a:t>
            </a:r>
          </a:p>
          <a:p>
            <a:pPr eaLnBrk="1" hangingPunct="1"/>
            <a:r>
              <a:rPr lang="en-US" dirty="0" smtClean="0"/>
              <a:t>Read instruction, act accordingly</a:t>
            </a:r>
          </a:p>
          <a:p>
            <a:pPr eaLnBrk="1" hangingPunct="1"/>
            <a:r>
              <a:rPr lang="en-US" dirty="0" smtClean="0"/>
              <a:t>Optionally modify installation location (path)</a:t>
            </a:r>
          </a:p>
          <a:p>
            <a:pPr eaLnBrk="1" hangingPunct="1"/>
            <a:r>
              <a:rPr lang="en-US" dirty="0" smtClean="0"/>
              <a:t>Close Installation wizard (with option to review Smart 3D ReadMe document)</a:t>
            </a:r>
            <a:endParaRPr lang="es-ES" dirty="0" smtClean="0"/>
          </a:p>
        </p:txBody>
      </p:sp>
    </p:spTree>
    <p:extLst>
      <p:ext uri="{BB962C8B-B14F-4D97-AF65-F5344CB8AC3E}">
        <p14:creationId xmlns:p14="http://schemas.microsoft.com/office/powerpoint/2010/main" val="287644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87644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a:ln/>
        </p:spPr>
      </p:sp>
      <p:sp>
        <p:nvSpPr>
          <p:cNvPr id="146434"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62141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a:ln/>
        </p:spPr>
      </p:sp>
      <p:sp>
        <p:nvSpPr>
          <p:cNvPr id="149506"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57525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a:ln/>
        </p:spPr>
      </p:sp>
      <p:sp>
        <p:nvSpPr>
          <p:cNvPr id="15155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826674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a:ln/>
        </p:spPr>
      </p:sp>
      <p:sp>
        <p:nvSpPr>
          <p:cNvPr id="15360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4718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a:ln/>
        </p:spPr>
      </p:sp>
      <p:sp>
        <p:nvSpPr>
          <p:cNvPr id="15565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979E8528-E5FD-49D6-8175-8B83CAF96574}" type="slidenum">
              <a:rPr lang="en-US" sz="1300"/>
              <a:pPr algn="r" defTabSz="977842">
                <a:defRPr/>
              </a:pPr>
              <a:t>64</a:t>
            </a:fld>
            <a:endParaRPr lang="en-US" sz="1300" dirty="0"/>
          </a:p>
        </p:txBody>
      </p:sp>
    </p:spTree>
    <p:extLst>
      <p:ext uri="{BB962C8B-B14F-4D97-AF65-F5344CB8AC3E}">
        <p14:creationId xmlns:p14="http://schemas.microsoft.com/office/powerpoint/2010/main" val="48157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399789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a:ln/>
        </p:spPr>
      </p:sp>
      <p:sp>
        <p:nvSpPr>
          <p:cNvPr id="157698"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FDC3B2A-5AA0-4F37-9DDF-025FFF9B4258}" type="slidenum">
              <a:rPr lang="en-US" sz="1300"/>
              <a:pPr algn="r" defTabSz="977842">
                <a:defRPr/>
              </a:pPr>
              <a:t>65</a:t>
            </a:fld>
            <a:endParaRPr lang="en-US" sz="1300" dirty="0"/>
          </a:p>
        </p:txBody>
      </p:sp>
    </p:spTree>
    <p:extLst>
      <p:ext uri="{BB962C8B-B14F-4D97-AF65-F5344CB8AC3E}">
        <p14:creationId xmlns:p14="http://schemas.microsoft.com/office/powerpoint/2010/main" val="2374819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a:ln/>
        </p:spPr>
      </p:sp>
      <p:sp>
        <p:nvSpPr>
          <p:cNvPr id="159746"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04F06FF-8077-442E-95FF-7D5500991E4D}" type="slidenum">
              <a:rPr lang="en-US" sz="1300"/>
              <a:pPr algn="r" defTabSz="977842">
                <a:defRPr/>
              </a:pPr>
              <a:t>66</a:t>
            </a:fld>
            <a:endParaRPr lang="en-US" sz="1300" dirty="0"/>
          </a:p>
        </p:txBody>
      </p:sp>
    </p:spTree>
    <p:extLst>
      <p:ext uri="{BB962C8B-B14F-4D97-AF65-F5344CB8AC3E}">
        <p14:creationId xmlns:p14="http://schemas.microsoft.com/office/powerpoint/2010/main" val="231846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a:ln/>
        </p:spPr>
      </p:sp>
      <p:sp>
        <p:nvSpPr>
          <p:cNvPr id="161794"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7ECEE793-D540-4301-BB05-2ACFAB0BF026}" type="slidenum">
              <a:rPr lang="en-US" sz="1300"/>
              <a:pPr algn="r" defTabSz="977842">
                <a:defRPr/>
              </a:pPr>
              <a:t>67</a:t>
            </a:fld>
            <a:endParaRPr lang="en-US" sz="1300" dirty="0"/>
          </a:p>
        </p:txBody>
      </p:sp>
    </p:spTree>
    <p:extLst>
      <p:ext uri="{BB962C8B-B14F-4D97-AF65-F5344CB8AC3E}">
        <p14:creationId xmlns:p14="http://schemas.microsoft.com/office/powerpoint/2010/main" val="2788660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noTextEdit="1"/>
          </p:cNvSpPr>
          <p:nvPr>
            <p:ph type="sldImg"/>
          </p:nvPr>
        </p:nvSpPr>
        <p:spPr>
          <a:ln/>
        </p:spPr>
      </p:sp>
      <p:sp>
        <p:nvSpPr>
          <p:cNvPr id="163842"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CEA4AC9D-A187-404E-970A-4E63898B2164}" type="slidenum">
              <a:rPr lang="en-US" sz="1300"/>
              <a:pPr algn="r" defTabSz="977842">
                <a:defRPr/>
              </a:pPr>
              <a:t>68</a:t>
            </a:fld>
            <a:endParaRPr lang="en-US" sz="1300" dirty="0"/>
          </a:p>
        </p:txBody>
      </p:sp>
    </p:spTree>
    <p:extLst>
      <p:ext uri="{BB962C8B-B14F-4D97-AF65-F5344CB8AC3E}">
        <p14:creationId xmlns:p14="http://schemas.microsoft.com/office/powerpoint/2010/main" val="443184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a:ln/>
        </p:spPr>
      </p:sp>
      <p:sp>
        <p:nvSpPr>
          <p:cNvPr id="16589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DD461C5-F845-42E9-AC6E-F49BD5FF5E40}" type="slidenum">
              <a:rPr lang="en-US" sz="1300"/>
              <a:pPr algn="r" defTabSz="977842">
                <a:defRPr/>
              </a:pPr>
              <a:t>69</a:t>
            </a:fld>
            <a:endParaRPr lang="en-US" sz="1300" dirty="0"/>
          </a:p>
        </p:txBody>
      </p:sp>
    </p:spTree>
    <p:extLst>
      <p:ext uri="{BB962C8B-B14F-4D97-AF65-F5344CB8AC3E}">
        <p14:creationId xmlns:p14="http://schemas.microsoft.com/office/powerpoint/2010/main" val="2514055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88876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574646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ln/>
        </p:spPr>
      </p:sp>
      <p:sp>
        <p:nvSpPr>
          <p:cNvPr id="172034"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1145801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Rot="1" noChangeAspect="1" noChangeArrowheads="1" noTextEdit="1"/>
          </p:cNvSpPr>
          <p:nvPr>
            <p:ph type="sldImg"/>
          </p:nvPr>
        </p:nvSpPr>
        <p:spPr>
          <a:ln/>
        </p:spPr>
      </p:sp>
      <p:sp>
        <p:nvSpPr>
          <p:cNvPr id="17408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4031856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TextEdit="1"/>
          </p:cNvSpPr>
          <p:nvPr>
            <p:ph type="sldImg"/>
          </p:nvPr>
        </p:nvSpPr>
        <p:spPr>
          <a:ln/>
        </p:spPr>
      </p:sp>
      <p:sp>
        <p:nvSpPr>
          <p:cNvPr id="17613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39892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99233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Image Placeholder 1"/>
          <p:cNvSpPr>
            <a:spLocks noGrp="1" noRot="1" noChangeAspect="1" noTextEdit="1"/>
          </p:cNvSpPr>
          <p:nvPr>
            <p:ph type="sldImg"/>
          </p:nvPr>
        </p:nvSpPr>
        <p:spPr>
          <a:ln/>
        </p:spPr>
      </p:sp>
      <p:sp>
        <p:nvSpPr>
          <p:cNvPr id="17817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91532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Slide Image Placeholder 1"/>
          <p:cNvSpPr>
            <a:spLocks noGrp="1" noRot="1" noChangeAspect="1" noTextEdit="1"/>
          </p:cNvSpPr>
          <p:nvPr>
            <p:ph type="sldImg"/>
          </p:nvPr>
        </p:nvSpPr>
        <p:spPr>
          <a:ln/>
        </p:spPr>
      </p:sp>
      <p:sp>
        <p:nvSpPr>
          <p:cNvPr id="18022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2484835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a:ln/>
        </p:spPr>
      </p:sp>
      <p:sp>
        <p:nvSpPr>
          <p:cNvPr id="18227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97927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Image Placeholder 1"/>
          <p:cNvSpPr>
            <a:spLocks noGrp="1" noRot="1" noChangeAspect="1" noTextEdit="1"/>
          </p:cNvSpPr>
          <p:nvPr>
            <p:ph type="sldImg"/>
          </p:nvPr>
        </p:nvSpPr>
        <p:spPr>
          <a:ln/>
        </p:spPr>
      </p:sp>
      <p:sp>
        <p:nvSpPr>
          <p:cNvPr id="18432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44669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noTextEdit="1"/>
          </p:cNvSpPr>
          <p:nvPr>
            <p:ph type="sldImg"/>
          </p:nvPr>
        </p:nvSpPr>
        <p:spPr>
          <a:ln/>
        </p:spPr>
      </p:sp>
      <p:sp>
        <p:nvSpPr>
          <p:cNvPr id="18637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942864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p:cNvSpPr>
            <a:spLocks noGrp="1" noRot="1" noChangeAspect="1" noTextEdit="1"/>
          </p:cNvSpPr>
          <p:nvPr>
            <p:ph type="sldImg"/>
          </p:nvPr>
        </p:nvSpPr>
        <p:spPr>
          <a:ln/>
        </p:spPr>
      </p:sp>
      <p:sp>
        <p:nvSpPr>
          <p:cNvPr id="18841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9213290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p:cNvSpPr>
            <a:spLocks noGrp="1" noRot="1" noChangeAspect="1" noTextEdit="1"/>
          </p:cNvSpPr>
          <p:nvPr>
            <p:ph type="sldImg"/>
          </p:nvPr>
        </p:nvSpPr>
        <p:spPr>
          <a:ln/>
        </p:spPr>
      </p:sp>
      <p:sp>
        <p:nvSpPr>
          <p:cNvPr id="19046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372208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p:cNvSpPr>
            <a:spLocks noGrp="1" noRot="1" noChangeAspect="1" noTextEdit="1"/>
          </p:cNvSpPr>
          <p:nvPr>
            <p:ph type="sldImg"/>
          </p:nvPr>
        </p:nvSpPr>
        <p:spPr>
          <a:ln/>
        </p:spPr>
      </p:sp>
      <p:sp>
        <p:nvSpPr>
          <p:cNvPr id="19251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541504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noTextEdit="1"/>
          </p:cNvSpPr>
          <p:nvPr>
            <p:ph type="sldImg"/>
          </p:nvPr>
        </p:nvSpPr>
        <p:spPr>
          <a:ln/>
        </p:spPr>
      </p:sp>
      <p:sp>
        <p:nvSpPr>
          <p:cNvPr id="19456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28563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p:cNvSpPr>
            <a:spLocks noGrp="1" noRot="1" noChangeAspect="1" noTextEdit="1"/>
          </p:cNvSpPr>
          <p:nvPr>
            <p:ph type="sldImg"/>
          </p:nvPr>
        </p:nvSpPr>
        <p:spPr>
          <a:ln/>
        </p:spPr>
      </p:sp>
      <p:sp>
        <p:nvSpPr>
          <p:cNvPr id="19661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19723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1174750" y="700088"/>
            <a:ext cx="4597400" cy="3449637"/>
          </a:xfrm>
          <a:ln w="12700" cap="flat">
            <a:solidFill>
              <a:schemeClr val="tx1"/>
            </a:solidFill>
          </a:ln>
        </p:spPr>
      </p:sp>
      <p:sp>
        <p:nvSpPr>
          <p:cNvPr id="30722" name="Rectangle 3"/>
          <p:cNvSpPr>
            <a:spLocks noGrp="1" noChangeArrowheads="1"/>
          </p:cNvSpPr>
          <p:nvPr>
            <p:ph type="body" idx="1"/>
          </p:nvPr>
        </p:nvSpPr>
        <p:spPr>
          <a:xfrm>
            <a:off x="926219" y="4387538"/>
            <a:ext cx="5097640" cy="4153027"/>
          </a:xfrm>
          <a:noFill/>
          <a:ln/>
        </p:spPr>
        <p:txBody>
          <a:bodyPr lIns="96749" tIns="47525" rIns="96749" bIns="47525"/>
          <a:lstStyle/>
          <a:p>
            <a:pPr eaLnBrk="1" hangingPunct="1"/>
            <a:endParaRPr lang="es-ES" dirty="0" smtClean="0"/>
          </a:p>
        </p:txBody>
      </p:sp>
    </p:spTree>
    <p:extLst>
      <p:ext uri="{BB962C8B-B14F-4D97-AF65-F5344CB8AC3E}">
        <p14:creationId xmlns:p14="http://schemas.microsoft.com/office/powerpoint/2010/main" val="760987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noTextEdit="1"/>
          </p:cNvSpPr>
          <p:nvPr>
            <p:ph type="sldImg"/>
          </p:nvPr>
        </p:nvSpPr>
        <p:spPr>
          <a:ln/>
        </p:spPr>
      </p:sp>
      <p:sp>
        <p:nvSpPr>
          <p:cNvPr id="19865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58963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noTextEdit="1"/>
          </p:cNvSpPr>
          <p:nvPr>
            <p:ph type="sldImg"/>
          </p:nvPr>
        </p:nvSpPr>
        <p:spPr>
          <a:ln/>
        </p:spPr>
      </p:sp>
      <p:sp>
        <p:nvSpPr>
          <p:cNvPr id="20070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750488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p:cNvSpPr>
            <a:spLocks noGrp="1" noRot="1" noChangeAspect="1" noTextEdit="1"/>
          </p:cNvSpPr>
          <p:nvPr>
            <p:ph type="sldImg"/>
          </p:nvPr>
        </p:nvSpPr>
        <p:spPr>
          <a:ln/>
        </p:spPr>
      </p:sp>
      <p:sp>
        <p:nvSpPr>
          <p:cNvPr id="20275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772319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noTextEdit="1"/>
          </p:cNvSpPr>
          <p:nvPr>
            <p:ph type="sldImg"/>
          </p:nvPr>
        </p:nvSpPr>
        <p:spPr>
          <a:ln/>
        </p:spPr>
      </p:sp>
      <p:sp>
        <p:nvSpPr>
          <p:cNvPr id="20480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023911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p:cNvSpPr>
            <a:spLocks noGrp="1" noRot="1" noChangeAspect="1" noTextEdit="1"/>
          </p:cNvSpPr>
          <p:nvPr>
            <p:ph type="sldImg"/>
          </p:nvPr>
        </p:nvSpPr>
        <p:spPr>
          <a:ln/>
        </p:spPr>
      </p:sp>
      <p:sp>
        <p:nvSpPr>
          <p:cNvPr id="20685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505621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TextEdit="1"/>
          </p:cNvSpPr>
          <p:nvPr>
            <p:ph type="sldImg"/>
          </p:nvPr>
        </p:nvSpPr>
        <p:spPr>
          <a:ln/>
        </p:spPr>
      </p:sp>
      <p:sp>
        <p:nvSpPr>
          <p:cNvPr id="2088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081947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p:cNvSpPr>
            <a:spLocks noGrp="1" noRot="1" noChangeAspect="1" noTextEdit="1"/>
          </p:cNvSpPr>
          <p:nvPr>
            <p:ph type="sldImg"/>
          </p:nvPr>
        </p:nvSpPr>
        <p:spPr>
          <a:ln/>
        </p:spPr>
      </p:sp>
      <p:sp>
        <p:nvSpPr>
          <p:cNvPr id="210946"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52457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p:cNvSpPr>
            <a:spLocks noGrp="1" noRot="1" noChangeAspect="1" noTextEdit="1"/>
          </p:cNvSpPr>
          <p:nvPr>
            <p:ph type="sldImg"/>
          </p:nvPr>
        </p:nvSpPr>
        <p:spPr>
          <a:ln/>
        </p:spPr>
      </p:sp>
      <p:sp>
        <p:nvSpPr>
          <p:cNvPr id="212994"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2413573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noTextEdit="1"/>
          </p:cNvSpPr>
          <p:nvPr>
            <p:ph type="sldImg"/>
          </p:nvPr>
        </p:nvSpPr>
        <p:spPr>
          <a:ln/>
        </p:spPr>
      </p:sp>
      <p:sp>
        <p:nvSpPr>
          <p:cNvPr id="21504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90463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Image Placeholder 1"/>
          <p:cNvSpPr>
            <a:spLocks noGrp="1" noRot="1" noChangeAspect="1" noTextEdit="1"/>
          </p:cNvSpPr>
          <p:nvPr>
            <p:ph type="sldImg"/>
          </p:nvPr>
        </p:nvSpPr>
        <p:spPr>
          <a:ln/>
        </p:spPr>
      </p:sp>
      <p:sp>
        <p:nvSpPr>
          <p:cNvPr id="2344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96339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174750" y="700088"/>
            <a:ext cx="4597400" cy="3449637"/>
          </a:xfrm>
          <a:ln w="12700" cap="flat">
            <a:solidFill>
              <a:schemeClr val="tx1"/>
            </a:solidFill>
          </a:ln>
        </p:spPr>
      </p:sp>
      <p:sp>
        <p:nvSpPr>
          <p:cNvPr id="32770" name="Rectangle 3"/>
          <p:cNvSpPr>
            <a:spLocks noGrp="1" noChangeArrowheads="1"/>
          </p:cNvSpPr>
          <p:nvPr>
            <p:ph type="body" idx="1"/>
          </p:nvPr>
        </p:nvSpPr>
        <p:spPr>
          <a:xfrm>
            <a:off x="926219" y="4387538"/>
            <a:ext cx="5097640" cy="4153027"/>
          </a:xfrm>
          <a:noFill/>
          <a:ln/>
        </p:spPr>
        <p:txBody>
          <a:bodyPr lIns="96749" tIns="47525" rIns="96749" bIns="47525"/>
          <a:lstStyle/>
          <a:p>
            <a:pPr eaLnBrk="1" hangingPunct="1"/>
            <a:endParaRPr lang="es-ES" dirty="0" smtClean="0"/>
          </a:p>
        </p:txBody>
      </p:sp>
    </p:spTree>
    <p:extLst>
      <p:ext uri="{BB962C8B-B14F-4D97-AF65-F5344CB8AC3E}">
        <p14:creationId xmlns:p14="http://schemas.microsoft.com/office/powerpoint/2010/main" val="11568733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noTextEdit="1"/>
          </p:cNvSpPr>
          <p:nvPr>
            <p:ph type="sldImg"/>
          </p:nvPr>
        </p:nvSpPr>
        <p:spPr>
          <a:ln/>
        </p:spPr>
      </p:sp>
      <p:sp>
        <p:nvSpPr>
          <p:cNvPr id="21709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633B87A-5ED2-4F89-9BB0-29724988CBB4}" type="slidenum">
              <a:rPr lang="en-US" sz="1300"/>
              <a:pPr algn="r" defTabSz="977842">
                <a:defRPr/>
              </a:pPr>
              <a:t>96</a:t>
            </a:fld>
            <a:endParaRPr lang="en-US" sz="1300" dirty="0"/>
          </a:p>
        </p:txBody>
      </p:sp>
    </p:spTree>
    <p:extLst>
      <p:ext uri="{BB962C8B-B14F-4D97-AF65-F5344CB8AC3E}">
        <p14:creationId xmlns:p14="http://schemas.microsoft.com/office/powerpoint/2010/main" val="31997110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noTextEdit="1"/>
          </p:cNvSpPr>
          <p:nvPr>
            <p:ph type="sldImg"/>
          </p:nvPr>
        </p:nvSpPr>
        <p:spPr>
          <a:ln/>
        </p:spPr>
      </p:sp>
      <p:sp>
        <p:nvSpPr>
          <p:cNvPr id="220162"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C979CE33-FE38-46B2-A10A-A252E368176C}" type="slidenum">
              <a:rPr lang="en-US" sz="1300"/>
              <a:pPr algn="r" defTabSz="977842">
                <a:defRPr/>
              </a:pPr>
              <a:t>97</a:t>
            </a:fld>
            <a:endParaRPr lang="en-US" sz="1300" dirty="0"/>
          </a:p>
        </p:txBody>
      </p:sp>
    </p:spTree>
    <p:extLst>
      <p:ext uri="{BB962C8B-B14F-4D97-AF65-F5344CB8AC3E}">
        <p14:creationId xmlns:p14="http://schemas.microsoft.com/office/powerpoint/2010/main" val="16901021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Image Placeholder 1"/>
          <p:cNvSpPr>
            <a:spLocks noGrp="1" noRot="1" noChangeAspect="1" noTextEdit="1"/>
          </p:cNvSpPr>
          <p:nvPr>
            <p:ph type="sldImg"/>
          </p:nvPr>
        </p:nvSpPr>
        <p:spPr>
          <a:ln/>
        </p:spPr>
      </p:sp>
      <p:sp>
        <p:nvSpPr>
          <p:cNvPr id="22221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FA03A1A7-A342-4585-B70E-7D688DAF8863}" type="slidenum">
              <a:rPr lang="en-US" sz="1300"/>
              <a:pPr algn="r" defTabSz="977842">
                <a:defRPr/>
              </a:pPr>
              <a:t>98</a:t>
            </a:fld>
            <a:endParaRPr lang="en-US" sz="1300" dirty="0"/>
          </a:p>
        </p:txBody>
      </p:sp>
    </p:spTree>
    <p:extLst>
      <p:ext uri="{BB962C8B-B14F-4D97-AF65-F5344CB8AC3E}">
        <p14:creationId xmlns:p14="http://schemas.microsoft.com/office/powerpoint/2010/main" val="4162150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Image Placeholder 1"/>
          <p:cNvSpPr>
            <a:spLocks noGrp="1" noRot="1" noChangeAspect="1" noTextEdit="1"/>
          </p:cNvSpPr>
          <p:nvPr>
            <p:ph type="sldImg"/>
          </p:nvPr>
        </p:nvSpPr>
        <p:spPr>
          <a:ln/>
        </p:spPr>
      </p:sp>
      <p:sp>
        <p:nvSpPr>
          <p:cNvPr id="224258"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671F45FF-3A14-413D-A01F-3CA6D660F48E}" type="slidenum">
              <a:rPr lang="en-US" sz="1300"/>
              <a:pPr algn="r" defTabSz="977842">
                <a:defRPr/>
              </a:pPr>
              <a:t>99</a:t>
            </a:fld>
            <a:endParaRPr lang="en-US" sz="1300" dirty="0"/>
          </a:p>
        </p:txBody>
      </p:sp>
    </p:spTree>
    <p:extLst>
      <p:ext uri="{BB962C8B-B14F-4D97-AF65-F5344CB8AC3E}">
        <p14:creationId xmlns:p14="http://schemas.microsoft.com/office/powerpoint/2010/main" val="27017636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Slide Image Placeholder 1"/>
          <p:cNvSpPr>
            <a:spLocks noGrp="1" noRot="1" noChangeAspect="1" noTextEdit="1"/>
          </p:cNvSpPr>
          <p:nvPr>
            <p:ph type="sldImg"/>
          </p:nvPr>
        </p:nvSpPr>
        <p:spPr>
          <a:ln/>
        </p:spPr>
      </p:sp>
      <p:sp>
        <p:nvSpPr>
          <p:cNvPr id="228354"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7D9E858E-5220-4E96-82B7-07BC88EEF862}" type="slidenum">
              <a:rPr lang="en-US" sz="1300"/>
              <a:pPr algn="r" defTabSz="977842">
                <a:defRPr/>
              </a:pPr>
              <a:t>100</a:t>
            </a:fld>
            <a:endParaRPr lang="en-US" sz="1300" dirty="0"/>
          </a:p>
        </p:txBody>
      </p:sp>
    </p:spTree>
    <p:extLst>
      <p:ext uri="{BB962C8B-B14F-4D97-AF65-F5344CB8AC3E}">
        <p14:creationId xmlns:p14="http://schemas.microsoft.com/office/powerpoint/2010/main" val="4258073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noTextEdit="1"/>
          </p:cNvSpPr>
          <p:nvPr>
            <p:ph type="sldImg"/>
          </p:nvPr>
        </p:nvSpPr>
        <p:spPr>
          <a:ln/>
        </p:spPr>
      </p:sp>
      <p:sp>
        <p:nvSpPr>
          <p:cNvPr id="230402"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7C4005DD-ED5C-42F7-A34D-4390CB4216AD}" type="slidenum">
              <a:rPr lang="en-US" sz="1300"/>
              <a:pPr algn="r" defTabSz="977842">
                <a:defRPr/>
              </a:pPr>
              <a:t>101</a:t>
            </a:fld>
            <a:endParaRPr lang="en-US" sz="1300" dirty="0"/>
          </a:p>
        </p:txBody>
      </p:sp>
    </p:spTree>
    <p:extLst>
      <p:ext uri="{BB962C8B-B14F-4D97-AF65-F5344CB8AC3E}">
        <p14:creationId xmlns:p14="http://schemas.microsoft.com/office/powerpoint/2010/main" val="11517191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Slide Image Placeholder 1"/>
          <p:cNvSpPr>
            <a:spLocks noGrp="1" noRot="1" noChangeAspect="1" noTextEdit="1"/>
          </p:cNvSpPr>
          <p:nvPr>
            <p:ph type="sldImg"/>
          </p:nvPr>
        </p:nvSpPr>
        <p:spPr>
          <a:ln/>
        </p:spPr>
      </p:sp>
      <p:sp>
        <p:nvSpPr>
          <p:cNvPr id="23245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AB4C6B6B-4E8F-4E67-B971-0F6C203F091F}" type="slidenum">
              <a:rPr lang="en-US" sz="1300"/>
              <a:pPr algn="r" defTabSz="977842">
                <a:defRPr/>
              </a:pPr>
              <a:t>102</a:t>
            </a:fld>
            <a:endParaRPr lang="en-US" sz="1300" dirty="0"/>
          </a:p>
        </p:txBody>
      </p:sp>
    </p:spTree>
    <p:extLst>
      <p:ext uri="{BB962C8B-B14F-4D97-AF65-F5344CB8AC3E}">
        <p14:creationId xmlns:p14="http://schemas.microsoft.com/office/powerpoint/2010/main" val="1457880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Image Placeholder 1"/>
          <p:cNvSpPr>
            <a:spLocks noGrp="1" noRot="1" noChangeAspect="1" noTextEdit="1"/>
          </p:cNvSpPr>
          <p:nvPr>
            <p:ph type="sldImg"/>
          </p:nvPr>
        </p:nvSpPr>
        <p:spPr>
          <a:ln/>
        </p:spPr>
      </p:sp>
      <p:sp>
        <p:nvSpPr>
          <p:cNvPr id="2344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9633974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7562BFFD-F77F-43DE-BF1D-66E486467D64}" type="slidenum">
              <a:rPr lang="en-US" sz="1300"/>
              <a:pPr algn="r" defTabSz="977842"/>
              <a:t>117</a:t>
            </a:fld>
            <a:endParaRPr lang="en-US" sz="1300" dirty="0"/>
          </a:p>
        </p:txBody>
      </p:sp>
      <p:sp>
        <p:nvSpPr>
          <p:cNvPr id="249858"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smtClean="0"/>
          </a:p>
        </p:txBody>
      </p:sp>
      <p:sp>
        <p:nvSpPr>
          <p:cNvPr id="249859"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2108246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AEEF4C22-223D-4CF9-85E2-47B9417AE98E}" type="slidenum">
              <a:rPr lang="en-US" sz="1300"/>
              <a:pPr algn="r" defTabSz="977842"/>
              <a:t>118</a:t>
            </a:fld>
            <a:endParaRPr lang="en-US" sz="1300" dirty="0"/>
          </a:p>
        </p:txBody>
      </p:sp>
      <p:sp>
        <p:nvSpPr>
          <p:cNvPr id="251906"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smtClean="0"/>
          </a:p>
        </p:txBody>
      </p:sp>
      <p:sp>
        <p:nvSpPr>
          <p:cNvPr id="251907"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258636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5BAA5878-9975-4826-82B6-80F74233FE05}" type="slidenum">
              <a:rPr lang="en-US" sz="1300"/>
              <a:pPr algn="r" defTabSz="977842"/>
              <a:t>12</a:t>
            </a:fld>
            <a:endParaRPr lang="en-US" sz="1300" dirty="0"/>
          </a:p>
        </p:txBody>
      </p:sp>
      <p:sp>
        <p:nvSpPr>
          <p:cNvPr id="34818" name="Rectangle 2"/>
          <p:cNvSpPr>
            <a:spLocks noGrp="1" noRot="1" noChangeAspect="1" noChangeArrowheads="1" noTextEdit="1"/>
          </p:cNvSpPr>
          <p:nvPr>
            <p:ph type="sldImg"/>
          </p:nvPr>
        </p:nvSpPr>
        <p:spPr>
          <a:xfrm>
            <a:off x="1174750" y="700088"/>
            <a:ext cx="4597400" cy="3449637"/>
          </a:xfrm>
          <a:ln w="12700" cap="flat">
            <a:solidFill>
              <a:schemeClr val="tx1"/>
            </a:solidFill>
          </a:ln>
        </p:spPr>
      </p:sp>
      <p:sp>
        <p:nvSpPr>
          <p:cNvPr id="34819" name="Rectangle 3"/>
          <p:cNvSpPr>
            <a:spLocks noGrp="1" noChangeArrowheads="1"/>
          </p:cNvSpPr>
          <p:nvPr>
            <p:ph type="body" idx="1"/>
          </p:nvPr>
        </p:nvSpPr>
        <p:spPr>
          <a:xfrm>
            <a:off x="926219" y="4387538"/>
            <a:ext cx="5097640" cy="4153027"/>
          </a:xfrm>
          <a:noFill/>
          <a:ln/>
        </p:spPr>
        <p:txBody>
          <a:bodyPr lIns="96749" tIns="47525" rIns="96749" bIns="47525"/>
          <a:lstStyle/>
          <a:p>
            <a:pPr eaLnBrk="1" hangingPunct="1"/>
            <a:endParaRPr lang="es-ES" dirty="0" smtClean="0"/>
          </a:p>
        </p:txBody>
      </p:sp>
    </p:spTree>
    <p:extLst>
      <p:ext uri="{BB962C8B-B14F-4D97-AF65-F5344CB8AC3E}">
        <p14:creationId xmlns:p14="http://schemas.microsoft.com/office/powerpoint/2010/main" val="35321346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11364038-DA75-42E9-9052-6ACD6A766D31}" type="slidenum">
              <a:rPr lang="en-US" sz="1300"/>
              <a:pPr algn="r" defTabSz="977842"/>
              <a:t>119</a:t>
            </a:fld>
            <a:endParaRPr lang="en-US" sz="1300" dirty="0"/>
          </a:p>
        </p:txBody>
      </p:sp>
      <p:sp>
        <p:nvSpPr>
          <p:cNvPr id="253954"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endParaRPr lang="es-ES" smtClean="0"/>
          </a:p>
        </p:txBody>
      </p:sp>
      <p:sp>
        <p:nvSpPr>
          <p:cNvPr id="253955"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34375119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txBox="1">
            <a:spLocks noGrp="1" noChangeArrowheads="1"/>
          </p:cNvSpPr>
          <p:nvPr/>
        </p:nvSpPr>
        <p:spPr bwMode="auto">
          <a:xfrm>
            <a:off x="3936997" y="8773071"/>
            <a:ext cx="3011929" cy="461001"/>
          </a:xfrm>
          <a:prstGeom prst="rect">
            <a:avLst/>
          </a:prstGeom>
          <a:noFill/>
          <a:ln w="9525">
            <a:noFill/>
            <a:miter lim="800000"/>
            <a:headEnd/>
            <a:tailEnd/>
          </a:ln>
        </p:spPr>
        <p:txBody>
          <a:bodyPr lIns="97766" tIns="48884" rIns="97766" bIns="48884" anchor="b"/>
          <a:lstStyle/>
          <a:p>
            <a:pPr algn="r" defTabSz="977842"/>
            <a:fld id="{0AD7D844-76C0-46DA-A37D-0543E69058F1}" type="slidenum">
              <a:rPr lang="en-US" sz="1300"/>
              <a:pPr algn="r" defTabSz="977842"/>
              <a:t>120</a:t>
            </a:fld>
            <a:endParaRPr lang="en-US" sz="1300" dirty="0"/>
          </a:p>
        </p:txBody>
      </p:sp>
      <p:sp>
        <p:nvSpPr>
          <p:cNvPr id="256002" name="Rectangle 2"/>
          <p:cNvSpPr>
            <a:spLocks noGrp="1" noChangeArrowheads="1"/>
          </p:cNvSpPr>
          <p:nvPr>
            <p:ph type="body" idx="1"/>
          </p:nvPr>
        </p:nvSpPr>
        <p:spPr>
          <a:xfrm>
            <a:off x="926219" y="4387539"/>
            <a:ext cx="5097640" cy="4155030"/>
          </a:xfrm>
          <a:noFill/>
          <a:ln/>
        </p:spPr>
        <p:txBody>
          <a:bodyPr lIns="96749" tIns="47525" rIns="96749" bIns="47525"/>
          <a:lstStyle/>
          <a:p>
            <a:pPr eaLnBrk="1" hangingPunct="1"/>
            <a:r>
              <a:rPr lang="en-US" smtClean="0"/>
              <a:t>In the systems and specs environment, rename command should be available on the right-click menu in the tree view and on the Edit menu.</a:t>
            </a:r>
          </a:p>
          <a:p>
            <a:pPr eaLnBrk="1" hangingPunct="1"/>
            <a:r>
              <a:rPr lang="en-US" smtClean="0"/>
              <a:t>Allow multi-select of systems in the tree view for copy/paste &amp; delete</a:t>
            </a:r>
          </a:p>
          <a:p>
            <a:pPr eaLnBrk="1" hangingPunct="1"/>
            <a:endParaRPr lang="en-US" smtClean="0"/>
          </a:p>
        </p:txBody>
      </p:sp>
      <p:sp>
        <p:nvSpPr>
          <p:cNvPr id="256003" name="Rectangle 3"/>
          <p:cNvSpPr>
            <a:spLocks noGrp="1" noRot="1" noChangeAspect="1" noChangeArrowheads="1" noTextEdit="1"/>
          </p:cNvSpPr>
          <p:nvPr>
            <p:ph type="sldImg"/>
          </p:nvPr>
        </p:nvSpPr>
        <p:spPr>
          <a:xfrm>
            <a:off x="1184275" y="704850"/>
            <a:ext cx="4583113" cy="3438525"/>
          </a:xfrm>
          <a:ln w="12700" cap="flat">
            <a:solidFill>
              <a:schemeClr val="tx1"/>
            </a:solidFill>
          </a:ln>
        </p:spPr>
      </p:sp>
    </p:spTree>
    <p:extLst>
      <p:ext uri="{BB962C8B-B14F-4D97-AF65-F5344CB8AC3E}">
        <p14:creationId xmlns:p14="http://schemas.microsoft.com/office/powerpoint/2010/main" val="1537341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noTextEdit="1"/>
          </p:cNvSpPr>
          <p:nvPr>
            <p:ph type="sldImg"/>
          </p:nvPr>
        </p:nvSpPr>
        <p:spPr>
          <a:ln/>
        </p:spPr>
      </p:sp>
      <p:sp>
        <p:nvSpPr>
          <p:cNvPr id="25805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433268D2-8379-4ACB-9DC7-59E04F836596}" type="slidenum">
              <a:rPr lang="en-US" sz="1300"/>
              <a:pPr algn="r" defTabSz="977842">
                <a:defRPr/>
              </a:pPr>
              <a:t>121</a:t>
            </a:fld>
            <a:endParaRPr lang="en-US" sz="1300" dirty="0"/>
          </a:p>
        </p:txBody>
      </p:sp>
    </p:spTree>
    <p:extLst>
      <p:ext uri="{BB962C8B-B14F-4D97-AF65-F5344CB8AC3E}">
        <p14:creationId xmlns:p14="http://schemas.microsoft.com/office/powerpoint/2010/main" val="24610709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p:cNvSpPr>
            <a:spLocks noGrp="1" noRot="1" noChangeAspect="1" noTextEdit="1"/>
          </p:cNvSpPr>
          <p:nvPr>
            <p:ph type="sldImg"/>
          </p:nvPr>
        </p:nvSpPr>
        <p:spPr>
          <a:ln/>
        </p:spPr>
      </p:sp>
      <p:sp>
        <p:nvSpPr>
          <p:cNvPr id="26009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5713752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Slide Image Placeholder 1"/>
          <p:cNvSpPr>
            <a:spLocks noGrp="1" noRot="1" noChangeAspect="1" noTextEdit="1"/>
          </p:cNvSpPr>
          <p:nvPr>
            <p:ph type="sldImg"/>
          </p:nvPr>
        </p:nvSpPr>
        <p:spPr>
          <a:ln/>
        </p:spPr>
      </p:sp>
      <p:sp>
        <p:nvSpPr>
          <p:cNvPr id="307202"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11596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noTextEdit="1"/>
          </p:cNvSpPr>
          <p:nvPr>
            <p:ph type="sldImg"/>
          </p:nvPr>
        </p:nvSpPr>
        <p:spPr>
          <a:ln/>
        </p:spPr>
      </p:sp>
      <p:sp>
        <p:nvSpPr>
          <p:cNvPr id="258050"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433268D2-8379-4ACB-9DC7-59E04F836596}" type="slidenum">
              <a:rPr lang="en-US" sz="1300"/>
              <a:pPr algn="r" defTabSz="977842">
                <a:defRPr/>
              </a:pPr>
              <a:t>138</a:t>
            </a:fld>
            <a:endParaRPr lang="en-US" sz="1300" dirty="0"/>
          </a:p>
        </p:txBody>
      </p:sp>
    </p:spTree>
    <p:extLst>
      <p:ext uri="{BB962C8B-B14F-4D97-AF65-F5344CB8AC3E}">
        <p14:creationId xmlns:p14="http://schemas.microsoft.com/office/powerpoint/2010/main" val="24610709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p:cNvSpPr>
            <a:spLocks noGrp="1" noRot="1" noChangeAspect="1" noTextEdit="1"/>
          </p:cNvSpPr>
          <p:nvPr>
            <p:ph type="sldImg"/>
          </p:nvPr>
        </p:nvSpPr>
        <p:spPr>
          <a:ln/>
        </p:spPr>
      </p:sp>
      <p:sp>
        <p:nvSpPr>
          <p:cNvPr id="262146"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9D37E86E-3198-493A-9FB8-8E8FB7B69DAF}" type="slidenum">
              <a:rPr lang="en-US" sz="1300"/>
              <a:pPr algn="r" defTabSz="977842">
                <a:defRPr/>
              </a:pPr>
              <a:t>139</a:t>
            </a:fld>
            <a:endParaRPr lang="en-US" sz="1300" dirty="0"/>
          </a:p>
        </p:txBody>
      </p:sp>
    </p:spTree>
    <p:extLst>
      <p:ext uri="{BB962C8B-B14F-4D97-AF65-F5344CB8AC3E}">
        <p14:creationId xmlns:p14="http://schemas.microsoft.com/office/powerpoint/2010/main" val="37912855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a:ln/>
        </p:spPr>
      </p:sp>
      <p:sp>
        <p:nvSpPr>
          <p:cNvPr id="271362" name="Notes Placeholder 2"/>
          <p:cNvSpPr>
            <a:spLocks noGrp="1"/>
          </p:cNvSpPr>
          <p:nvPr>
            <p:ph type="body" idx="1"/>
          </p:nvPr>
        </p:nvSpPr>
        <p:spPr>
          <a:noFill/>
          <a:ln/>
        </p:spPr>
        <p:txBody>
          <a:bodyPr/>
          <a:lstStyle/>
          <a:p>
            <a:pPr eaLnBrk="1" hangingPunct="1"/>
            <a:endParaRPr lang="en-US" smtClean="0"/>
          </a:p>
        </p:txBody>
      </p:sp>
      <p:sp>
        <p:nvSpPr>
          <p:cNvPr id="4" name="Slide Number Placeholder 3"/>
          <p:cNvSpPr txBox="1">
            <a:spLocks noGrp="1"/>
          </p:cNvSpPr>
          <p:nvPr/>
        </p:nvSpPr>
        <p:spPr bwMode="auto">
          <a:xfrm>
            <a:off x="3936997" y="8773071"/>
            <a:ext cx="3011929" cy="461001"/>
          </a:xfrm>
          <a:prstGeom prst="rect">
            <a:avLst/>
          </a:prstGeom>
          <a:noFill/>
          <a:ln>
            <a:miter lim="800000"/>
            <a:headEnd/>
            <a:tailEnd/>
          </a:ln>
        </p:spPr>
        <p:txBody>
          <a:bodyPr lIns="97766" tIns="48884" rIns="97766" bIns="48884" anchor="b"/>
          <a:lstStyle/>
          <a:p>
            <a:pPr algn="r" defTabSz="977842">
              <a:defRPr/>
            </a:pPr>
            <a:fld id="{1F46F8DA-A19F-400A-B17C-1BA2C01B4D93}" type="slidenum">
              <a:rPr lang="en-US" sz="1300"/>
              <a:pPr algn="r" defTabSz="977842">
                <a:defRPr/>
              </a:pPr>
              <a:t>148</a:t>
            </a:fld>
            <a:endParaRPr lang="en-US" sz="1300" dirty="0"/>
          </a:p>
        </p:txBody>
      </p:sp>
    </p:spTree>
    <p:extLst>
      <p:ext uri="{BB962C8B-B14F-4D97-AF65-F5344CB8AC3E}">
        <p14:creationId xmlns:p14="http://schemas.microsoft.com/office/powerpoint/2010/main" val="19920610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Slide Image Placeholder 1"/>
          <p:cNvSpPr>
            <a:spLocks noGrp="1" noRot="1" noChangeAspect="1" noTextEdit="1"/>
          </p:cNvSpPr>
          <p:nvPr>
            <p:ph type="sldImg"/>
          </p:nvPr>
        </p:nvSpPr>
        <p:spPr>
          <a:ln/>
        </p:spPr>
      </p:sp>
      <p:sp>
        <p:nvSpPr>
          <p:cNvPr id="273410"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947058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Slide Image Placeholder 1"/>
          <p:cNvSpPr>
            <a:spLocks noGrp="1" noRot="1" noChangeAspect="1" noTextEdit="1"/>
          </p:cNvSpPr>
          <p:nvPr>
            <p:ph type="sldImg"/>
          </p:nvPr>
        </p:nvSpPr>
        <p:spPr>
          <a:ln/>
        </p:spPr>
      </p:sp>
      <p:sp>
        <p:nvSpPr>
          <p:cNvPr id="275458" name="Notes Placeholder 2"/>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41322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wallpaper_1280x1024-C.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96353" y="1928802"/>
            <a:ext cx="7772400" cy="1444112"/>
          </a:xfrm>
        </p:spPr>
        <p:txBody>
          <a:bodyPr anchor="b" anchorCtr="0">
            <a:normAutofit/>
          </a:bodyPr>
          <a:lstStyle>
            <a:lvl1pPr algn="l">
              <a:defRPr sz="2500" b="1">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96352" y="3315030"/>
            <a:ext cx="7776109" cy="971226"/>
          </a:xfrm>
          <a:prstGeom prst="rect">
            <a:avLst/>
          </a:prstGeom>
        </p:spPr>
        <p:txBody>
          <a:bodyPr>
            <a:normAutofit/>
          </a:bodyPr>
          <a:lstStyle>
            <a:lvl1pPr marL="0" indent="0" algn="l">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Blue">
    <p:spTree>
      <p:nvGrpSpPr>
        <p:cNvPr id="1" name=""/>
        <p:cNvGrpSpPr/>
        <p:nvPr/>
      </p:nvGrpSpPr>
      <p:grpSpPr>
        <a:xfrm>
          <a:off x="0" y="0"/>
          <a:ext cx="0" cy="0"/>
          <a:chOff x="0" y="0"/>
          <a:chExt cx="0" cy="0"/>
        </a:xfrm>
      </p:grpSpPr>
      <p:pic>
        <p:nvPicPr>
          <p:cNvPr id="5" name="Picture 4" descr="wallpaper_1280x1024-C_blank.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996169" y="4341075"/>
            <a:ext cx="7772400" cy="1362075"/>
          </a:xfrm>
        </p:spPr>
        <p:txBody>
          <a:bodyPr anchor="b" anchorCtr="0">
            <a:normAutofit/>
          </a:bodyPr>
          <a:lstStyle>
            <a:lvl1pPr algn="r">
              <a:defRPr sz="3200" b="0" cap="all">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1532781" y="5672485"/>
            <a:ext cx="7200896" cy="971226"/>
          </a:xfrm>
          <a:prstGeom prst="rect">
            <a:avLst/>
          </a:prstGeom>
        </p:spPr>
        <p:txBody>
          <a:bodyPr anchor="t" anchorCtr="0">
            <a:normAutofit/>
          </a:bodyPr>
          <a:lstStyle>
            <a:lvl1pPr marL="0" indent="0" algn="r">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 Black">
    <p:spTree>
      <p:nvGrpSpPr>
        <p:cNvPr id="1" name=""/>
        <p:cNvGrpSpPr/>
        <p:nvPr/>
      </p:nvGrpSpPr>
      <p:grpSpPr>
        <a:xfrm>
          <a:off x="0" y="0"/>
          <a:ext cx="0" cy="0"/>
          <a:chOff x="0" y="0"/>
          <a:chExt cx="0" cy="0"/>
        </a:xfrm>
      </p:grpSpPr>
      <p:sp>
        <p:nvSpPr>
          <p:cNvPr id="2" name="Title 1"/>
          <p:cNvSpPr>
            <a:spLocks noGrp="1"/>
          </p:cNvSpPr>
          <p:nvPr>
            <p:ph type="title"/>
          </p:nvPr>
        </p:nvSpPr>
        <p:spPr>
          <a:xfrm>
            <a:off x="996169" y="4341075"/>
            <a:ext cx="7772400" cy="1362075"/>
          </a:xfrm>
        </p:spPr>
        <p:txBody>
          <a:bodyPr anchor="b" anchorCtr="0">
            <a:normAutofit/>
          </a:bodyPr>
          <a:lstStyle>
            <a:lvl1pPr algn="r">
              <a:defRPr sz="3200" b="0" cap="all">
                <a:solidFill>
                  <a:schemeClr val="tx2">
                    <a:lumMod val="20000"/>
                    <a:lumOff val="80000"/>
                  </a:schemeClr>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1532781" y="5672485"/>
            <a:ext cx="7200896" cy="971226"/>
          </a:xfrm>
          <a:prstGeom prst="rect">
            <a:avLst/>
          </a:prstGeom>
        </p:spPr>
        <p:txBody>
          <a:bodyPr anchor="t" anchorCtr="0">
            <a:normAutofit/>
          </a:bodyPr>
          <a:lstStyle>
            <a:lvl1pPr marL="0" indent="0" algn="r">
              <a:buNone/>
              <a:defRPr sz="1500">
                <a:solidFill>
                  <a:schemeClr val="tx2">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9"/>
          <p:cNvPicPr>
            <a:picLocks noChangeAspect="1"/>
          </p:cNvPicPr>
          <p:nvPr userDrawn="1"/>
        </p:nvPicPr>
        <p:blipFill>
          <a:blip r:embed="rId2" cstate="print"/>
          <a:srcRect/>
          <a:stretch>
            <a:fillRect/>
          </a:stretch>
        </p:blipFill>
        <p:spPr bwMode="auto">
          <a:xfrm>
            <a:off x="0" y="0"/>
            <a:ext cx="9144000" cy="228600"/>
          </a:xfrm>
          <a:prstGeom prst="rect">
            <a:avLst/>
          </a:prstGeom>
          <a:noFill/>
          <a:ln w="9525">
            <a:noFill/>
            <a:miter lim="800000"/>
            <a:headEnd/>
            <a:tailEnd/>
          </a:ln>
        </p:spPr>
      </p:pic>
      <p:pic>
        <p:nvPicPr>
          <p:cNvPr id="7" name="Picture 11"/>
          <p:cNvPicPr>
            <a:picLocks noChangeAspect="1"/>
          </p:cNvPicPr>
          <p:nvPr userDrawn="1"/>
        </p:nvPicPr>
        <p:blipFill>
          <a:blip r:embed="rId2" cstate="print"/>
          <a:srcRect/>
          <a:stretch>
            <a:fillRect/>
          </a:stretch>
        </p:blipFill>
        <p:spPr bwMode="auto">
          <a:xfrm>
            <a:off x="0" y="6629400"/>
            <a:ext cx="9144000" cy="228600"/>
          </a:xfrm>
          <a:prstGeom prst="rect">
            <a:avLst/>
          </a:prstGeom>
          <a:noFill/>
          <a:ln w="9525">
            <a:noFill/>
            <a:miter lim="800000"/>
            <a:headEnd/>
            <a:tailEnd/>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wallpaper_1280x1024-C.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96353" y="1928802"/>
            <a:ext cx="7772400" cy="1444112"/>
          </a:xfrm>
        </p:spPr>
        <p:txBody>
          <a:bodyPr anchor="b" anchorCtr="0">
            <a:normAutofit/>
          </a:bodyPr>
          <a:lstStyle>
            <a:lvl1pPr algn="l">
              <a:defRPr sz="2500" b="1">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96352" y="3315030"/>
            <a:ext cx="7776109" cy="971226"/>
          </a:xfrm>
          <a:prstGeom prst="rect">
            <a:avLst/>
          </a:prstGeom>
        </p:spPr>
        <p:txBody>
          <a:bodyPr>
            <a:normAutofit/>
          </a:bodyPr>
          <a:lstStyle>
            <a:lvl1pPr marL="0" indent="0" algn="l">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Date Placeholder 3"/>
          <p:cNvSpPr>
            <a:spLocks noGrp="1"/>
          </p:cNvSpPr>
          <p:nvPr>
            <p:ph type="dt" sz="half" idx="10"/>
          </p:nvPr>
        </p:nvSpPr>
        <p:spPr>
          <a:xfrm>
            <a:off x="296353" y="6013055"/>
            <a:ext cx="2133600" cy="365125"/>
          </a:xfrm>
        </p:spPr>
        <p:txBody>
          <a:bodyPr/>
          <a:lstStyle>
            <a:lvl1pPr>
              <a:defRPr sz="1000">
                <a:solidFill>
                  <a:schemeClr val="bg1"/>
                </a:solidFill>
              </a:defRPr>
            </a:lvl1pPr>
          </a:lstStyle>
          <a:p>
            <a:fld id="{4BB8ABF1-CA16-49D9-BBAB-F46B2BC144C8}" type="datetime1">
              <a:rPr lang="en-US" smtClean="0"/>
              <a:pPr/>
              <a:t>4/9/2015</a:t>
            </a:fld>
            <a:endParaRPr lang="en-GB"/>
          </a:p>
        </p:txBody>
      </p:sp>
      <p:pic>
        <p:nvPicPr>
          <p:cNvPr id="7" name="Picture 6" descr="wallpaper_1280x1024-C.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304800" y="6078379"/>
            <a:ext cx="3124200" cy="400110"/>
          </a:xfrm>
          <a:prstGeom prst="rect">
            <a:avLst/>
          </a:prstGeom>
          <a:noFill/>
        </p:spPr>
        <p:txBody>
          <a:bodyPr wrap="square" rtlCol="0">
            <a:spAutoFit/>
          </a:bodyPr>
          <a:lstStyle/>
          <a:p>
            <a:r>
              <a:rPr lang="en-US" sz="1000" smtClean="0">
                <a:solidFill>
                  <a:srgbClr val="FFFFFF"/>
                </a:solidFill>
              </a:rPr>
              <a:t>03/22/10:</a:t>
            </a:r>
            <a:r>
              <a:rPr lang="en-US" sz="1000" baseline="0" smtClean="0">
                <a:solidFill>
                  <a:srgbClr val="FFFFFF"/>
                </a:solidFill>
              </a:rPr>
              <a:t> </a:t>
            </a:r>
            <a:r>
              <a:rPr lang="en-US" sz="1000" smtClean="0">
                <a:solidFill>
                  <a:srgbClr val="FFFFFF"/>
                </a:solidFill>
              </a:rPr>
              <a:t>EDIT</a:t>
            </a:r>
            <a:r>
              <a:rPr lang="en-US" sz="1000" baseline="0" smtClean="0">
                <a:solidFill>
                  <a:srgbClr val="FFFFFF"/>
                </a:solidFill>
              </a:rPr>
              <a:t> THIS IN THE “MASTER” &gt; “SLIDE MASTER” UNDER THE “INSERT” MENU</a:t>
            </a:r>
            <a:endParaRPr lang="en-US" sz="1000" smtClean="0">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ullet - Single Line Spac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09653C7C-E3BA-473D-AA0D-D02266119724}"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ullet - Double Line Spac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a:spcAft>
                <a:spcPts val="1500"/>
              </a:spcAft>
              <a:defRPr/>
            </a:lvl1pPr>
            <a:lvl2pPr>
              <a:spcAft>
                <a:spcPts val="1500"/>
              </a:spcAft>
              <a:defRPr/>
            </a:lvl2pPr>
            <a:lvl3pPr>
              <a:spcAft>
                <a:spcPts val="1500"/>
              </a:spcAft>
              <a:defRPr/>
            </a:lvl3pPr>
            <a:lvl4pPr>
              <a:spcAft>
                <a:spcPts val="1500"/>
              </a:spcAft>
              <a:defRPr/>
            </a:lvl4pPr>
            <a:lvl5pPr>
              <a:spcAft>
                <a:spcPts val="15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C279A249-5381-4EE2-B54C-F09AB53E17A9}"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Pl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marL="0" indent="0">
              <a:spcAft>
                <a:spcPts val="1800"/>
              </a:spcAft>
              <a:buNone/>
              <a:defRPr b="1"/>
            </a:lvl1pPr>
            <a:lvl2pPr marL="361950" indent="-361950">
              <a:spcAft>
                <a:spcPts val="600"/>
              </a:spcAft>
              <a:buFont typeface="Wingdings" pitchFamily="2" charset="2"/>
              <a:buChar char="§"/>
              <a:defRPr sz="1500"/>
            </a:lvl2pPr>
            <a:lvl3pPr marL="755650" indent="-309563">
              <a:spcAft>
                <a:spcPts val="600"/>
              </a:spcAft>
              <a:buFont typeface="Arial" pitchFamily="34" charset="0"/>
              <a:buChar char="–"/>
              <a:defRPr sz="1300"/>
            </a:lvl3pPr>
            <a:lvl4pPr marL="1127125" indent="-319088">
              <a:spcAft>
                <a:spcPts val="600"/>
              </a:spcAft>
              <a:buFont typeface="Wingdings" pitchFamily="2" charset="2"/>
              <a:buChar char="§"/>
              <a:defRPr/>
            </a:lvl4pPr>
            <a:lvl5pPr marL="1616075" indent="-276225">
              <a:spcAft>
                <a:spcPts val="600"/>
              </a:spcAft>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00D416ED-4F4E-4F5E-AFAB-34B94BFBF65A}"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09533" y="1214422"/>
            <a:ext cx="4138642" cy="4786329"/>
          </a:xfrm>
          <a:prstGeom prst="rect">
            <a:avLst/>
          </a:prstGeom>
        </p:spPr>
        <p:txBody>
          <a:bodyPr/>
          <a:lstStyle>
            <a:lvl1pPr>
              <a:defRPr sz="1500"/>
            </a:lvl1pPr>
            <a:lvl2pPr>
              <a:defRPr sz="13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19625" y="1214422"/>
            <a:ext cx="4138642" cy="4786329"/>
          </a:xfrm>
          <a:prstGeom prst="rect">
            <a:avLst/>
          </a:prstGeom>
        </p:spPr>
        <p:txBody>
          <a:bodyPr/>
          <a:lstStyle>
            <a:lvl1pPr>
              <a:defRPr sz="1500"/>
            </a:lvl1pPr>
            <a:lvl2pPr>
              <a:defRPr sz="13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Date Placeholder 4"/>
          <p:cNvSpPr>
            <a:spLocks noGrp="1"/>
          </p:cNvSpPr>
          <p:nvPr>
            <p:ph type="dt" sz="half" idx="10"/>
          </p:nvPr>
        </p:nvSpPr>
        <p:spPr/>
        <p:txBody>
          <a:bodyPr/>
          <a:lstStyle/>
          <a:p>
            <a:fld id="{0BB5D7E7-E5D2-4B19-8E37-23618F092CE6}" type="datetime1">
              <a:rPr lang="en-US" smtClean="0"/>
              <a:pPr/>
              <a:t>4/9/2015</a:t>
            </a:fld>
            <a:endParaRPr lang="en-GB"/>
          </a:p>
        </p:txBody>
      </p:sp>
      <p:sp>
        <p:nvSpPr>
          <p:cNvPr id="6" name="Footer Placeholder 5"/>
          <p:cNvSpPr>
            <a:spLocks noGrp="1"/>
          </p:cNvSpPr>
          <p:nvPr>
            <p:ph type="ftr" sz="quarter" idx="11"/>
          </p:nvPr>
        </p:nvSpPr>
        <p:spPr/>
        <p:txBody>
          <a:bodyPr/>
          <a:lstStyle/>
          <a:p>
            <a:r>
              <a:rPr lang="en-GB" smtClean="0"/>
              <a:t>EDIT THIS IN "HEADER &amp; FOOTER" UNDER THE "INSERT" MENU</a:t>
            </a:r>
            <a:endParaRPr lang="en-GB"/>
          </a:p>
        </p:txBody>
      </p:sp>
      <p:sp>
        <p:nvSpPr>
          <p:cNvPr id="7" name="Slide Number Placeholder 6"/>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a:spcAft>
                <a:spcPts val="1500"/>
              </a:spcAft>
              <a:buSzPct val="110000"/>
              <a:buFont typeface="+mj-lt"/>
              <a:buAutoNum type="arabicPeriod"/>
              <a:defRPr/>
            </a:lvl1pPr>
            <a:lvl2pPr marL="800100" indent="-342900">
              <a:spcAft>
                <a:spcPts val="1500"/>
              </a:spcAft>
              <a:buSzPct val="110000"/>
              <a:buFont typeface="Wingdings" pitchFamily="2" charset="2"/>
              <a:buChar char="§"/>
              <a:defRPr/>
            </a:lvl2pPr>
            <a:lvl3pPr>
              <a:spcAft>
                <a:spcPts val="1500"/>
              </a:spcAft>
              <a:buSzPct val="110000"/>
              <a:buFont typeface="Arial" pitchFamily="34" charset="0"/>
              <a:buChar char="–"/>
              <a:defRPr/>
            </a:lvl3pPr>
            <a:lvl4pPr>
              <a:spcAft>
                <a:spcPts val="1500"/>
              </a:spcAft>
              <a:buSzPct val="110000"/>
              <a:buFont typeface="Wingdings" pitchFamily="2" charset="2"/>
              <a:buChar char="§"/>
              <a:defRPr/>
            </a:lvl4pPr>
            <a:lvl5pPr>
              <a:spcAft>
                <a:spcPts val="1500"/>
              </a:spcAft>
              <a:buSzPct val="110000"/>
              <a:buFont typeface="Arial" pitchFamily="34" charset="0"/>
              <a:buChar char="–"/>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p>
            <a:fld id="{700B8CA2-5489-467F-94BB-0C13C7DA75B9}"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 Single Line Spac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632" y="1214422"/>
            <a:ext cx="8453944" cy="4786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4" name="Title 3"/>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ngle Chart/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4" name="Date Placeholder 3"/>
          <p:cNvSpPr>
            <a:spLocks noGrp="1"/>
          </p:cNvSpPr>
          <p:nvPr>
            <p:ph type="dt" sz="half" idx="10"/>
          </p:nvPr>
        </p:nvSpPr>
        <p:spPr/>
        <p:txBody>
          <a:bodyPr/>
          <a:lstStyle/>
          <a:p>
            <a:fld id="{7AB98F3C-F3BD-4797-81EF-6CDD4251848E}"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308344" y="1785938"/>
            <a:ext cx="8478469" cy="4214812"/>
          </a:xfrm>
        </p:spPr>
        <p:txBody>
          <a:bodyPr/>
          <a:lstStyle>
            <a:lvl1pPr>
              <a:buNone/>
              <a:defRPr/>
            </a:lvl1pPr>
          </a:lstStyle>
          <a:p>
            <a:pPr lvl="0"/>
            <a:r>
              <a:rPr lang="en-US" smtClean="0"/>
              <a:t>Click to edit Master text styles</a:t>
            </a:r>
          </a:p>
        </p:txBody>
      </p:sp>
      <p:sp>
        <p:nvSpPr>
          <p:cNvPr id="12" name="Text Placeholder 11"/>
          <p:cNvSpPr>
            <a:spLocks noGrp="1"/>
          </p:cNvSpPr>
          <p:nvPr>
            <p:ph type="body" sz="quarter" idx="14"/>
          </p:nvPr>
        </p:nvSpPr>
        <p:spPr>
          <a:xfrm>
            <a:off x="314656" y="1214438"/>
            <a:ext cx="8472186" cy="500062"/>
          </a:xfrm>
        </p:spPr>
        <p:txBody>
          <a:bodyPr/>
          <a:lstStyle>
            <a:lvl1pPr marL="0" indent="0">
              <a:buNone/>
              <a:defRPr b="1"/>
            </a:lvl1pPr>
          </a:lstStyle>
          <a:p>
            <a:pPr lvl="0"/>
            <a:r>
              <a:rPr lang="en-US" smtClean="0"/>
              <a:t>Click to edit Master text styles</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ultiple Chart/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4" name="Date Placeholder 3"/>
          <p:cNvSpPr>
            <a:spLocks noGrp="1"/>
          </p:cNvSpPr>
          <p:nvPr>
            <p:ph type="dt" sz="half" idx="10"/>
          </p:nvPr>
        </p:nvSpPr>
        <p:spPr/>
        <p:txBody>
          <a:bodyPr/>
          <a:lstStyle/>
          <a:p>
            <a:fld id="{C139B02D-5DF9-4C04-B966-C8685B29A4BC}"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308344" y="1785938"/>
            <a:ext cx="2620581" cy="4214812"/>
          </a:xfrm>
        </p:spPr>
        <p:txBody>
          <a:bodyPr/>
          <a:lstStyle>
            <a:lvl1pPr>
              <a:buNone/>
              <a:defRPr/>
            </a:lvl1pPr>
          </a:lstStyle>
          <a:p>
            <a:pPr lvl="0"/>
            <a:r>
              <a:rPr lang="en-US" smtClean="0"/>
              <a:t>Click to edit Master text styles</a:t>
            </a:r>
          </a:p>
        </p:txBody>
      </p:sp>
      <p:sp>
        <p:nvSpPr>
          <p:cNvPr id="9" name="Content Placeholder 9"/>
          <p:cNvSpPr>
            <a:spLocks noGrp="1"/>
          </p:cNvSpPr>
          <p:nvPr>
            <p:ph sz="quarter" idx="15"/>
          </p:nvPr>
        </p:nvSpPr>
        <p:spPr>
          <a:xfrm>
            <a:off x="3229663" y="1785938"/>
            <a:ext cx="2620581" cy="4214812"/>
          </a:xfrm>
        </p:spPr>
        <p:txBody>
          <a:bodyPr/>
          <a:lstStyle>
            <a:lvl1pPr>
              <a:buNone/>
              <a:defRPr/>
            </a:lvl1pPr>
          </a:lstStyle>
          <a:p>
            <a:pPr lvl="0"/>
            <a:r>
              <a:rPr lang="en-US" smtClean="0"/>
              <a:t>Click to edit Master text styles</a:t>
            </a:r>
          </a:p>
        </p:txBody>
      </p:sp>
      <p:sp>
        <p:nvSpPr>
          <p:cNvPr id="12" name="Content Placeholder 9"/>
          <p:cNvSpPr>
            <a:spLocks noGrp="1"/>
          </p:cNvSpPr>
          <p:nvPr>
            <p:ph sz="quarter" idx="17"/>
          </p:nvPr>
        </p:nvSpPr>
        <p:spPr>
          <a:xfrm>
            <a:off x="6158621" y="1785956"/>
            <a:ext cx="2620581" cy="4214812"/>
          </a:xfrm>
        </p:spPr>
        <p:txBody>
          <a:bodyPr/>
          <a:lstStyle>
            <a:lvl1pPr>
              <a:buNone/>
              <a:defRPr/>
            </a:lvl1pPr>
          </a:lstStyle>
          <a:p>
            <a:pPr lvl="0"/>
            <a:r>
              <a:rPr lang="en-US" smtClean="0"/>
              <a:t>Click to edit Master text styles</a:t>
            </a:r>
          </a:p>
        </p:txBody>
      </p:sp>
      <p:sp>
        <p:nvSpPr>
          <p:cNvPr id="13" name="Text Placeholder 11"/>
          <p:cNvSpPr>
            <a:spLocks noGrp="1"/>
          </p:cNvSpPr>
          <p:nvPr>
            <p:ph type="body" sz="quarter" idx="18"/>
          </p:nvPr>
        </p:nvSpPr>
        <p:spPr>
          <a:xfrm>
            <a:off x="314657" y="1214438"/>
            <a:ext cx="2614270" cy="500062"/>
          </a:xfrm>
        </p:spPr>
        <p:txBody>
          <a:bodyPr/>
          <a:lstStyle>
            <a:lvl1pPr marL="0" indent="0">
              <a:buNone/>
              <a:defRPr b="1"/>
            </a:lvl1pPr>
          </a:lstStyle>
          <a:p>
            <a:pPr lvl="0"/>
            <a:r>
              <a:rPr lang="en-US" smtClean="0"/>
              <a:t>Click to edit Master text styles</a:t>
            </a:r>
          </a:p>
        </p:txBody>
      </p:sp>
      <p:sp>
        <p:nvSpPr>
          <p:cNvPr id="15" name="Text Placeholder 11"/>
          <p:cNvSpPr>
            <a:spLocks noGrp="1"/>
          </p:cNvSpPr>
          <p:nvPr>
            <p:ph type="body" sz="quarter" idx="19"/>
          </p:nvPr>
        </p:nvSpPr>
        <p:spPr>
          <a:xfrm>
            <a:off x="3235974" y="1222062"/>
            <a:ext cx="2614270" cy="500062"/>
          </a:xfrm>
        </p:spPr>
        <p:txBody>
          <a:bodyPr/>
          <a:lstStyle>
            <a:lvl1pPr marL="0" indent="0">
              <a:buNone/>
              <a:defRPr b="1"/>
            </a:lvl1pPr>
          </a:lstStyle>
          <a:p>
            <a:pPr lvl="0"/>
            <a:r>
              <a:rPr lang="en-US" smtClean="0"/>
              <a:t>Click to edit Master text styles</a:t>
            </a:r>
          </a:p>
        </p:txBody>
      </p:sp>
      <p:sp>
        <p:nvSpPr>
          <p:cNvPr id="17" name="Text Placeholder 11"/>
          <p:cNvSpPr>
            <a:spLocks noGrp="1"/>
          </p:cNvSpPr>
          <p:nvPr>
            <p:ph type="body" sz="quarter" idx="20"/>
          </p:nvPr>
        </p:nvSpPr>
        <p:spPr>
          <a:xfrm>
            <a:off x="6161939" y="1225055"/>
            <a:ext cx="2614270" cy="500062"/>
          </a:xfrm>
        </p:spPr>
        <p:txBody>
          <a:bodyPr/>
          <a:lstStyle>
            <a:lvl1pPr marL="0" indent="0">
              <a:buNone/>
              <a:defRPr b="1"/>
            </a:lvl1pPr>
          </a:lstStyle>
          <a:p>
            <a:pPr lvl="0"/>
            <a:r>
              <a:rPr lang="en-US" smtClean="0"/>
              <a:t>Click to edit Master text styles</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Text and Imag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6546384" cy="4786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5E0F719-29AE-428D-BDD3-E301DC664E9F}" type="datetime1">
              <a:rPr lang="en-US" smtClean="0"/>
              <a:pPr/>
              <a:t>4/9/2015</a:t>
            </a:fld>
            <a:endParaRPr lang="en-GB"/>
          </a:p>
        </p:txBody>
      </p:sp>
      <p:sp>
        <p:nvSpPr>
          <p:cNvPr id="5" name="Footer Placeholder 4"/>
          <p:cNvSpPr>
            <a:spLocks noGrp="1"/>
          </p:cNvSpPr>
          <p:nvPr>
            <p:ph type="ftr" sz="quarter" idx="11"/>
          </p:nvPr>
        </p:nvSpPr>
        <p:spPr/>
        <p:txBody>
          <a:bodyPr/>
          <a:lstStyle/>
          <a:p>
            <a:r>
              <a:rPr lang="en-GB" smtClean="0"/>
              <a:t>EDIT THIS IN "HEADER &amp; FOOTER" UNDER THE "INSERT" MENU</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8" name="Content Placeholder 7"/>
          <p:cNvSpPr>
            <a:spLocks noGrp="1"/>
          </p:cNvSpPr>
          <p:nvPr>
            <p:ph sz="quarter" idx="13"/>
          </p:nvPr>
        </p:nvSpPr>
        <p:spPr>
          <a:xfrm>
            <a:off x="6929438" y="1214438"/>
            <a:ext cx="1857375" cy="4786312"/>
          </a:xfrm>
        </p:spPr>
        <p:txBody>
          <a:bodyPr/>
          <a:lstStyle>
            <a:lvl1pPr>
              <a:buNone/>
              <a:defRPr/>
            </a:lvl1pPr>
          </a:lstStyle>
          <a:p>
            <a:pPr lvl="0"/>
            <a:r>
              <a:rPr lang="en-US" smtClean="0"/>
              <a:t>Click to edit Master text styles</a:t>
            </a: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Divider - Blue">
    <p:spTree>
      <p:nvGrpSpPr>
        <p:cNvPr id="1" name=""/>
        <p:cNvGrpSpPr/>
        <p:nvPr/>
      </p:nvGrpSpPr>
      <p:grpSpPr>
        <a:xfrm>
          <a:off x="0" y="0"/>
          <a:ext cx="0" cy="0"/>
          <a:chOff x="0" y="0"/>
          <a:chExt cx="0" cy="0"/>
        </a:xfrm>
      </p:grpSpPr>
      <p:pic>
        <p:nvPicPr>
          <p:cNvPr id="5" name="Picture 4" descr="wallpaper_1280x1024-C_blank.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996169" y="4341075"/>
            <a:ext cx="7772400" cy="1362075"/>
          </a:xfrm>
        </p:spPr>
        <p:txBody>
          <a:bodyPr anchor="b" anchorCtr="0">
            <a:normAutofit/>
          </a:bodyPr>
          <a:lstStyle>
            <a:lvl1pPr algn="r">
              <a:defRPr sz="3200" b="0" cap="all">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1532781" y="5672485"/>
            <a:ext cx="7200896" cy="971226"/>
          </a:xfrm>
          <a:prstGeom prst="rect">
            <a:avLst/>
          </a:prstGeom>
        </p:spPr>
        <p:txBody>
          <a:bodyPr anchor="t" anchorCtr="0">
            <a:normAutofit/>
          </a:bodyPr>
          <a:lstStyle>
            <a:lvl1pPr marL="0" indent="0" algn="r">
              <a:buNone/>
              <a:defRPr sz="15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6" name="Picture 5" descr="wallpaper_1280x1024-C_blank.jpg"/>
          <p:cNvPicPr>
            <a:picLocks noChangeAspect="1"/>
          </p:cNvPicPr>
          <p:nvPr userDrawn="1"/>
        </p:nvPicPr>
        <p:blipFill>
          <a:blip r:embed="rId2" cstate="print"/>
          <a:stretch>
            <a:fillRect/>
          </a:stretch>
        </p:blipFill>
        <p:spPr>
          <a:xfrm>
            <a:off x="0" y="0"/>
            <a:ext cx="9144000" cy="6858000"/>
          </a:xfrm>
          <a:prstGeom prst="rect">
            <a:avLst/>
          </a:prstGeom>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Divider - Black">
    <p:spTree>
      <p:nvGrpSpPr>
        <p:cNvPr id="1" name=""/>
        <p:cNvGrpSpPr/>
        <p:nvPr/>
      </p:nvGrpSpPr>
      <p:grpSpPr>
        <a:xfrm>
          <a:off x="0" y="0"/>
          <a:ext cx="0" cy="0"/>
          <a:chOff x="0" y="0"/>
          <a:chExt cx="0" cy="0"/>
        </a:xfrm>
      </p:grpSpPr>
      <p:sp>
        <p:nvSpPr>
          <p:cNvPr id="2" name="Title 1"/>
          <p:cNvSpPr>
            <a:spLocks noGrp="1"/>
          </p:cNvSpPr>
          <p:nvPr>
            <p:ph type="title"/>
          </p:nvPr>
        </p:nvSpPr>
        <p:spPr>
          <a:xfrm>
            <a:off x="996169" y="4341075"/>
            <a:ext cx="7772400" cy="1362075"/>
          </a:xfrm>
        </p:spPr>
        <p:txBody>
          <a:bodyPr anchor="b" anchorCtr="0">
            <a:normAutofit/>
          </a:bodyPr>
          <a:lstStyle>
            <a:lvl1pPr algn="r">
              <a:defRPr sz="3200" b="0" cap="all">
                <a:solidFill>
                  <a:schemeClr val="tx2">
                    <a:lumMod val="20000"/>
                    <a:lumOff val="80000"/>
                  </a:schemeClr>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1532781" y="5672485"/>
            <a:ext cx="7200896" cy="971226"/>
          </a:xfrm>
          <a:prstGeom prst="rect">
            <a:avLst/>
          </a:prstGeom>
        </p:spPr>
        <p:txBody>
          <a:bodyPr anchor="t" anchorCtr="0">
            <a:normAutofit/>
          </a:bodyPr>
          <a:lstStyle>
            <a:lvl1pPr marL="0" indent="0" algn="r">
              <a:buNone/>
              <a:defRPr sz="1500">
                <a:solidFill>
                  <a:schemeClr val="tx2">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2482EDC-F69C-48C4-8616-12DBBDA4F501}" type="datetime1">
              <a:rPr lang="en-US" smtClean="0"/>
              <a:pPr/>
              <a:t>4/9/2015</a:t>
            </a:fld>
            <a:endParaRPr lang="en-GB"/>
          </a:p>
        </p:txBody>
      </p:sp>
      <p:sp>
        <p:nvSpPr>
          <p:cNvPr id="4" name="Footer Placeholder 3"/>
          <p:cNvSpPr>
            <a:spLocks noGrp="1"/>
          </p:cNvSpPr>
          <p:nvPr>
            <p:ph type="ftr" sz="quarter" idx="11"/>
          </p:nvPr>
        </p:nvSpPr>
        <p:spPr/>
        <p:txBody>
          <a:bodyPr/>
          <a:lstStyle/>
          <a:p>
            <a:r>
              <a:rPr lang="en-GB" smtClean="0"/>
              <a:t>EDIT THIS IN "HEADER &amp; FOOTER" UNDER THE "INSERT" MENU</a:t>
            </a:r>
            <a:endParaRPr lang="en-GB"/>
          </a:p>
        </p:txBody>
      </p:sp>
      <p:sp>
        <p:nvSpPr>
          <p:cNvPr id="5" name="Slide Number Placeholder 4"/>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 name="Picture 9"/>
          <p:cNvPicPr>
            <a:picLocks noChangeAspect="1"/>
          </p:cNvPicPr>
          <p:nvPr/>
        </p:nvPicPr>
        <p:blipFill>
          <a:blip r:embed="rId2" cstate="print"/>
          <a:srcRect/>
          <a:stretch>
            <a:fillRect/>
          </a:stretch>
        </p:blipFill>
        <p:spPr bwMode="auto">
          <a:xfrm>
            <a:off x="0" y="0"/>
            <a:ext cx="9144000" cy="228600"/>
          </a:xfrm>
          <a:prstGeom prst="rect">
            <a:avLst/>
          </a:prstGeom>
          <a:noFill/>
          <a:ln w="9525">
            <a:noFill/>
            <a:miter lim="800000"/>
            <a:headEnd/>
            <a:tailEnd/>
          </a:ln>
        </p:spPr>
      </p:pic>
      <p:pic>
        <p:nvPicPr>
          <p:cNvPr id="7" name="Picture 11"/>
          <p:cNvPicPr>
            <a:picLocks noChangeAspect="1"/>
          </p:cNvPicPr>
          <p:nvPr/>
        </p:nvPicPr>
        <p:blipFill>
          <a:blip r:embed="rId2" cstate="print"/>
          <a:srcRect/>
          <a:stretch>
            <a:fillRect/>
          </a:stretch>
        </p:blipFill>
        <p:spPr bwMode="auto">
          <a:xfrm>
            <a:off x="0" y="6629400"/>
            <a:ext cx="9144000" cy="228600"/>
          </a:xfrm>
          <a:prstGeom prst="rect">
            <a:avLst/>
          </a:prstGeom>
          <a:noFill/>
          <a:ln w="9525">
            <a:noFill/>
            <a:miter lim="800000"/>
            <a:headEnd/>
            <a:tailEnd/>
          </a:ln>
        </p:spPr>
      </p:pic>
      <p:pic>
        <p:nvPicPr>
          <p:cNvPr id="4" name="Picture 9"/>
          <p:cNvPicPr>
            <a:picLocks noChangeAspect="1"/>
          </p:cNvPicPr>
          <p:nvPr userDrawn="1"/>
        </p:nvPicPr>
        <p:blipFill>
          <a:blip r:embed="rId2" cstate="print"/>
          <a:srcRect/>
          <a:stretch>
            <a:fillRect/>
          </a:stretch>
        </p:blipFill>
        <p:spPr bwMode="auto">
          <a:xfrm>
            <a:off x="0" y="0"/>
            <a:ext cx="9144000" cy="228600"/>
          </a:xfrm>
          <a:prstGeom prst="rect">
            <a:avLst/>
          </a:prstGeom>
          <a:noFill/>
          <a:ln w="9525">
            <a:noFill/>
            <a:miter lim="800000"/>
            <a:headEnd/>
            <a:tailEnd/>
          </a:ln>
        </p:spPr>
      </p:pic>
      <p:pic>
        <p:nvPicPr>
          <p:cNvPr id="5" name="Picture 11"/>
          <p:cNvPicPr>
            <a:picLocks noChangeAspect="1"/>
          </p:cNvPicPr>
          <p:nvPr userDrawn="1"/>
        </p:nvPicPr>
        <p:blipFill>
          <a:blip r:embed="rId2" cstate="print"/>
          <a:srcRect/>
          <a:stretch>
            <a:fillRect/>
          </a:stretch>
        </p:blipFill>
        <p:spPr bwMode="auto">
          <a:xfrm>
            <a:off x="0" y="6629400"/>
            <a:ext cx="9144000" cy="228600"/>
          </a:xfrm>
          <a:prstGeom prst="rect">
            <a:avLst/>
          </a:prstGeom>
          <a:noFill/>
          <a:ln w="9525">
            <a:noFill/>
            <a:miter lim="800000"/>
            <a:headEnd/>
            <a:tailEnd/>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 Double Line Spac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a:spcAft>
                <a:spcPts val="1500"/>
              </a:spcAft>
              <a:defRPr/>
            </a:lvl1pPr>
            <a:lvl2pPr>
              <a:spcAft>
                <a:spcPts val="1500"/>
              </a:spcAft>
              <a:defRPr/>
            </a:lvl2pPr>
            <a:lvl3pPr>
              <a:spcAft>
                <a:spcPts val="1500"/>
              </a:spcAft>
              <a:defRPr/>
            </a:lvl3pPr>
            <a:lvl4pPr>
              <a:spcAft>
                <a:spcPts val="1500"/>
              </a:spcAft>
              <a:defRPr/>
            </a:lvl4pPr>
            <a:lvl5pPr>
              <a:spcAft>
                <a:spcPts val="15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l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marL="0" indent="0">
              <a:spcAft>
                <a:spcPts val="1800"/>
              </a:spcAft>
              <a:buNone/>
              <a:defRPr b="1"/>
            </a:lvl1pPr>
            <a:lvl2pPr marL="361950" indent="-361950">
              <a:spcAft>
                <a:spcPts val="600"/>
              </a:spcAft>
              <a:buFont typeface="Wingdings" pitchFamily="2" charset="2"/>
              <a:buChar char="§"/>
              <a:defRPr sz="1500"/>
            </a:lvl2pPr>
            <a:lvl3pPr marL="755650" indent="-309563">
              <a:spcAft>
                <a:spcPts val="600"/>
              </a:spcAft>
              <a:buFont typeface="Arial" pitchFamily="34" charset="0"/>
              <a:buChar char="–"/>
              <a:defRPr sz="1300"/>
            </a:lvl3pPr>
            <a:lvl4pPr marL="1127125" indent="-319088">
              <a:spcAft>
                <a:spcPts val="600"/>
              </a:spcAft>
              <a:buFont typeface="Wingdings" pitchFamily="2" charset="2"/>
              <a:buChar char="§"/>
              <a:defRPr/>
            </a:lvl4pPr>
            <a:lvl5pPr marL="1616075" indent="-276225">
              <a:spcAft>
                <a:spcPts val="600"/>
              </a:spcAft>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09533" y="1214422"/>
            <a:ext cx="4138642" cy="4786329"/>
          </a:xfrm>
          <a:prstGeom prst="rect">
            <a:avLst/>
          </a:prstGeom>
        </p:spPr>
        <p:txBody>
          <a:bodyPr/>
          <a:lstStyle>
            <a:lvl1pPr>
              <a:defRPr sz="1500"/>
            </a:lvl1pPr>
            <a:lvl2pPr>
              <a:defRPr sz="13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19625" y="1214422"/>
            <a:ext cx="4138642" cy="4786329"/>
          </a:xfrm>
          <a:prstGeom prst="rect">
            <a:avLst/>
          </a:prstGeom>
        </p:spPr>
        <p:txBody>
          <a:bodyPr/>
          <a:lstStyle>
            <a:lvl1pPr>
              <a:defRPr sz="1500"/>
            </a:lvl1pPr>
            <a:lvl2pPr>
              <a:defRPr sz="13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Slide Number Placeholder 6"/>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8453944" cy="4786328"/>
          </a:xfrm>
          <a:prstGeom prst="rect">
            <a:avLst/>
          </a:prstGeom>
        </p:spPr>
        <p:txBody>
          <a:bodyPr/>
          <a:lstStyle>
            <a:lvl1pPr>
              <a:spcAft>
                <a:spcPts val="1500"/>
              </a:spcAft>
              <a:buSzPct val="110000"/>
              <a:buFont typeface="+mj-lt"/>
              <a:buAutoNum type="arabicPeriod"/>
              <a:defRPr/>
            </a:lvl1pPr>
            <a:lvl2pPr marL="800100" indent="-342900">
              <a:spcAft>
                <a:spcPts val="1500"/>
              </a:spcAft>
              <a:buSzPct val="110000"/>
              <a:buFont typeface="Wingdings" pitchFamily="2" charset="2"/>
              <a:buChar char="§"/>
              <a:defRPr/>
            </a:lvl2pPr>
            <a:lvl3pPr>
              <a:spcAft>
                <a:spcPts val="1500"/>
              </a:spcAft>
              <a:buSzPct val="110000"/>
              <a:buFont typeface="Arial" pitchFamily="34" charset="0"/>
              <a:buChar char="–"/>
              <a:defRPr/>
            </a:lvl3pPr>
            <a:lvl4pPr>
              <a:spcAft>
                <a:spcPts val="1500"/>
              </a:spcAft>
              <a:buSzPct val="110000"/>
              <a:buFont typeface="Wingdings" pitchFamily="2" charset="2"/>
              <a:buChar char="§"/>
              <a:defRPr/>
            </a:lvl4pPr>
            <a:lvl5pPr>
              <a:spcAft>
                <a:spcPts val="1500"/>
              </a:spcAft>
              <a:buSzPct val="110000"/>
              <a:buFont typeface="Arial" pitchFamily="34" charset="0"/>
              <a:buChar char="–"/>
              <a:defRPr/>
            </a:lvl5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hart/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308344" y="1785938"/>
            <a:ext cx="8478469" cy="4214812"/>
          </a:xfrm>
        </p:spPr>
        <p:txBody>
          <a:bodyPr/>
          <a:lstStyle>
            <a:lvl1pPr>
              <a:buNone/>
              <a:defRPr/>
            </a:lvl1pPr>
          </a:lstStyle>
          <a:p>
            <a:pPr lvl="0"/>
            <a:r>
              <a:rPr lang="en-US" smtClean="0"/>
              <a:t>Click to edit Master text styles</a:t>
            </a:r>
          </a:p>
        </p:txBody>
      </p:sp>
      <p:sp>
        <p:nvSpPr>
          <p:cNvPr id="12" name="Text Placeholder 11"/>
          <p:cNvSpPr>
            <a:spLocks noGrp="1"/>
          </p:cNvSpPr>
          <p:nvPr>
            <p:ph type="body" sz="quarter" idx="14"/>
          </p:nvPr>
        </p:nvSpPr>
        <p:spPr>
          <a:xfrm>
            <a:off x="314656" y="1214438"/>
            <a:ext cx="8472186" cy="500062"/>
          </a:xfrm>
        </p:spPr>
        <p:txBody>
          <a:bodyPr/>
          <a:lstStyle>
            <a:lvl1pPr marL="0" indent="0">
              <a:buNone/>
              <a:defRPr b="1"/>
            </a:lvl1pPr>
          </a:lstStyle>
          <a:p>
            <a:pPr lvl="0"/>
            <a:r>
              <a:rPr lang="en-US" smtClean="0"/>
              <a:t>Click to edit Master text styles</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Chart/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308344" y="1785938"/>
            <a:ext cx="2620581" cy="4214812"/>
          </a:xfrm>
        </p:spPr>
        <p:txBody>
          <a:bodyPr/>
          <a:lstStyle>
            <a:lvl1pPr>
              <a:buNone/>
              <a:defRPr/>
            </a:lvl1pPr>
          </a:lstStyle>
          <a:p>
            <a:pPr lvl="0"/>
            <a:r>
              <a:rPr lang="en-US" smtClean="0"/>
              <a:t>Click to edit Master text styles</a:t>
            </a:r>
          </a:p>
        </p:txBody>
      </p:sp>
      <p:sp>
        <p:nvSpPr>
          <p:cNvPr id="9" name="Content Placeholder 9"/>
          <p:cNvSpPr>
            <a:spLocks noGrp="1"/>
          </p:cNvSpPr>
          <p:nvPr>
            <p:ph sz="quarter" idx="15"/>
          </p:nvPr>
        </p:nvSpPr>
        <p:spPr>
          <a:xfrm>
            <a:off x="3229663" y="1785938"/>
            <a:ext cx="2620581" cy="4214812"/>
          </a:xfrm>
        </p:spPr>
        <p:txBody>
          <a:bodyPr/>
          <a:lstStyle>
            <a:lvl1pPr>
              <a:buNone/>
              <a:defRPr/>
            </a:lvl1pPr>
          </a:lstStyle>
          <a:p>
            <a:pPr lvl="0"/>
            <a:r>
              <a:rPr lang="en-US" smtClean="0"/>
              <a:t>Click to edit Master text styles</a:t>
            </a:r>
          </a:p>
        </p:txBody>
      </p:sp>
      <p:sp>
        <p:nvSpPr>
          <p:cNvPr id="12" name="Content Placeholder 9"/>
          <p:cNvSpPr>
            <a:spLocks noGrp="1"/>
          </p:cNvSpPr>
          <p:nvPr>
            <p:ph sz="quarter" idx="17"/>
          </p:nvPr>
        </p:nvSpPr>
        <p:spPr>
          <a:xfrm>
            <a:off x="6158621" y="1785956"/>
            <a:ext cx="2620581" cy="4214812"/>
          </a:xfrm>
        </p:spPr>
        <p:txBody>
          <a:bodyPr/>
          <a:lstStyle>
            <a:lvl1pPr>
              <a:buNone/>
              <a:defRPr/>
            </a:lvl1pPr>
          </a:lstStyle>
          <a:p>
            <a:pPr lvl="0"/>
            <a:r>
              <a:rPr lang="en-US" smtClean="0"/>
              <a:t>Click to edit Master text styles</a:t>
            </a:r>
          </a:p>
        </p:txBody>
      </p:sp>
      <p:sp>
        <p:nvSpPr>
          <p:cNvPr id="13" name="Text Placeholder 11"/>
          <p:cNvSpPr>
            <a:spLocks noGrp="1"/>
          </p:cNvSpPr>
          <p:nvPr>
            <p:ph type="body" sz="quarter" idx="18"/>
          </p:nvPr>
        </p:nvSpPr>
        <p:spPr>
          <a:xfrm>
            <a:off x="314657" y="1214438"/>
            <a:ext cx="2614270" cy="500062"/>
          </a:xfrm>
        </p:spPr>
        <p:txBody>
          <a:bodyPr/>
          <a:lstStyle>
            <a:lvl1pPr marL="0" indent="0">
              <a:buNone/>
              <a:defRPr b="1"/>
            </a:lvl1pPr>
          </a:lstStyle>
          <a:p>
            <a:pPr lvl="0"/>
            <a:r>
              <a:rPr lang="en-US" smtClean="0"/>
              <a:t>Click to edit Master text styles</a:t>
            </a:r>
          </a:p>
        </p:txBody>
      </p:sp>
      <p:sp>
        <p:nvSpPr>
          <p:cNvPr id="15" name="Text Placeholder 11"/>
          <p:cNvSpPr>
            <a:spLocks noGrp="1"/>
          </p:cNvSpPr>
          <p:nvPr>
            <p:ph type="body" sz="quarter" idx="19"/>
          </p:nvPr>
        </p:nvSpPr>
        <p:spPr>
          <a:xfrm>
            <a:off x="3235974" y="1222062"/>
            <a:ext cx="2614270" cy="500062"/>
          </a:xfrm>
        </p:spPr>
        <p:txBody>
          <a:bodyPr/>
          <a:lstStyle>
            <a:lvl1pPr marL="0" indent="0">
              <a:buNone/>
              <a:defRPr b="1"/>
            </a:lvl1pPr>
          </a:lstStyle>
          <a:p>
            <a:pPr lvl="0"/>
            <a:r>
              <a:rPr lang="en-US" smtClean="0"/>
              <a:t>Click to edit Master text styles</a:t>
            </a:r>
          </a:p>
        </p:txBody>
      </p:sp>
      <p:sp>
        <p:nvSpPr>
          <p:cNvPr id="17" name="Text Placeholder 11"/>
          <p:cNvSpPr>
            <a:spLocks noGrp="1"/>
          </p:cNvSpPr>
          <p:nvPr>
            <p:ph type="body" sz="quarter" idx="20"/>
          </p:nvPr>
        </p:nvSpPr>
        <p:spPr>
          <a:xfrm>
            <a:off x="6161939" y="1225055"/>
            <a:ext cx="2614270" cy="500062"/>
          </a:xfrm>
        </p:spPr>
        <p:txBody>
          <a:bodyPr/>
          <a:lstStyle>
            <a:lvl1pPr marL="0" indent="0">
              <a:buNone/>
              <a:defRPr b="1"/>
            </a:lvl1pPr>
          </a:lstStyle>
          <a:p>
            <a:pPr lvl="0"/>
            <a:r>
              <a:rPr lang="en-US" smtClean="0"/>
              <a:t>Click to edit Master text styles</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and Imag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311632" y="1214422"/>
            <a:ext cx="6546384" cy="4786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8" name="Content Placeholder 7"/>
          <p:cNvSpPr>
            <a:spLocks noGrp="1"/>
          </p:cNvSpPr>
          <p:nvPr>
            <p:ph sz="quarter" idx="13"/>
          </p:nvPr>
        </p:nvSpPr>
        <p:spPr>
          <a:xfrm>
            <a:off x="6929438" y="1214438"/>
            <a:ext cx="1857375" cy="4786312"/>
          </a:xfrm>
        </p:spPr>
        <p:txBody>
          <a:bodyPr/>
          <a:lstStyle>
            <a:lvl1pPr>
              <a:buNone/>
              <a:defRPr/>
            </a:lvl1pPr>
          </a:lstStyle>
          <a:p>
            <a:pPr lvl="0"/>
            <a:r>
              <a:rPr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153400" y="6190823"/>
            <a:ext cx="6858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BDDA355-DE8D-49B6-B72B-9B84B24AB58E}" type="slidenum">
              <a:rPr lang="en-GB" smtClean="0"/>
              <a:pPr/>
              <a:t>‹#›</a:t>
            </a:fld>
            <a:endParaRPr lang="en-GB"/>
          </a:p>
        </p:txBody>
      </p:sp>
      <p:pic>
        <p:nvPicPr>
          <p:cNvPr id="19" name="Picture 9"/>
          <p:cNvPicPr>
            <a:picLocks noChangeAspect="1"/>
          </p:cNvPicPr>
          <p:nvPr/>
        </p:nvPicPr>
        <p:blipFill>
          <a:blip r:embed="rId15" cstate="print"/>
          <a:srcRect/>
          <a:stretch>
            <a:fillRect/>
          </a:stretch>
        </p:blipFill>
        <p:spPr bwMode="auto">
          <a:xfrm>
            <a:off x="0" y="0"/>
            <a:ext cx="9144000" cy="228600"/>
          </a:xfrm>
          <a:prstGeom prst="rect">
            <a:avLst/>
          </a:prstGeom>
          <a:noFill/>
          <a:ln w="9525">
            <a:noFill/>
            <a:miter lim="800000"/>
            <a:headEnd/>
            <a:tailEnd/>
          </a:ln>
        </p:spPr>
      </p:pic>
      <p:pic>
        <p:nvPicPr>
          <p:cNvPr id="20" name="Picture 7" descr="PPT_PPM1.jpg"/>
          <p:cNvPicPr>
            <a:picLocks noChangeAspect="1"/>
          </p:cNvPicPr>
          <p:nvPr/>
        </p:nvPicPr>
        <p:blipFill>
          <a:blip r:embed="rId16" cstate="print"/>
          <a:srcRect l="70139" t="86806" r="2499" b="3195"/>
          <a:stretch>
            <a:fillRect/>
          </a:stretch>
        </p:blipFill>
        <p:spPr bwMode="auto">
          <a:xfrm>
            <a:off x="7086600" y="381000"/>
            <a:ext cx="1905000" cy="522288"/>
          </a:xfrm>
          <a:prstGeom prst="rect">
            <a:avLst/>
          </a:prstGeom>
          <a:noFill/>
          <a:ln w="9525">
            <a:noFill/>
            <a:miter lim="800000"/>
            <a:headEnd/>
            <a:tailEnd/>
          </a:ln>
        </p:spPr>
      </p:pic>
      <p:pic>
        <p:nvPicPr>
          <p:cNvPr id="21" name="Picture 11"/>
          <p:cNvPicPr>
            <a:picLocks noChangeAspect="1"/>
          </p:cNvPicPr>
          <p:nvPr/>
        </p:nvPicPr>
        <p:blipFill>
          <a:blip r:embed="rId15" cstate="print"/>
          <a:srcRect/>
          <a:stretch>
            <a:fillRect/>
          </a:stretch>
        </p:blipFill>
        <p:spPr bwMode="auto">
          <a:xfrm>
            <a:off x="0" y="6629400"/>
            <a:ext cx="9144000" cy="228600"/>
          </a:xfrm>
          <a:prstGeom prst="rect">
            <a:avLst/>
          </a:prstGeom>
          <a:noFill/>
          <a:ln w="9525">
            <a:noFill/>
            <a:miter lim="800000"/>
            <a:headEnd/>
            <a:tailEnd/>
          </a:ln>
        </p:spPr>
      </p:pic>
      <p:sp>
        <p:nvSpPr>
          <p:cNvPr id="22" name="Line 11"/>
          <p:cNvSpPr>
            <a:spLocks noChangeShapeType="1"/>
          </p:cNvSpPr>
          <p:nvPr/>
        </p:nvSpPr>
        <p:spPr bwMode="auto">
          <a:xfrm>
            <a:off x="304800" y="990600"/>
            <a:ext cx="7010400" cy="0"/>
          </a:xfrm>
          <a:prstGeom prst="line">
            <a:avLst/>
          </a:prstGeom>
          <a:noFill/>
          <a:ln w="28575">
            <a:solidFill>
              <a:srgbClr val="C0C0C0"/>
            </a:solidFill>
            <a:round/>
            <a:headEnd/>
            <a:tailEnd/>
          </a:ln>
          <a:effectLst/>
        </p:spPr>
        <p:txBody>
          <a:bodyPr/>
          <a:lstStyle/>
          <a:p>
            <a:pPr algn="ctr">
              <a:lnSpc>
                <a:spcPct val="110000"/>
              </a:lnSpc>
              <a:spcBef>
                <a:spcPct val="10000"/>
              </a:spcBef>
              <a:defRPr/>
            </a:pPr>
            <a:endParaRPr lang="en-US" sz="900" b="1">
              <a:solidFill>
                <a:srgbClr val="084B88"/>
              </a:solidFill>
              <a:effectLst>
                <a:outerShdw blurRad="38100" dist="38100" dir="2700000" algn="tl">
                  <a:srgbClr val="000000">
                    <a:alpha val="43137"/>
                  </a:srgbClr>
                </a:outerShdw>
              </a:effectLst>
              <a:latin typeface="Arial" pitchFamily="34" charset="0"/>
            </a:endParaRPr>
          </a:p>
        </p:txBody>
      </p:sp>
      <p:sp>
        <p:nvSpPr>
          <p:cNvPr id="14" name="Text Placeholder 13"/>
          <p:cNvSpPr>
            <a:spLocks noGrp="1"/>
          </p:cNvSpPr>
          <p:nvPr>
            <p:ph type="body" idx="1"/>
          </p:nvPr>
        </p:nvSpPr>
        <p:spPr>
          <a:xfrm>
            <a:off x="305100" y="1214421"/>
            <a:ext cx="8554287" cy="48992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Placeholder 1"/>
          <p:cNvSpPr>
            <a:spLocks noGrp="1"/>
          </p:cNvSpPr>
          <p:nvPr>
            <p:ph type="title"/>
          </p:nvPr>
        </p:nvSpPr>
        <p:spPr>
          <a:xfrm>
            <a:off x="318970" y="214290"/>
            <a:ext cx="6824797" cy="785818"/>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11" name="TextBox 10"/>
          <p:cNvSpPr txBox="1"/>
          <p:nvPr/>
        </p:nvSpPr>
        <p:spPr>
          <a:xfrm>
            <a:off x="304800" y="6248400"/>
            <a:ext cx="4953000" cy="4001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schemeClr val="bg1">
                    <a:lumMod val="50000"/>
                  </a:schemeClr>
                </a:solidFill>
              </a:rPr>
              <a:t>Copyright © 1999-2012 Intergraph Corporation. All Rights Reserved. </a:t>
            </a:r>
          </a:p>
          <a:p>
            <a:pPr algn="l"/>
            <a:endParaRPr lang="en-US" sz="1000" dirty="0" smtClean="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52" r:id="rId5"/>
    <p:sldLayoutId id="2147483661" r:id="rId6"/>
    <p:sldLayoutId id="2147483665" r:id="rId7"/>
    <p:sldLayoutId id="2147483666" r:id="rId8"/>
    <p:sldLayoutId id="2147483664" r:id="rId9"/>
    <p:sldLayoutId id="2147483651" r:id="rId10"/>
    <p:sldLayoutId id="2147483662" r:id="rId11"/>
    <p:sldLayoutId id="2147483654" r:id="rId12"/>
    <p:sldLayoutId id="2147483667" r:id="rId13"/>
  </p:sldLayoutIdLst>
  <p:transition>
    <p:fade/>
  </p:transition>
  <p:timing>
    <p:tnLst>
      <p:par>
        <p:cTn id="1" dur="indefinite" restart="never" nodeType="tmRoot"/>
      </p:par>
    </p:tnLst>
  </p:timing>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96353" y="6190823"/>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38B10A0F-B845-42EC-930E-D7D0855F98F7}" type="datetime1">
              <a:rPr lang="en-US" smtClean="0"/>
              <a:pPr/>
              <a:t>4/9/2015</a:t>
            </a:fld>
            <a:endParaRPr lang="en-GB"/>
          </a:p>
        </p:txBody>
      </p:sp>
      <p:sp>
        <p:nvSpPr>
          <p:cNvPr id="5" name="Footer Placeholder 4"/>
          <p:cNvSpPr>
            <a:spLocks noGrp="1"/>
          </p:cNvSpPr>
          <p:nvPr>
            <p:ph type="ftr" sz="quarter" idx="3"/>
          </p:nvPr>
        </p:nvSpPr>
        <p:spPr>
          <a:xfrm>
            <a:off x="3134066" y="6196514"/>
            <a:ext cx="2895600" cy="365125"/>
          </a:xfrm>
          <a:prstGeom prst="rect">
            <a:avLst/>
          </a:prstGeom>
        </p:spPr>
        <p:txBody>
          <a:bodyPr vert="horz" lIns="91440" tIns="45720" rIns="91440" bIns="45720" rtlCol="0" anchor="ctr" anchorCtr="0"/>
          <a:lstStyle>
            <a:lvl1pPr algn="ctr">
              <a:defRPr sz="1000">
                <a:solidFill>
                  <a:schemeClr val="tx1">
                    <a:tint val="75000"/>
                  </a:schemeClr>
                </a:solidFill>
              </a:defRPr>
            </a:lvl1pPr>
          </a:lstStyle>
          <a:p>
            <a:r>
              <a:rPr lang="en-GB" smtClean="0"/>
              <a:t>EDIT THIS IN "HEADER &amp; FOOTER" UNDER THE "INSERT" MENU</a:t>
            </a:r>
            <a:endParaRPr lang="en-GB"/>
          </a:p>
        </p:txBody>
      </p:sp>
      <p:sp>
        <p:nvSpPr>
          <p:cNvPr id="6" name="Slide Number Placeholder 5"/>
          <p:cNvSpPr>
            <a:spLocks noGrp="1"/>
          </p:cNvSpPr>
          <p:nvPr>
            <p:ph type="sldNum" sz="quarter" idx="4"/>
          </p:nvPr>
        </p:nvSpPr>
        <p:spPr>
          <a:xfrm>
            <a:off x="6706407" y="6190823"/>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BDDA355-DE8D-49B6-B72B-9B84B24AB58E}" type="slidenum">
              <a:rPr lang="en-GB" smtClean="0"/>
              <a:pPr/>
              <a:t>‹#›</a:t>
            </a:fld>
            <a:endParaRPr lang="en-GB"/>
          </a:p>
        </p:txBody>
      </p:sp>
      <p:pic>
        <p:nvPicPr>
          <p:cNvPr id="19" name="Picture 9"/>
          <p:cNvPicPr>
            <a:picLocks noChangeAspect="1"/>
          </p:cNvPicPr>
          <p:nvPr/>
        </p:nvPicPr>
        <p:blipFill>
          <a:blip r:embed="rId15" cstate="print"/>
          <a:srcRect/>
          <a:stretch>
            <a:fillRect/>
          </a:stretch>
        </p:blipFill>
        <p:spPr bwMode="auto">
          <a:xfrm>
            <a:off x="0" y="0"/>
            <a:ext cx="9144000" cy="228600"/>
          </a:xfrm>
          <a:prstGeom prst="rect">
            <a:avLst/>
          </a:prstGeom>
          <a:noFill/>
          <a:ln w="9525">
            <a:noFill/>
            <a:miter lim="800000"/>
            <a:headEnd/>
            <a:tailEnd/>
          </a:ln>
        </p:spPr>
      </p:pic>
      <p:pic>
        <p:nvPicPr>
          <p:cNvPr id="20" name="Picture 7" descr="PPT_PPM1.jpg"/>
          <p:cNvPicPr>
            <a:picLocks noChangeAspect="1"/>
          </p:cNvPicPr>
          <p:nvPr/>
        </p:nvPicPr>
        <p:blipFill>
          <a:blip r:embed="rId16" cstate="print"/>
          <a:srcRect l="70139" t="86806" r="2499" b="3195"/>
          <a:stretch>
            <a:fillRect/>
          </a:stretch>
        </p:blipFill>
        <p:spPr bwMode="auto">
          <a:xfrm>
            <a:off x="7086600" y="381000"/>
            <a:ext cx="1905000" cy="522288"/>
          </a:xfrm>
          <a:prstGeom prst="rect">
            <a:avLst/>
          </a:prstGeom>
          <a:noFill/>
          <a:ln w="9525">
            <a:noFill/>
            <a:miter lim="800000"/>
            <a:headEnd/>
            <a:tailEnd/>
          </a:ln>
        </p:spPr>
      </p:pic>
      <p:pic>
        <p:nvPicPr>
          <p:cNvPr id="21" name="Picture 11"/>
          <p:cNvPicPr>
            <a:picLocks noChangeAspect="1"/>
          </p:cNvPicPr>
          <p:nvPr/>
        </p:nvPicPr>
        <p:blipFill>
          <a:blip r:embed="rId15" cstate="print"/>
          <a:srcRect/>
          <a:stretch>
            <a:fillRect/>
          </a:stretch>
        </p:blipFill>
        <p:spPr bwMode="auto">
          <a:xfrm>
            <a:off x="0" y="6629400"/>
            <a:ext cx="9144000" cy="228600"/>
          </a:xfrm>
          <a:prstGeom prst="rect">
            <a:avLst/>
          </a:prstGeom>
          <a:noFill/>
          <a:ln w="9525">
            <a:noFill/>
            <a:miter lim="800000"/>
            <a:headEnd/>
            <a:tailEnd/>
          </a:ln>
        </p:spPr>
      </p:pic>
      <p:sp>
        <p:nvSpPr>
          <p:cNvPr id="22" name="Line 11"/>
          <p:cNvSpPr>
            <a:spLocks noChangeShapeType="1"/>
          </p:cNvSpPr>
          <p:nvPr/>
        </p:nvSpPr>
        <p:spPr bwMode="auto">
          <a:xfrm>
            <a:off x="304800" y="990600"/>
            <a:ext cx="7010400" cy="0"/>
          </a:xfrm>
          <a:prstGeom prst="line">
            <a:avLst/>
          </a:prstGeom>
          <a:noFill/>
          <a:ln w="28575">
            <a:solidFill>
              <a:srgbClr val="C0C0C0"/>
            </a:solidFill>
            <a:round/>
            <a:headEnd/>
            <a:tailEnd/>
          </a:ln>
          <a:effectLst/>
        </p:spPr>
        <p:txBody>
          <a:bodyPr/>
          <a:lstStyle/>
          <a:p>
            <a:pPr algn="ctr">
              <a:lnSpc>
                <a:spcPct val="110000"/>
              </a:lnSpc>
              <a:spcBef>
                <a:spcPct val="10000"/>
              </a:spcBef>
              <a:defRPr/>
            </a:pPr>
            <a:endParaRPr lang="en-US" sz="900" b="1">
              <a:solidFill>
                <a:srgbClr val="084B88"/>
              </a:solidFill>
              <a:effectLst>
                <a:outerShdw blurRad="38100" dist="38100" dir="2700000" algn="tl">
                  <a:srgbClr val="000000">
                    <a:alpha val="43137"/>
                  </a:srgbClr>
                </a:outerShdw>
              </a:effectLst>
              <a:latin typeface="Arial" pitchFamily="34" charset="0"/>
            </a:endParaRPr>
          </a:p>
        </p:txBody>
      </p:sp>
      <p:sp>
        <p:nvSpPr>
          <p:cNvPr id="14" name="Text Placeholder 13"/>
          <p:cNvSpPr>
            <a:spLocks noGrp="1"/>
          </p:cNvSpPr>
          <p:nvPr>
            <p:ph type="body" idx="1"/>
          </p:nvPr>
        </p:nvSpPr>
        <p:spPr>
          <a:xfrm>
            <a:off x="305100" y="1214421"/>
            <a:ext cx="8554287" cy="48992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Placeholder 1"/>
          <p:cNvSpPr>
            <a:spLocks noGrp="1"/>
          </p:cNvSpPr>
          <p:nvPr>
            <p:ph type="title"/>
          </p:nvPr>
        </p:nvSpPr>
        <p:spPr>
          <a:xfrm>
            <a:off x="318970" y="214290"/>
            <a:ext cx="6824797" cy="785818"/>
          </a:xfrm>
          <a:prstGeom prst="rect">
            <a:avLst/>
          </a:prstGeom>
        </p:spPr>
        <p:txBody>
          <a:bodyPr vert="horz" lIns="91440" tIns="45720" rIns="91440" bIns="45720" rtlCol="0" anchor="ctr">
            <a:normAutofit/>
          </a:bodyPr>
          <a:lstStyle/>
          <a:p>
            <a:r>
              <a:rPr lang="en-US" smtClean="0"/>
              <a:t>Click to edit Master title style</a:t>
            </a:r>
            <a:endParaRPr lang="en-GB"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6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100.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7.xm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1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2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2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xml"/><Relationship Id="rId5" Type="http://schemas.openxmlformats.org/officeDocument/2006/relationships/image" Target="../media/image148.png"/><Relationship Id="rId4" Type="http://schemas.openxmlformats.org/officeDocument/2006/relationships/image" Target="../media/image147.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6.png"/><Relationship Id="rId4" Type="http://schemas.openxmlformats.org/officeDocument/2006/relationships/oleObject" Target="../embeddings/oleObject1.bin"/></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Smart 3D Setup and Administration</a:t>
            </a:r>
            <a:endParaRPr lang="en-GB" dirty="0"/>
          </a:p>
        </p:txBody>
      </p:sp>
      <p:sp>
        <p:nvSpPr>
          <p:cNvPr id="8" name="Subtitle 7"/>
          <p:cNvSpPr>
            <a:spLocks noGrp="1"/>
          </p:cNvSpPr>
          <p:nvPr>
            <p:ph type="subTitle" idx="1"/>
          </p:nvPr>
        </p:nvSpPr>
        <p:spPr/>
        <p:txBody>
          <a:bodyPr/>
          <a:lstStyle/>
          <a:p>
            <a:r>
              <a:rPr lang="en-US" dirty="0" smtClean="0"/>
              <a:t>Smart 3D 2014R1</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ChangeArrowheads="1"/>
          </p:cNvSpPr>
          <p:nvPr/>
        </p:nvSpPr>
        <p:spPr bwMode="auto">
          <a:xfrm>
            <a:off x="4744375" y="1010079"/>
            <a:ext cx="4191000" cy="5752857"/>
          </a:xfrm>
          <a:prstGeom prst="rect">
            <a:avLst/>
          </a:prstGeom>
          <a:noFill/>
          <a:ln w="9525">
            <a:noFill/>
            <a:miter lim="800000"/>
            <a:headEnd/>
            <a:tailEnd/>
          </a:ln>
        </p:spPr>
        <p:txBody>
          <a:bodyPr wrap="square" lIns="90488" tIns="44450" rIns="90488" bIns="44450">
            <a:spAutoFit/>
          </a:bodyPr>
          <a:lstStyle/>
          <a:p>
            <a:pPr eaLnBrk="0" hangingPunct="0"/>
            <a:r>
              <a:rPr lang="en-US" sz="1600" b="1" i="1" dirty="0">
                <a:solidFill>
                  <a:schemeClr val="accent6">
                    <a:lumMod val="75000"/>
                  </a:schemeClr>
                </a:solidFill>
              </a:rPr>
              <a:t>Site </a:t>
            </a:r>
            <a:r>
              <a:rPr lang="en-US" sz="1600" b="1" i="1" dirty="0" smtClean="0">
                <a:solidFill>
                  <a:schemeClr val="accent6">
                    <a:lumMod val="75000"/>
                  </a:schemeClr>
                </a:solidFill>
              </a:rPr>
              <a:t>database set:</a:t>
            </a:r>
            <a:endParaRPr lang="en-US" sz="1600" b="1" i="1" dirty="0">
              <a:solidFill>
                <a:schemeClr val="accent6">
                  <a:lumMod val="75000"/>
                </a:schemeClr>
              </a:solidFill>
            </a:endParaRPr>
          </a:p>
          <a:p>
            <a:r>
              <a:rPr lang="en-US" sz="1600" b="1" dirty="0"/>
              <a:t>Contains configuration </a:t>
            </a:r>
            <a:r>
              <a:rPr lang="en-US" sz="1600" b="1" dirty="0" smtClean="0"/>
              <a:t>and </a:t>
            </a:r>
            <a:r>
              <a:rPr lang="en-US" sz="1600" b="1" dirty="0"/>
              <a:t>connection </a:t>
            </a:r>
            <a:r>
              <a:rPr lang="en-US" sz="1600" b="1" dirty="0" smtClean="0"/>
              <a:t>information and links the rest of the databases. </a:t>
            </a:r>
            <a:endParaRPr lang="en-US" sz="1600" b="1" dirty="0"/>
          </a:p>
          <a:p>
            <a:pPr eaLnBrk="0" hangingPunct="0"/>
            <a:endParaRPr lang="en-US" sz="1200" b="1" dirty="0"/>
          </a:p>
          <a:p>
            <a:pPr eaLnBrk="0" hangingPunct="0"/>
            <a:r>
              <a:rPr lang="en-US" sz="1600" b="1" i="1" dirty="0">
                <a:solidFill>
                  <a:schemeClr val="tx2">
                    <a:lumMod val="60000"/>
                    <a:lumOff val="40000"/>
                  </a:schemeClr>
                </a:solidFill>
              </a:rPr>
              <a:t>Catalog </a:t>
            </a:r>
            <a:r>
              <a:rPr lang="en-US" sz="1600" b="1" i="1" dirty="0" smtClean="0">
                <a:solidFill>
                  <a:schemeClr val="tx2">
                    <a:lumMod val="60000"/>
                    <a:lumOff val="40000"/>
                  </a:schemeClr>
                </a:solidFill>
              </a:rPr>
              <a:t>database set: </a:t>
            </a:r>
            <a:endParaRPr lang="en-US" sz="1600" b="1" i="1" dirty="0">
              <a:solidFill>
                <a:schemeClr val="tx2">
                  <a:lumMod val="60000"/>
                  <a:lumOff val="40000"/>
                </a:schemeClr>
              </a:solidFill>
            </a:endParaRPr>
          </a:p>
          <a:p>
            <a:pPr eaLnBrk="0" hangingPunct="0"/>
            <a:r>
              <a:rPr lang="en-US" sz="1600" b="1" dirty="0"/>
              <a:t>Contains the </a:t>
            </a:r>
            <a:r>
              <a:rPr lang="en-US" sz="1600" b="1" dirty="0" smtClean="0"/>
              <a:t>Reference Data used </a:t>
            </a:r>
            <a:r>
              <a:rPr lang="en-US" sz="1600" b="1" dirty="0"/>
              <a:t>by all </a:t>
            </a:r>
            <a:r>
              <a:rPr lang="en-US" sz="1600" b="1" dirty="0" smtClean="0"/>
              <a:t>disciplines.</a:t>
            </a:r>
          </a:p>
          <a:p>
            <a:pPr eaLnBrk="0" hangingPunct="0"/>
            <a:r>
              <a:rPr lang="en-US" sz="1600" b="1" dirty="0" smtClean="0"/>
              <a:t>Store Design Modules (assemblies), Catalog Filters</a:t>
            </a:r>
            <a:endParaRPr lang="en-US" sz="1600" b="1" dirty="0"/>
          </a:p>
          <a:p>
            <a:pPr eaLnBrk="0" hangingPunct="0"/>
            <a:endParaRPr lang="en-US" sz="1200" b="1" dirty="0"/>
          </a:p>
          <a:p>
            <a:pPr eaLnBrk="0" hangingPunct="0"/>
            <a:r>
              <a:rPr lang="en-US" sz="1600" b="1" i="1" dirty="0">
                <a:solidFill>
                  <a:schemeClr val="accent4">
                    <a:lumMod val="75000"/>
                  </a:schemeClr>
                </a:solidFill>
              </a:rPr>
              <a:t>Model </a:t>
            </a:r>
            <a:r>
              <a:rPr lang="en-US" sz="1600" b="1" i="1" dirty="0" smtClean="0">
                <a:solidFill>
                  <a:schemeClr val="accent4">
                    <a:lumMod val="75000"/>
                  </a:schemeClr>
                </a:solidFill>
              </a:rPr>
              <a:t>database:</a:t>
            </a:r>
          </a:p>
          <a:p>
            <a:pPr eaLnBrk="0" hangingPunct="0"/>
            <a:r>
              <a:rPr lang="en-US" sz="1600" b="1" dirty="0" smtClean="0"/>
              <a:t>Contains </a:t>
            </a:r>
            <a:r>
              <a:rPr lang="en-US" sz="1600" b="1" dirty="0"/>
              <a:t>and organizes all of the three-dimensional objects in the </a:t>
            </a:r>
            <a:r>
              <a:rPr lang="en-US" sz="1600" b="1" dirty="0" smtClean="0"/>
              <a:t>plant, referenced objects data.</a:t>
            </a:r>
          </a:p>
          <a:p>
            <a:pPr eaLnBrk="0" hangingPunct="0"/>
            <a:r>
              <a:rPr lang="en-US" sz="1600" b="1" dirty="0" smtClean="0"/>
              <a:t>Stores definition and content of deliverables (Drawings and Reports), Plant and user’s Filters, Styles, Surface Style Rules, etc. </a:t>
            </a:r>
            <a:endParaRPr lang="en-US" sz="1600" b="1" dirty="0"/>
          </a:p>
          <a:p>
            <a:pPr eaLnBrk="0" hangingPunct="0"/>
            <a:endParaRPr lang="en-US" sz="1200" b="1" dirty="0"/>
          </a:p>
          <a:p>
            <a:r>
              <a:rPr lang="en-US" sz="1600" b="1" i="1" dirty="0">
                <a:solidFill>
                  <a:schemeClr val="accent3">
                    <a:lumMod val="75000"/>
                  </a:schemeClr>
                </a:solidFill>
              </a:rPr>
              <a:t>Reports </a:t>
            </a:r>
            <a:r>
              <a:rPr lang="en-US" sz="1600" b="1" i="1" dirty="0" smtClean="0">
                <a:solidFill>
                  <a:schemeClr val="accent3">
                    <a:lumMod val="75000"/>
                  </a:schemeClr>
                </a:solidFill>
              </a:rPr>
              <a:t>database set:</a:t>
            </a:r>
            <a:endParaRPr lang="en-US" sz="1600" b="1" i="1" dirty="0" smtClean="0"/>
          </a:p>
          <a:p>
            <a:r>
              <a:rPr lang="en-US" sz="1600" b="1" dirty="0" smtClean="0"/>
              <a:t>Optimize data </a:t>
            </a:r>
            <a:r>
              <a:rPr lang="en-US" sz="1600" b="1" dirty="0"/>
              <a:t>retrieval </a:t>
            </a:r>
            <a:r>
              <a:rPr lang="en-US" sz="1600" b="1" dirty="0" smtClean="0"/>
              <a:t>from other </a:t>
            </a:r>
            <a:r>
              <a:rPr lang="en-US" sz="1600" b="1" dirty="0"/>
              <a:t>five </a:t>
            </a:r>
            <a:r>
              <a:rPr lang="en-US" sz="1600" b="1" dirty="0" smtClean="0"/>
              <a:t>databases.</a:t>
            </a:r>
            <a:endParaRPr lang="en-US" sz="1600" b="1" i="1" dirty="0"/>
          </a:p>
        </p:txBody>
      </p:sp>
      <p:sp>
        <p:nvSpPr>
          <p:cNvPr id="29698" name="Rectangle 7"/>
          <p:cNvSpPr>
            <a:spLocks noChangeArrowheads="1"/>
          </p:cNvSpPr>
          <p:nvPr/>
        </p:nvSpPr>
        <p:spPr bwMode="auto">
          <a:xfrm>
            <a:off x="2338897" y="1707603"/>
            <a:ext cx="1066800" cy="520655"/>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smtClean="0">
                <a:solidFill>
                  <a:schemeClr val="accent4">
                    <a:lumMod val="75000"/>
                  </a:schemeClr>
                </a:solidFill>
              </a:rPr>
              <a:t>Model</a:t>
            </a:r>
          </a:p>
          <a:p>
            <a:pPr algn="ctr" eaLnBrk="0" hangingPunct="0"/>
            <a:r>
              <a:rPr lang="en-US" sz="1400" b="1" i="1" dirty="0" smtClean="0">
                <a:solidFill>
                  <a:schemeClr val="accent4">
                    <a:lumMod val="75000"/>
                  </a:schemeClr>
                </a:solidFill>
              </a:rPr>
              <a:t>database</a:t>
            </a:r>
            <a:endParaRPr lang="en-US" sz="1000" b="1" i="1" dirty="0">
              <a:solidFill>
                <a:schemeClr val="accent4">
                  <a:lumMod val="75000"/>
                </a:schemeClr>
              </a:solidFill>
            </a:endParaRPr>
          </a:p>
        </p:txBody>
      </p:sp>
      <p:sp>
        <p:nvSpPr>
          <p:cNvPr id="29699" name="Rectangle 3"/>
          <p:cNvSpPr>
            <a:spLocks noChangeArrowheads="1"/>
          </p:cNvSpPr>
          <p:nvPr/>
        </p:nvSpPr>
        <p:spPr bwMode="auto">
          <a:xfrm>
            <a:off x="173484" y="5611887"/>
            <a:ext cx="1302798"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6">
                    <a:lumMod val="75000"/>
                  </a:schemeClr>
                </a:solidFill>
              </a:rPr>
              <a:t>Site </a:t>
            </a:r>
            <a:r>
              <a:rPr lang="en-US" sz="1400" b="1" i="1" dirty="0" smtClean="0">
                <a:solidFill>
                  <a:schemeClr val="accent6">
                    <a:lumMod val="75000"/>
                  </a:schemeClr>
                </a:solidFill>
              </a:rPr>
              <a:t>database </a:t>
            </a:r>
            <a:r>
              <a:rPr lang="en-US" sz="1400" b="1" i="1" dirty="0">
                <a:solidFill>
                  <a:schemeClr val="accent6">
                    <a:lumMod val="75000"/>
                  </a:schemeClr>
                </a:solidFill>
              </a:rPr>
              <a:t>set</a:t>
            </a:r>
          </a:p>
          <a:p>
            <a:pPr algn="ctr" eaLnBrk="0" hangingPunct="0"/>
            <a:endParaRPr lang="en-US" sz="1000" b="1" i="1" dirty="0">
              <a:solidFill>
                <a:schemeClr val="accent2"/>
              </a:solidFill>
            </a:endParaRPr>
          </a:p>
        </p:txBody>
      </p:sp>
      <p:sp>
        <p:nvSpPr>
          <p:cNvPr id="29700" name="Rectangle 5"/>
          <p:cNvSpPr>
            <a:spLocks noChangeArrowheads="1"/>
          </p:cNvSpPr>
          <p:nvPr/>
        </p:nvSpPr>
        <p:spPr bwMode="auto">
          <a:xfrm>
            <a:off x="1043497" y="1698657"/>
            <a:ext cx="1295400"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smtClean="0">
                <a:solidFill>
                  <a:schemeClr val="accent1">
                    <a:lumMod val="75000"/>
                  </a:schemeClr>
                </a:solidFill>
              </a:rPr>
              <a:t>Catalog database </a:t>
            </a:r>
            <a:r>
              <a:rPr lang="en-US" sz="1400" b="1" i="1" dirty="0">
                <a:solidFill>
                  <a:schemeClr val="accent1">
                    <a:lumMod val="75000"/>
                  </a:schemeClr>
                </a:solidFill>
              </a:rPr>
              <a:t>set</a:t>
            </a:r>
          </a:p>
          <a:p>
            <a:pPr algn="r" eaLnBrk="0" hangingPunct="0"/>
            <a:endParaRPr lang="en-US" sz="1000" b="1" i="1" dirty="0">
              <a:solidFill>
                <a:schemeClr val="accent1">
                  <a:lumMod val="75000"/>
                </a:schemeClr>
              </a:solidFill>
            </a:endParaRPr>
          </a:p>
        </p:txBody>
      </p:sp>
      <p:sp>
        <p:nvSpPr>
          <p:cNvPr id="29701" name="Rectangle 6"/>
          <p:cNvSpPr>
            <a:spLocks noChangeArrowheads="1"/>
          </p:cNvSpPr>
          <p:nvPr/>
        </p:nvSpPr>
        <p:spPr bwMode="auto">
          <a:xfrm>
            <a:off x="3114675" y="4322773"/>
            <a:ext cx="1368641"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smtClean="0">
                <a:solidFill>
                  <a:schemeClr val="accent3">
                    <a:lumMod val="75000"/>
                  </a:schemeClr>
                </a:solidFill>
              </a:rPr>
              <a:t>Reports</a:t>
            </a:r>
          </a:p>
          <a:p>
            <a:pPr algn="ctr" eaLnBrk="0" hangingPunct="0"/>
            <a:r>
              <a:rPr lang="en-US" sz="1400" b="1" i="1" dirty="0" smtClean="0">
                <a:solidFill>
                  <a:schemeClr val="accent3">
                    <a:lumMod val="75000"/>
                  </a:schemeClr>
                </a:solidFill>
              </a:rPr>
              <a:t>database </a:t>
            </a:r>
            <a:r>
              <a:rPr lang="en-US" sz="1400" b="1" i="1" dirty="0">
                <a:solidFill>
                  <a:schemeClr val="accent3">
                    <a:lumMod val="75000"/>
                  </a:schemeClr>
                </a:solidFill>
              </a:rPr>
              <a:t>set</a:t>
            </a:r>
          </a:p>
          <a:p>
            <a:pPr algn="ctr" eaLnBrk="0" hangingPunct="0"/>
            <a:endParaRPr lang="en-US" sz="1000" b="1" i="1" dirty="0">
              <a:solidFill>
                <a:schemeClr val="accent2"/>
              </a:solidFill>
            </a:endParaRPr>
          </a:p>
        </p:txBody>
      </p:sp>
      <p:sp>
        <p:nvSpPr>
          <p:cNvPr id="29702" name="Rectangle 25"/>
          <p:cNvSpPr>
            <a:spLocks noGrp="1" noChangeArrowheads="1"/>
          </p:cNvSpPr>
          <p:nvPr>
            <p:ph type="title"/>
          </p:nvPr>
        </p:nvSpPr>
        <p:spPr>
          <a:xfrm>
            <a:off x="318970" y="214290"/>
            <a:ext cx="6824797" cy="785818"/>
          </a:xfrm>
        </p:spPr>
        <p:txBody>
          <a:bodyPr/>
          <a:lstStyle/>
          <a:p>
            <a:r>
              <a:rPr lang="en-US" dirty="0" smtClean="0"/>
              <a:t>Smart 3D - Database architecture</a:t>
            </a:r>
          </a:p>
        </p:txBody>
      </p:sp>
      <p:sp>
        <p:nvSpPr>
          <p:cNvPr id="29703" name="AutoShape 33"/>
          <p:cNvSpPr>
            <a:spLocks noChangeArrowheads="1"/>
          </p:cNvSpPr>
          <p:nvPr/>
        </p:nvSpPr>
        <p:spPr bwMode="black">
          <a:xfrm>
            <a:off x="378041" y="2296257"/>
            <a:ext cx="4105275" cy="1905000"/>
          </a:xfrm>
          <a:prstGeom prst="roundRect">
            <a:avLst>
              <a:gd name="adj" fmla="val 5681"/>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grpSp>
        <p:nvGrpSpPr>
          <p:cNvPr id="2" name="Group 35"/>
          <p:cNvGrpSpPr>
            <a:grpSpLocks/>
          </p:cNvGrpSpPr>
          <p:nvPr/>
        </p:nvGrpSpPr>
        <p:grpSpPr bwMode="auto">
          <a:xfrm>
            <a:off x="533400" y="4466716"/>
            <a:ext cx="609600" cy="1004888"/>
            <a:chOff x="144" y="2400"/>
            <a:chExt cx="384" cy="633"/>
          </a:xfrm>
        </p:grpSpPr>
        <p:sp>
          <p:nvSpPr>
            <p:cNvPr id="29723"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29724" name="Line 34"/>
            <p:cNvSpPr>
              <a:spLocks noChangeShapeType="1"/>
            </p:cNvSpPr>
            <p:nvPr/>
          </p:nvSpPr>
          <p:spPr bwMode="black">
            <a:xfrm>
              <a:off x="336" y="2736"/>
              <a:ext cx="0" cy="96"/>
            </a:xfrm>
            <a:prstGeom prst="line">
              <a:avLst/>
            </a:prstGeom>
            <a:ln>
              <a:headEnd/>
              <a:tailEnd/>
            </a:ln>
          </p:spPr>
          <p:style>
            <a:lnRef idx="2">
              <a:schemeClr val="accent6"/>
            </a:lnRef>
            <a:fillRef idx="0">
              <a:schemeClr val="accent6"/>
            </a:fillRef>
            <a:effectRef idx="1">
              <a:schemeClr val="accent6"/>
            </a:effectRef>
            <a:fontRef idx="minor">
              <a:schemeClr val="tx1"/>
            </a:fontRef>
          </p:style>
          <p:txBody>
            <a:bodyPr anchor="ctr"/>
            <a:lstStyle/>
            <a:p>
              <a:endParaRPr lang="en-US" dirty="0"/>
            </a:p>
          </p:txBody>
        </p:sp>
        <p:sp>
          <p:nvSpPr>
            <p:cNvPr id="29725"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grpSp>
      <p:grpSp>
        <p:nvGrpSpPr>
          <p:cNvPr id="3" name="Group 37"/>
          <p:cNvGrpSpPr>
            <a:grpSpLocks/>
          </p:cNvGrpSpPr>
          <p:nvPr/>
        </p:nvGrpSpPr>
        <p:grpSpPr bwMode="auto">
          <a:xfrm>
            <a:off x="3502241" y="2677257"/>
            <a:ext cx="609600" cy="1004888"/>
            <a:chOff x="2016" y="2400"/>
            <a:chExt cx="384" cy="633"/>
          </a:xfrm>
        </p:grpSpPr>
        <p:sp>
          <p:nvSpPr>
            <p:cNvPr id="29720"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29721" name="Line 36"/>
            <p:cNvSpPr>
              <a:spLocks noChangeShapeType="1"/>
            </p:cNvSpPr>
            <p:nvPr/>
          </p:nvSpPr>
          <p:spPr bwMode="black">
            <a:xfrm>
              <a:off x="2208" y="2736"/>
              <a:ext cx="0" cy="96"/>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nchor="ctr"/>
            <a:lstStyle/>
            <a:p>
              <a:endParaRPr lang="en-US" dirty="0"/>
            </a:p>
          </p:txBody>
        </p:sp>
        <p:sp>
          <p:nvSpPr>
            <p:cNvPr id="29722"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grpSp>
      <p:sp>
        <p:nvSpPr>
          <p:cNvPr id="29706" name="AutoShape 10"/>
          <p:cNvSpPr>
            <a:spLocks noChangeArrowheads="1"/>
          </p:cNvSpPr>
          <p:nvPr/>
        </p:nvSpPr>
        <p:spPr bwMode="invGray">
          <a:xfrm>
            <a:off x="2511641" y="2677257"/>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solidFill>
                <a:schemeClr val="bg1"/>
              </a:solidFill>
            </a:endParaRPr>
          </a:p>
        </p:txBody>
      </p:sp>
      <p:grpSp>
        <p:nvGrpSpPr>
          <p:cNvPr id="4" name="Group 36"/>
          <p:cNvGrpSpPr>
            <a:grpSpLocks/>
          </p:cNvGrpSpPr>
          <p:nvPr/>
        </p:nvGrpSpPr>
        <p:grpSpPr bwMode="auto">
          <a:xfrm>
            <a:off x="1521041" y="2677257"/>
            <a:ext cx="609600" cy="1004888"/>
            <a:chOff x="768" y="2400"/>
            <a:chExt cx="384" cy="633"/>
          </a:xfrm>
        </p:grpSpPr>
        <p:sp>
          <p:nvSpPr>
            <p:cNvPr id="29717"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29718" name="Line 35"/>
            <p:cNvSpPr>
              <a:spLocks noChangeShapeType="1"/>
            </p:cNvSpPr>
            <p:nvPr/>
          </p:nvSpPr>
          <p:spPr bwMode="black">
            <a:xfrm>
              <a:off x="960" y="2736"/>
              <a:ext cx="0" cy="96"/>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9"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grpSp>
      <p:sp>
        <p:nvSpPr>
          <p:cNvPr id="29708" name="Line 53"/>
          <p:cNvSpPr>
            <a:spLocks noChangeShapeType="1"/>
          </p:cNvSpPr>
          <p:nvPr/>
        </p:nvSpPr>
        <p:spPr bwMode="black">
          <a:xfrm flipV="1">
            <a:off x="824883" y="3976195"/>
            <a:ext cx="0" cy="600403"/>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09" name="Line 54"/>
          <p:cNvSpPr>
            <a:spLocks noChangeShapeType="1"/>
          </p:cNvSpPr>
          <p:nvPr/>
        </p:nvSpPr>
        <p:spPr bwMode="black">
          <a:xfrm flipV="1">
            <a:off x="838201" y="3972657"/>
            <a:ext cx="197824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0" name="Line 55"/>
          <p:cNvSpPr>
            <a:spLocks noChangeShapeType="1"/>
          </p:cNvSpPr>
          <p:nvPr/>
        </p:nvSpPr>
        <p:spPr bwMode="black">
          <a:xfrm flipV="1">
            <a:off x="2816441" y="3210657"/>
            <a:ext cx="0" cy="7620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1" name="Line 58"/>
          <p:cNvSpPr>
            <a:spLocks noChangeShapeType="1"/>
          </p:cNvSpPr>
          <p:nvPr/>
        </p:nvSpPr>
        <p:spPr bwMode="black">
          <a:xfrm>
            <a:off x="2968841" y="3210657"/>
            <a:ext cx="0" cy="76659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2" name="Line 61"/>
          <p:cNvSpPr>
            <a:spLocks noChangeShapeType="1"/>
          </p:cNvSpPr>
          <p:nvPr/>
        </p:nvSpPr>
        <p:spPr bwMode="black">
          <a:xfrm flipH="1">
            <a:off x="2130641" y="2905857"/>
            <a:ext cx="3810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3" name="Line 62"/>
          <p:cNvSpPr>
            <a:spLocks noChangeShapeType="1"/>
          </p:cNvSpPr>
          <p:nvPr/>
        </p:nvSpPr>
        <p:spPr bwMode="black">
          <a:xfrm>
            <a:off x="1825841" y="3849329"/>
            <a:ext cx="8382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4" name="Line 63"/>
          <p:cNvSpPr>
            <a:spLocks noChangeShapeType="1"/>
          </p:cNvSpPr>
          <p:nvPr/>
        </p:nvSpPr>
        <p:spPr bwMode="black">
          <a:xfrm flipV="1">
            <a:off x="2664041" y="3210657"/>
            <a:ext cx="0" cy="63867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5" name="Line 66"/>
          <p:cNvSpPr>
            <a:spLocks noChangeShapeType="1"/>
          </p:cNvSpPr>
          <p:nvPr/>
        </p:nvSpPr>
        <p:spPr bwMode="black">
          <a:xfrm>
            <a:off x="2968841" y="3969277"/>
            <a:ext cx="838200" cy="797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9716" name="Line 67"/>
          <p:cNvSpPr>
            <a:spLocks noChangeShapeType="1"/>
          </p:cNvSpPr>
          <p:nvPr/>
        </p:nvSpPr>
        <p:spPr bwMode="black">
          <a:xfrm flipV="1">
            <a:off x="3807041" y="3721403"/>
            <a:ext cx="0" cy="25585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32" name="Line 67"/>
          <p:cNvSpPr>
            <a:spLocks noChangeShapeType="1"/>
          </p:cNvSpPr>
          <p:nvPr/>
        </p:nvSpPr>
        <p:spPr bwMode="black">
          <a:xfrm flipV="1">
            <a:off x="1826635" y="3721402"/>
            <a:ext cx="0" cy="128405"/>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6" name="Rectangle 5"/>
          <p:cNvSpPr/>
          <p:nvPr/>
        </p:nvSpPr>
        <p:spPr>
          <a:xfrm>
            <a:off x="378041" y="1012298"/>
            <a:ext cx="2089033" cy="338554"/>
          </a:xfrm>
          <a:prstGeom prst="rect">
            <a:avLst/>
          </a:prstGeom>
        </p:spPr>
        <p:txBody>
          <a:bodyPr wrap="none">
            <a:spAutoFit/>
          </a:bodyPr>
          <a:lstStyle/>
          <a:p>
            <a:r>
              <a:rPr lang="en-US" sz="1600" b="1" dirty="0">
                <a:solidFill>
                  <a:prstClr val="black"/>
                </a:solidFill>
              </a:rPr>
              <a:t>Plant </a:t>
            </a:r>
            <a:r>
              <a:rPr lang="en-US" sz="1600" b="1" dirty="0" smtClean="0">
                <a:solidFill>
                  <a:prstClr val="black"/>
                </a:solidFill>
              </a:rPr>
              <a:t>Configuration</a:t>
            </a:r>
            <a:endParaRPr lang="en-US" dirty="0"/>
          </a:p>
        </p:txBody>
      </p:sp>
    </p:spTree>
  </p:cSld>
  <p:clrMapOvr>
    <a:masterClrMapping/>
  </p:clrMapOvr>
  <p:transition spd="slow">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type="title"/>
          </p:nvPr>
        </p:nvSpPr>
        <p:spPr/>
        <p:txBody>
          <a:bodyPr/>
          <a:lstStyle/>
          <a:p>
            <a:r>
              <a:rPr lang="es-ES" smtClean="0"/>
              <a:t>Project Management: New Catalog Command</a:t>
            </a:r>
            <a:endParaRPr lang="en-US" smtClean="0"/>
          </a:p>
        </p:txBody>
      </p:sp>
      <p:pic>
        <p:nvPicPr>
          <p:cNvPr id="4" name="Picture 3"/>
          <p:cNvPicPr/>
          <p:nvPr/>
        </p:nvPicPr>
        <p:blipFill>
          <a:blip r:embed="rId3" cstate="print"/>
          <a:stretch>
            <a:fillRect/>
          </a:stretch>
        </p:blipFill>
        <p:spPr>
          <a:xfrm>
            <a:off x="2224548" y="1285568"/>
            <a:ext cx="3962400" cy="4724400"/>
          </a:xfrm>
          <a:prstGeom prst="rect">
            <a:avLst/>
          </a:prstGeom>
        </p:spPr>
      </p:pic>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p:cNvSpPr>
            <a:spLocks noGrp="1" noChangeArrowheads="1"/>
          </p:cNvSpPr>
          <p:nvPr>
            <p:ph type="title"/>
          </p:nvPr>
        </p:nvSpPr>
        <p:spPr/>
        <p:txBody>
          <a:bodyPr/>
          <a:lstStyle/>
          <a:p>
            <a:pPr eaLnBrk="1" hangingPunct="1"/>
            <a:r>
              <a:rPr lang="en-US" smtClean="0"/>
              <a:t>Custom Properties: Define Property Schema</a:t>
            </a:r>
          </a:p>
        </p:txBody>
      </p:sp>
      <p:sp>
        <p:nvSpPr>
          <p:cNvPr id="229378" name="Rectangle 3"/>
          <p:cNvSpPr>
            <a:spLocks noGrp="1" noChangeArrowheads="1"/>
          </p:cNvSpPr>
          <p:nvPr>
            <p:ph idx="1"/>
          </p:nvPr>
        </p:nvSpPr>
        <p:spPr/>
        <p:txBody>
          <a:bodyPr/>
          <a:lstStyle/>
          <a:p>
            <a:pPr marL="0" indent="3175" eaLnBrk="1" hangingPunct="1"/>
            <a:r>
              <a:rPr lang="en-US" sz="2400" dirty="0" smtClean="0"/>
              <a:t>  Additional properties for plants, permission group folders and permission groups can be added</a:t>
            </a:r>
          </a:p>
          <a:p>
            <a:pPr marL="0" indent="3175" eaLnBrk="1" hangingPunct="1"/>
            <a:r>
              <a:rPr lang="en-US" sz="2400" dirty="0" smtClean="0"/>
              <a:t>  Properties can be viewed in project management environment but are also reportable</a:t>
            </a:r>
          </a:p>
          <a:p>
            <a:pPr marL="0" indent="3175" eaLnBrk="1" hangingPunct="1"/>
            <a:r>
              <a:rPr lang="en-US" sz="2400" dirty="0" smtClean="0"/>
              <a:t>  Property information for plants is stored in the site database to which they belong</a:t>
            </a:r>
          </a:p>
          <a:p>
            <a:pPr marL="0" indent="3175" eaLnBrk="1" hangingPunct="1"/>
            <a:r>
              <a:rPr lang="en-US" sz="2400" dirty="0" smtClean="0"/>
              <a:t>  Property information for permission folders and permission groups is stored in the plant to which they belong</a:t>
            </a: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p:cNvSpPr>
            <a:spLocks noGrp="1" noChangeArrowheads="1"/>
          </p:cNvSpPr>
          <p:nvPr>
            <p:ph type="title"/>
          </p:nvPr>
        </p:nvSpPr>
        <p:spPr/>
        <p:txBody>
          <a:bodyPr/>
          <a:lstStyle/>
          <a:p>
            <a:pPr eaLnBrk="1" hangingPunct="1"/>
            <a:r>
              <a:rPr lang="en-US" smtClean="0"/>
              <a:t>Custom Properties: Define plant property</a:t>
            </a:r>
          </a:p>
        </p:txBody>
      </p:sp>
      <p:pic>
        <p:nvPicPr>
          <p:cNvPr id="3076" name="Picture 4" descr="C:\Users\athigale\AppData\Local\Temp\SNAGHTML2f7368b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613" y="1752600"/>
            <a:ext cx="5589104" cy="3284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ChangeArrowheads="1"/>
          </p:cNvSpPr>
          <p:nvPr>
            <p:ph type="title"/>
          </p:nvPr>
        </p:nvSpPr>
        <p:spPr/>
        <p:txBody>
          <a:bodyPr/>
          <a:lstStyle/>
          <a:p>
            <a:pPr eaLnBrk="1" hangingPunct="1"/>
            <a:r>
              <a:rPr lang="en-US" smtClean="0"/>
              <a:t>Setup and Administration Lab</a:t>
            </a:r>
          </a:p>
        </p:txBody>
      </p:sp>
      <p:sp>
        <p:nvSpPr>
          <p:cNvPr id="233474" name="Rectangle 3"/>
          <p:cNvSpPr>
            <a:spLocks noGrp="1" noChangeArrowheads="1"/>
          </p:cNvSpPr>
          <p:nvPr>
            <p:ph type="body" idx="1"/>
          </p:nvPr>
        </p:nvSpPr>
        <p:spPr/>
        <p:txBody>
          <a:bodyPr/>
          <a:lstStyle/>
          <a:p>
            <a:pPr eaLnBrk="1" hangingPunct="1"/>
            <a:r>
              <a:rPr lang="en-US" sz="2000" dirty="0" smtClean="0"/>
              <a:t>Lab 8 – 10</a:t>
            </a:r>
          </a:p>
          <a:p>
            <a:pPr algn="ctr" eaLnBrk="1" hangingPunct="1">
              <a:buFont typeface="Wingdings" pitchFamily="2" charset="2"/>
              <a:buNone/>
            </a:pPr>
            <a:endParaRPr lang="en-US" sz="2000" dirty="0" smtClean="0"/>
          </a:p>
          <a:p>
            <a:pPr algn="ctr" eaLnBrk="1" hangingPunct="1"/>
            <a:endParaRPr lang="en-US" sz="2000" dirty="0" smtClean="0"/>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Plant Organization (systems)</a:t>
            </a:r>
            <a:endParaRPr lang="en-US" dirty="0"/>
          </a:p>
        </p:txBody>
      </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ChangeArrowheads="1"/>
          </p:cNvSpPr>
          <p:nvPr>
            <p:ph type="title"/>
          </p:nvPr>
        </p:nvSpPr>
        <p:spPr/>
        <p:txBody>
          <a:bodyPr/>
          <a:lstStyle/>
          <a:p>
            <a:r>
              <a:rPr lang="en-US" dirty="0" smtClean="0"/>
              <a:t>Systems and Specs: Contents</a:t>
            </a:r>
          </a:p>
        </p:txBody>
      </p:sp>
      <p:sp>
        <p:nvSpPr>
          <p:cNvPr id="236546" name="Rectangle 3"/>
          <p:cNvSpPr>
            <a:spLocks noGrp="1" noChangeArrowheads="1"/>
          </p:cNvSpPr>
          <p:nvPr>
            <p:ph idx="1"/>
          </p:nvPr>
        </p:nvSpPr>
        <p:spPr/>
        <p:txBody>
          <a:bodyPr/>
          <a:lstStyle/>
          <a:p>
            <a:pPr marL="0" indent="3175" eaLnBrk="1" hangingPunct="1"/>
            <a:r>
              <a:rPr lang="en-US" sz="2000" dirty="0" smtClean="0"/>
              <a:t> System hierarchy</a:t>
            </a:r>
          </a:p>
          <a:p>
            <a:pPr marL="0" indent="3175" eaLnBrk="1" hangingPunct="1"/>
            <a:r>
              <a:rPr lang="en-US" sz="2000" dirty="0" smtClean="0"/>
              <a:t> Create and modify Systems hierarchy</a:t>
            </a:r>
          </a:p>
          <a:p>
            <a:pPr marL="0" indent="3175" eaLnBrk="1" hangingPunct="1"/>
            <a:r>
              <a:rPr lang="en-US" sz="2000" dirty="0" smtClean="0"/>
              <a:t> Assign allowed specifications</a:t>
            </a:r>
          </a:p>
          <a:p>
            <a:pPr marL="0" indent="3175" eaLnBrk="1" hangingPunct="1"/>
            <a:endParaRPr lang="en-US" sz="2800" dirty="0" smtClean="0"/>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p:cNvSpPr>
            <a:spLocks noGrp="1" noChangeArrowheads="1"/>
          </p:cNvSpPr>
          <p:nvPr>
            <p:ph type="title"/>
          </p:nvPr>
        </p:nvSpPr>
        <p:spPr/>
        <p:txBody>
          <a:bodyPr/>
          <a:lstStyle/>
          <a:p>
            <a:pPr defTabSz="865188"/>
            <a:r>
              <a:rPr lang="en-US" dirty="0" smtClean="0"/>
              <a:t>Systems and Specs:  Systems overview</a:t>
            </a:r>
          </a:p>
        </p:txBody>
      </p:sp>
      <p:sp>
        <p:nvSpPr>
          <p:cNvPr id="237570" name="Rectangle 3"/>
          <p:cNvSpPr>
            <a:spLocks noGrp="1" noChangeArrowheads="1"/>
          </p:cNvSpPr>
          <p:nvPr>
            <p:ph idx="1"/>
          </p:nvPr>
        </p:nvSpPr>
        <p:spPr/>
        <p:txBody>
          <a:bodyPr>
            <a:normAutofit/>
          </a:bodyPr>
          <a:lstStyle/>
          <a:p>
            <a:pPr marL="0" indent="3175" defTabSz="865188" eaLnBrk="1" hangingPunct="1"/>
            <a:r>
              <a:rPr lang="en-US" sz="2200" dirty="0" smtClean="0"/>
              <a:t> A system is a container that group objects logically</a:t>
            </a:r>
          </a:p>
          <a:p>
            <a:pPr marL="0" indent="3175" defTabSz="865188" eaLnBrk="1" hangingPunct="1"/>
            <a:r>
              <a:rPr lang="en-US" sz="2200" dirty="0" smtClean="0"/>
              <a:t> Systems have other systems as children creating a hierarchy with unlimited levels</a:t>
            </a:r>
          </a:p>
          <a:p>
            <a:pPr marL="0" indent="3175" defTabSz="865188" eaLnBrk="1" hangingPunct="1"/>
            <a:r>
              <a:rPr lang="en-US" sz="2200" dirty="0" smtClean="0"/>
              <a:t> Subsystems can belong to a different permission group from their parent</a:t>
            </a:r>
          </a:p>
          <a:p>
            <a:pPr marL="0" indent="3175" defTabSz="865188" eaLnBrk="1" hangingPunct="1"/>
            <a:r>
              <a:rPr lang="en-US" sz="2200" dirty="0" smtClean="0"/>
              <a:t> Many different types of systems are supplied (discipline specific and generic)</a:t>
            </a:r>
          </a:p>
          <a:p>
            <a:pPr marL="0" indent="3175" defTabSz="865188" eaLnBrk="1" hangingPunct="1"/>
            <a:r>
              <a:rPr lang="en-US" sz="2200" dirty="0" smtClean="0"/>
              <a:t> Every object must belong to a system</a:t>
            </a:r>
          </a:p>
          <a:p>
            <a:pPr marL="0" indent="3175" defTabSz="865188" eaLnBrk="1" hangingPunct="1"/>
            <a:r>
              <a:rPr lang="en-US" sz="2200" dirty="0" smtClean="0"/>
              <a:t> Different types of objects can be associated with different system types</a:t>
            </a:r>
            <a:endParaRPr lang="en-US" sz="2400" dirty="0" smtClean="0"/>
          </a:p>
        </p:txBody>
      </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ChangeArrowheads="1"/>
          </p:cNvSpPr>
          <p:nvPr>
            <p:ph type="title"/>
          </p:nvPr>
        </p:nvSpPr>
        <p:spPr/>
        <p:txBody>
          <a:bodyPr/>
          <a:lstStyle/>
          <a:p>
            <a:pPr defTabSz="865188"/>
            <a:r>
              <a:rPr lang="en-US" dirty="0" smtClean="0"/>
              <a:t>Systems and Specs:  System types</a:t>
            </a:r>
          </a:p>
        </p:txBody>
      </p:sp>
      <p:sp>
        <p:nvSpPr>
          <p:cNvPr id="238594" name="Rectangle 3"/>
          <p:cNvSpPr>
            <a:spLocks noGrp="1" noChangeArrowheads="1"/>
          </p:cNvSpPr>
          <p:nvPr>
            <p:ph idx="1"/>
          </p:nvPr>
        </p:nvSpPr>
        <p:spPr>
          <a:noFill/>
        </p:spPr>
        <p:txBody>
          <a:bodyPr/>
          <a:lstStyle/>
          <a:p>
            <a:pPr indent="-339725" algn="ctr" defTabSz="865188" eaLnBrk="1" hangingPunct="1"/>
            <a:endParaRPr lang="en-US" dirty="0" smtClean="0"/>
          </a:p>
          <a:p>
            <a:pPr indent="-339725" defTabSz="865188" eaLnBrk="1" hangingPunct="1"/>
            <a:r>
              <a:rPr lang="en-US" sz="2800" dirty="0" smtClean="0"/>
              <a:t>Generic system</a:t>
            </a:r>
          </a:p>
          <a:p>
            <a:pPr indent="-339725" defTabSz="865188" eaLnBrk="1" hangingPunct="1"/>
            <a:r>
              <a:rPr lang="en-US" sz="2800" dirty="0" smtClean="0"/>
              <a:t>HVAC system</a:t>
            </a:r>
          </a:p>
          <a:p>
            <a:pPr indent="-339725" defTabSz="865188" eaLnBrk="1" hangingPunct="1"/>
            <a:r>
              <a:rPr lang="en-US" sz="2800" dirty="0" smtClean="0"/>
              <a:t>Equipment system</a:t>
            </a:r>
          </a:p>
          <a:p>
            <a:pPr indent="-339725" defTabSz="865188" eaLnBrk="1" hangingPunct="1"/>
            <a:r>
              <a:rPr lang="en-US" sz="2800" dirty="0" smtClean="0"/>
              <a:t>Pipeline system</a:t>
            </a:r>
          </a:p>
          <a:p>
            <a:pPr indent="-339725" defTabSz="865188" eaLnBrk="1" hangingPunct="1"/>
            <a:r>
              <a:rPr lang="en-US" sz="2800" dirty="0" smtClean="0"/>
              <a:t>Unit system</a:t>
            </a:r>
          </a:p>
          <a:p>
            <a:pPr indent="-339725" defTabSz="865188" eaLnBrk="1" hangingPunct="1"/>
            <a:endParaRPr lang="en-US" sz="2800" dirty="0" smtClean="0"/>
          </a:p>
          <a:p>
            <a:pPr indent="-339725" defTabSz="865188" eaLnBrk="1" hangingPunct="1"/>
            <a:endParaRPr lang="en-US" sz="2800" dirty="0" smtClean="0"/>
          </a:p>
          <a:p>
            <a:pPr indent="-339725" defTabSz="865188" eaLnBrk="1" hangingPunct="1"/>
            <a:endParaRPr lang="en-US" sz="2800" dirty="0" smtClean="0"/>
          </a:p>
        </p:txBody>
      </p:sp>
      <p:sp>
        <p:nvSpPr>
          <p:cNvPr id="238595" name="Rectangle 4"/>
          <p:cNvSpPr>
            <a:spLocks noGrp="1" noChangeArrowheads="1"/>
          </p:cNvSpPr>
          <p:nvPr>
            <p:ph type="body" sz="half" idx="4294967295"/>
          </p:nvPr>
        </p:nvSpPr>
        <p:spPr>
          <a:xfrm>
            <a:off x="4810125" y="1798638"/>
            <a:ext cx="4333875" cy="4449762"/>
          </a:xfrm>
        </p:spPr>
        <p:txBody>
          <a:bodyPr/>
          <a:lstStyle/>
          <a:p>
            <a:pPr indent="-339725" algn="ctr" eaLnBrk="1" hangingPunct="1"/>
            <a:endParaRPr lang="en-US" smtClean="0"/>
          </a:p>
          <a:p>
            <a:pPr indent="-339725" eaLnBrk="1" hangingPunct="1"/>
            <a:r>
              <a:rPr lang="en-US" sz="2800" smtClean="0"/>
              <a:t>Conduit system </a:t>
            </a:r>
          </a:p>
          <a:p>
            <a:pPr indent="-339725" eaLnBrk="1" hangingPunct="1"/>
            <a:r>
              <a:rPr lang="en-US" sz="2800" smtClean="0"/>
              <a:t>Electrical system</a:t>
            </a:r>
          </a:p>
          <a:p>
            <a:pPr indent="-339725" eaLnBrk="1" hangingPunct="1"/>
            <a:r>
              <a:rPr lang="en-US" sz="2800" smtClean="0"/>
              <a:t>Piping system</a:t>
            </a:r>
          </a:p>
          <a:p>
            <a:pPr indent="-339725" eaLnBrk="1" hangingPunct="1"/>
            <a:r>
              <a:rPr lang="en-US" sz="2800" smtClean="0"/>
              <a:t>Structural system</a:t>
            </a:r>
          </a:p>
          <a:p>
            <a:pPr indent="-339725" eaLnBrk="1" hangingPunct="1"/>
            <a:r>
              <a:rPr lang="en-US" sz="2800" smtClean="0"/>
              <a:t>Area system</a:t>
            </a:r>
          </a:p>
          <a:p>
            <a:pPr indent="-339725" eaLnBrk="1" hangingPunct="1">
              <a:buFont typeface="Wingdings" pitchFamily="2" charset="2"/>
              <a:buNone/>
            </a:pPr>
            <a:endParaRPr lang="en-US" sz="2800" smtClean="0"/>
          </a:p>
        </p:txBody>
      </p:sp>
      <p:pic>
        <p:nvPicPr>
          <p:cNvPr id="233474" name="Picture 2"/>
          <p:cNvPicPr>
            <a:picLocks noChangeAspect="1" noChangeArrowheads="1"/>
          </p:cNvPicPr>
          <p:nvPr/>
        </p:nvPicPr>
        <p:blipFill>
          <a:blip r:embed="rId2" cstate="print"/>
          <a:srcRect/>
          <a:stretch>
            <a:fillRect/>
          </a:stretch>
        </p:blipFill>
        <p:spPr bwMode="auto">
          <a:xfrm>
            <a:off x="3733800" y="1295400"/>
            <a:ext cx="916033" cy="2514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r>
              <a:rPr lang="en-US" dirty="0" smtClean="0"/>
              <a:t>Systems and Specs: Create and modify Systems hierarchy</a:t>
            </a:r>
          </a:p>
        </p:txBody>
      </p:sp>
      <p:sp>
        <p:nvSpPr>
          <p:cNvPr id="239618" name="Rectangle 3"/>
          <p:cNvSpPr>
            <a:spLocks noGrp="1" noChangeArrowheads="1"/>
          </p:cNvSpPr>
          <p:nvPr>
            <p:ph idx="1"/>
          </p:nvPr>
        </p:nvSpPr>
        <p:spPr/>
        <p:txBody>
          <a:bodyPr/>
          <a:lstStyle/>
          <a:p>
            <a:pPr marL="0" indent="3175" eaLnBrk="1" hangingPunct="1"/>
            <a:r>
              <a:rPr lang="en-US" sz="2400" dirty="0" smtClean="0"/>
              <a:t>  Create new System commands</a:t>
            </a:r>
          </a:p>
          <a:p>
            <a:pPr marL="0" indent="3175" eaLnBrk="1" hangingPunct="1"/>
            <a:r>
              <a:rPr lang="en-US" sz="2400" dirty="0" smtClean="0"/>
              <a:t>  Copy and paste of Systems</a:t>
            </a:r>
          </a:p>
          <a:p>
            <a:pPr marL="0" indent="3175"/>
            <a:r>
              <a:rPr lang="en-US" sz="2400" dirty="0" smtClean="0"/>
              <a:t>  Importing from excel</a:t>
            </a:r>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ChangeArrowheads="1"/>
          </p:cNvSpPr>
          <p:nvPr>
            <p:ph type="title"/>
          </p:nvPr>
        </p:nvSpPr>
        <p:spPr/>
        <p:txBody>
          <a:bodyPr/>
          <a:lstStyle/>
          <a:p>
            <a:r>
              <a:rPr lang="en-US" dirty="0" smtClean="0"/>
              <a:t>Systems and Specs: Create new System commands</a:t>
            </a:r>
          </a:p>
        </p:txBody>
      </p:sp>
      <p:sp>
        <p:nvSpPr>
          <p:cNvPr id="240642" name="Rectangle 3"/>
          <p:cNvSpPr>
            <a:spLocks noGrp="1" noChangeArrowheads="1"/>
          </p:cNvSpPr>
          <p:nvPr>
            <p:ph idx="1"/>
          </p:nvPr>
        </p:nvSpPr>
        <p:spPr>
          <a:xfrm>
            <a:off x="311632" y="1214422"/>
            <a:ext cx="6165368" cy="4786328"/>
          </a:xfrm>
        </p:spPr>
        <p:txBody>
          <a:bodyPr/>
          <a:lstStyle/>
          <a:p>
            <a:pPr indent="-339725" eaLnBrk="1" hangingPunct="1"/>
            <a:endParaRPr lang="en-US" sz="2000" smtClean="0"/>
          </a:p>
          <a:p>
            <a:pPr indent="-339725" eaLnBrk="1" hangingPunct="1"/>
            <a:endParaRPr lang="en-US" sz="2000" smtClean="0"/>
          </a:p>
          <a:p>
            <a:pPr indent="-339725" eaLnBrk="1" hangingPunct="1"/>
            <a:endParaRPr lang="en-US" sz="2000" smtClean="0"/>
          </a:p>
          <a:p>
            <a:pPr indent="-339725" eaLnBrk="1" hangingPunct="1"/>
            <a:r>
              <a:rPr lang="en-US" sz="2000" smtClean="0"/>
              <a:t>Creates a system as a child of the currently selected system</a:t>
            </a:r>
          </a:p>
          <a:p>
            <a:pPr indent="-339725" eaLnBrk="1" hangingPunct="1"/>
            <a:r>
              <a:rPr lang="en-US" sz="2000" smtClean="0"/>
              <a:t>Currently active name rule for the system type being created is used to generate the name</a:t>
            </a:r>
          </a:p>
          <a:p>
            <a:pPr indent="-339725" eaLnBrk="1" hangingPunct="1"/>
            <a:r>
              <a:rPr lang="en-US" sz="2000" smtClean="0"/>
              <a:t>If currently active name rule is ‘User-defined’, you can enter the name during creation</a:t>
            </a:r>
          </a:p>
        </p:txBody>
      </p:sp>
      <p:pic>
        <p:nvPicPr>
          <p:cNvPr id="240643" name="Picture 6"/>
          <p:cNvPicPr>
            <a:picLocks noChangeAspect="1" noChangeArrowheads="1"/>
          </p:cNvPicPr>
          <p:nvPr/>
        </p:nvPicPr>
        <p:blipFill>
          <a:blip r:embed="rId2" cstate="print"/>
          <a:srcRect/>
          <a:stretch>
            <a:fillRect/>
          </a:stretch>
        </p:blipFill>
        <p:spPr bwMode="black">
          <a:xfrm>
            <a:off x="6934200" y="2667000"/>
            <a:ext cx="1143000" cy="2609850"/>
          </a:xfrm>
          <a:prstGeom prst="rect">
            <a:avLst/>
          </a:prstGeom>
          <a:noFill/>
          <a:ln w="9525">
            <a:noFill/>
            <a:miter lim="800000"/>
            <a:headEnd/>
            <a:tailEnd/>
          </a:ln>
        </p:spPr>
      </p:pic>
      <p:sp>
        <p:nvSpPr>
          <p:cNvPr id="240644" name="Text Box 11"/>
          <p:cNvSpPr txBox="1">
            <a:spLocks noChangeArrowheads="1"/>
          </p:cNvSpPr>
          <p:nvPr/>
        </p:nvSpPr>
        <p:spPr bwMode="black">
          <a:xfrm>
            <a:off x="2209800" y="1524000"/>
            <a:ext cx="5791200" cy="366713"/>
          </a:xfrm>
          <a:prstGeom prst="rect">
            <a:avLst/>
          </a:prstGeom>
          <a:noFill/>
          <a:ln w="9525">
            <a:noFill/>
            <a:miter lim="800000"/>
            <a:headEnd/>
            <a:tailEnd/>
          </a:ln>
        </p:spPr>
        <p:txBody>
          <a:bodyPr>
            <a:spAutoFit/>
          </a:bodyPr>
          <a:lstStyle/>
          <a:p>
            <a:pPr eaLnBrk="0" hangingPunct="0">
              <a:spcBef>
                <a:spcPct val="50000"/>
              </a:spcBef>
            </a:pPr>
            <a:r>
              <a:rPr lang="en-US" dirty="0"/>
              <a:t>Systems and specifications task – Dedicated function</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1" name="AutoShape 85"/>
          <p:cNvSpPr>
            <a:spLocks noChangeArrowheads="1"/>
          </p:cNvSpPr>
          <p:nvPr/>
        </p:nvSpPr>
        <p:spPr bwMode="black">
          <a:xfrm>
            <a:off x="3581400" y="1158875"/>
            <a:ext cx="5105400" cy="5029200"/>
          </a:xfrm>
          <a:prstGeom prst="roundRect">
            <a:avLst>
              <a:gd name="adj" fmla="val 2273"/>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sp>
        <p:nvSpPr>
          <p:cNvPr id="31763" name="AutoShape 88"/>
          <p:cNvSpPr>
            <a:spLocks noChangeArrowheads="1"/>
          </p:cNvSpPr>
          <p:nvPr/>
        </p:nvSpPr>
        <p:spPr bwMode="black">
          <a:xfrm>
            <a:off x="4495800" y="4435475"/>
            <a:ext cx="3810000" cy="1524000"/>
          </a:xfrm>
          <a:prstGeom prst="roundRect">
            <a:avLst>
              <a:gd name="adj" fmla="val 10417"/>
            </a:avLst>
          </a:prstGeom>
          <a:noFill/>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1762" name="AutoShape 87"/>
          <p:cNvSpPr>
            <a:spLocks noChangeArrowheads="1"/>
          </p:cNvSpPr>
          <p:nvPr/>
        </p:nvSpPr>
        <p:spPr bwMode="black">
          <a:xfrm>
            <a:off x="4495800" y="1387475"/>
            <a:ext cx="3810000" cy="2895600"/>
          </a:xfrm>
          <a:prstGeom prst="roundRect">
            <a:avLst>
              <a:gd name="adj" fmla="val 4495"/>
            </a:avLst>
          </a:prstGeom>
          <a:noFill/>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1745" name="Text Box 46"/>
          <p:cNvSpPr txBox="1">
            <a:spLocks noChangeArrowheads="1"/>
          </p:cNvSpPr>
          <p:nvPr/>
        </p:nvSpPr>
        <p:spPr bwMode="gray">
          <a:xfrm>
            <a:off x="3429000" y="2759075"/>
            <a:ext cx="1066800" cy="274638"/>
          </a:xfrm>
          <a:prstGeom prst="rect">
            <a:avLst/>
          </a:prstGeom>
          <a:noFill/>
          <a:ln w="9525">
            <a:noFill/>
            <a:prstDash val="dash"/>
            <a:miter lim="800000"/>
            <a:headEnd/>
            <a:tailEnd/>
          </a:ln>
        </p:spPr>
        <p:txBody>
          <a:bodyPr anchor="b">
            <a:spAutoFit/>
          </a:bodyPr>
          <a:lstStyle/>
          <a:p>
            <a:pPr algn="ctr">
              <a:spcBef>
                <a:spcPct val="50000"/>
              </a:spcBef>
            </a:pPr>
            <a:r>
              <a:rPr lang="en-US" sz="1200" b="1" dirty="0">
                <a:solidFill>
                  <a:schemeClr val="accent6">
                    <a:lumMod val="75000"/>
                  </a:schemeClr>
                </a:solidFill>
              </a:rPr>
              <a:t>Site 1</a:t>
            </a:r>
          </a:p>
        </p:txBody>
      </p:sp>
      <p:sp>
        <p:nvSpPr>
          <p:cNvPr id="31746" name="Line 31"/>
          <p:cNvSpPr>
            <a:spLocks noChangeShapeType="1"/>
          </p:cNvSpPr>
          <p:nvPr/>
        </p:nvSpPr>
        <p:spPr bwMode="invGray">
          <a:xfrm flipV="1">
            <a:off x="6172200" y="3597275"/>
            <a:ext cx="0" cy="2286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47" name="Line 32"/>
          <p:cNvSpPr>
            <a:spLocks noChangeShapeType="1"/>
          </p:cNvSpPr>
          <p:nvPr/>
        </p:nvSpPr>
        <p:spPr bwMode="invGray">
          <a:xfrm flipV="1">
            <a:off x="6172200" y="2225675"/>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48" name="Line 35"/>
          <p:cNvSpPr>
            <a:spLocks noChangeShapeType="1"/>
          </p:cNvSpPr>
          <p:nvPr/>
        </p:nvSpPr>
        <p:spPr bwMode="invGray">
          <a:xfrm>
            <a:off x="5638800" y="3825875"/>
            <a:ext cx="55245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49" name="Line 36"/>
          <p:cNvSpPr>
            <a:spLocks noChangeShapeType="1"/>
          </p:cNvSpPr>
          <p:nvPr/>
        </p:nvSpPr>
        <p:spPr bwMode="invGray">
          <a:xfrm flipH="1">
            <a:off x="5638800" y="2378075"/>
            <a:ext cx="0" cy="14478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50" name="Text Box 38"/>
          <p:cNvSpPr txBox="1">
            <a:spLocks noChangeArrowheads="1"/>
          </p:cNvSpPr>
          <p:nvPr/>
        </p:nvSpPr>
        <p:spPr bwMode="invGray">
          <a:xfrm>
            <a:off x="5715000" y="1463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1</a:t>
            </a:r>
          </a:p>
        </p:txBody>
      </p:sp>
      <p:sp>
        <p:nvSpPr>
          <p:cNvPr id="31751" name="Text Box 39"/>
          <p:cNvSpPr txBox="1">
            <a:spLocks noChangeArrowheads="1"/>
          </p:cNvSpPr>
          <p:nvPr/>
        </p:nvSpPr>
        <p:spPr bwMode="invGray">
          <a:xfrm>
            <a:off x="5715000" y="27590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2</a:t>
            </a:r>
          </a:p>
        </p:txBody>
      </p:sp>
      <p:sp>
        <p:nvSpPr>
          <p:cNvPr id="31752" name="Text Box 40"/>
          <p:cNvSpPr txBox="1">
            <a:spLocks noChangeArrowheads="1"/>
          </p:cNvSpPr>
          <p:nvPr/>
        </p:nvSpPr>
        <p:spPr bwMode="invGray">
          <a:xfrm>
            <a:off x="5715000" y="4511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3</a:t>
            </a:r>
          </a:p>
        </p:txBody>
      </p:sp>
      <p:sp>
        <p:nvSpPr>
          <p:cNvPr id="31754" name="Text Box 44"/>
          <p:cNvSpPr txBox="1">
            <a:spLocks noChangeArrowheads="1"/>
          </p:cNvSpPr>
          <p:nvPr/>
        </p:nvSpPr>
        <p:spPr bwMode="invGray">
          <a:xfrm>
            <a:off x="4495800" y="4511675"/>
            <a:ext cx="10668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2</a:t>
            </a:r>
          </a:p>
        </p:txBody>
      </p:sp>
      <p:sp>
        <p:nvSpPr>
          <p:cNvPr id="31755" name="Text Box 48"/>
          <p:cNvSpPr txBox="1">
            <a:spLocks noChangeArrowheads="1"/>
          </p:cNvSpPr>
          <p:nvPr/>
        </p:nvSpPr>
        <p:spPr bwMode="gray">
          <a:xfrm>
            <a:off x="7467600" y="4511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3</a:t>
            </a:r>
          </a:p>
        </p:txBody>
      </p:sp>
      <p:sp>
        <p:nvSpPr>
          <p:cNvPr id="31756" name="Text Box 49"/>
          <p:cNvSpPr txBox="1">
            <a:spLocks noChangeArrowheads="1"/>
          </p:cNvSpPr>
          <p:nvPr/>
        </p:nvSpPr>
        <p:spPr bwMode="gray">
          <a:xfrm>
            <a:off x="7467600" y="27590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2</a:t>
            </a:r>
          </a:p>
        </p:txBody>
      </p:sp>
      <p:sp>
        <p:nvSpPr>
          <p:cNvPr id="31757" name="Text Box 50"/>
          <p:cNvSpPr txBox="1">
            <a:spLocks noChangeArrowheads="1"/>
          </p:cNvSpPr>
          <p:nvPr/>
        </p:nvSpPr>
        <p:spPr bwMode="gray">
          <a:xfrm>
            <a:off x="7467600" y="1463675"/>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1</a:t>
            </a:r>
          </a:p>
        </p:txBody>
      </p:sp>
      <p:sp>
        <p:nvSpPr>
          <p:cNvPr id="31758" name="Text Box 51"/>
          <p:cNvSpPr txBox="1">
            <a:spLocks noChangeArrowheads="1"/>
          </p:cNvSpPr>
          <p:nvPr/>
        </p:nvSpPr>
        <p:spPr bwMode="black">
          <a:xfrm>
            <a:off x="228600" y="1858169"/>
            <a:ext cx="3124200" cy="523220"/>
          </a:xfrm>
          <a:prstGeom prst="rect">
            <a:avLst/>
          </a:prstGeom>
          <a:noFill/>
          <a:ln w="9525">
            <a:noFill/>
            <a:miter lim="800000"/>
            <a:headEnd/>
            <a:tailEnd/>
          </a:ln>
        </p:spPr>
        <p:txBody>
          <a:bodyPr>
            <a:spAutoFit/>
          </a:bodyPr>
          <a:lstStyle/>
          <a:p>
            <a:r>
              <a:rPr lang="en-US" sz="1400" b="1" dirty="0"/>
              <a:t>Multiple Plants can </a:t>
            </a:r>
            <a:r>
              <a:rPr lang="en-US" sz="1400" b="1" dirty="0" smtClean="0"/>
              <a:t>share </a:t>
            </a:r>
            <a:r>
              <a:rPr lang="en-US" sz="1400" b="1" dirty="0"/>
              <a:t>the same </a:t>
            </a:r>
            <a:r>
              <a:rPr lang="en-US" sz="1400" b="1" dirty="0" smtClean="0"/>
              <a:t>Catalog …  </a:t>
            </a:r>
            <a:endParaRPr lang="en-US" sz="1400" b="1" dirty="0"/>
          </a:p>
        </p:txBody>
      </p:sp>
      <p:sp>
        <p:nvSpPr>
          <p:cNvPr id="31759" name="Rectangle 53"/>
          <p:cNvSpPr>
            <a:spLocks noGrp="1" noChangeArrowheads="1"/>
          </p:cNvSpPr>
          <p:nvPr>
            <p:ph type="title"/>
          </p:nvPr>
        </p:nvSpPr>
        <p:spPr>
          <a:xfrm>
            <a:off x="318970" y="214290"/>
            <a:ext cx="6824797" cy="785818"/>
          </a:xfrm>
        </p:spPr>
        <p:txBody>
          <a:bodyPr/>
          <a:lstStyle/>
          <a:p>
            <a:r>
              <a:rPr lang="en-US" dirty="0" smtClean="0"/>
              <a:t>Smart 3D - Database architecture</a:t>
            </a:r>
          </a:p>
        </p:txBody>
      </p:sp>
      <p:sp>
        <p:nvSpPr>
          <p:cNvPr id="31760" name="Line 32"/>
          <p:cNvSpPr>
            <a:spLocks noChangeShapeType="1"/>
          </p:cNvSpPr>
          <p:nvPr/>
        </p:nvSpPr>
        <p:spPr bwMode="invGray">
          <a:xfrm flipV="1">
            <a:off x="6172200" y="5273675"/>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2" name="Group 56"/>
          <p:cNvGrpSpPr>
            <a:grpSpLocks/>
          </p:cNvGrpSpPr>
          <p:nvPr/>
        </p:nvGrpSpPr>
        <p:grpSpPr bwMode="auto">
          <a:xfrm>
            <a:off x="3657600" y="3140075"/>
            <a:ext cx="609600" cy="1004888"/>
            <a:chOff x="144" y="2400"/>
            <a:chExt cx="384" cy="633"/>
          </a:xfrm>
        </p:grpSpPr>
        <p:sp>
          <p:nvSpPr>
            <p:cNvPr id="31791"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sp>
          <p:nvSpPr>
            <p:cNvPr id="31792" name="Line 34"/>
            <p:cNvSpPr>
              <a:spLocks noChangeShapeType="1"/>
            </p:cNvSpPr>
            <p:nvPr/>
          </p:nvSpPr>
          <p:spPr bwMode="black">
            <a:xfrm>
              <a:off x="336" y="2736"/>
              <a:ext cx="0" cy="96"/>
            </a:xfrm>
            <a:prstGeom prst="line">
              <a:avLst/>
            </a:prstGeom>
            <a:noFill/>
            <a:ln w="28575">
              <a:solidFill>
                <a:srgbClr val="CC6600"/>
              </a:solidFill>
              <a:round/>
              <a:headEnd/>
              <a:tailEnd/>
            </a:ln>
          </p:spPr>
          <p:txBody>
            <a:bodyPr anchor="ctr"/>
            <a:lstStyle/>
            <a:p>
              <a:endParaRPr lang="en-US" dirty="0"/>
            </a:p>
          </p:txBody>
        </p:sp>
        <p:sp>
          <p:nvSpPr>
            <p:cNvPr id="31793"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grpSp>
      <p:grpSp>
        <p:nvGrpSpPr>
          <p:cNvPr id="3" name="Group 60"/>
          <p:cNvGrpSpPr>
            <a:grpSpLocks/>
          </p:cNvGrpSpPr>
          <p:nvPr/>
        </p:nvGrpSpPr>
        <p:grpSpPr bwMode="auto">
          <a:xfrm>
            <a:off x="4800600" y="1692275"/>
            <a:ext cx="609600" cy="1004888"/>
            <a:chOff x="768" y="2400"/>
            <a:chExt cx="384" cy="633"/>
          </a:xfrm>
        </p:grpSpPr>
        <p:sp>
          <p:nvSpPr>
            <p:cNvPr id="31788"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1789"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1790"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grpSp>
        <p:nvGrpSpPr>
          <p:cNvPr id="4" name="Group 64"/>
          <p:cNvGrpSpPr>
            <a:grpSpLocks/>
          </p:cNvGrpSpPr>
          <p:nvPr/>
        </p:nvGrpSpPr>
        <p:grpSpPr bwMode="auto">
          <a:xfrm>
            <a:off x="4800600" y="4740275"/>
            <a:ext cx="609600" cy="1004888"/>
            <a:chOff x="768" y="2400"/>
            <a:chExt cx="384" cy="633"/>
          </a:xfrm>
        </p:grpSpPr>
        <p:sp>
          <p:nvSpPr>
            <p:cNvPr id="31785"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1786"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1787"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sp>
        <p:nvSpPr>
          <p:cNvPr id="31767" name="AutoShape 10"/>
          <p:cNvSpPr>
            <a:spLocks noChangeArrowheads="1"/>
          </p:cNvSpPr>
          <p:nvPr/>
        </p:nvSpPr>
        <p:spPr bwMode="invGray">
          <a:xfrm>
            <a:off x="5867400" y="1692275"/>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1768" name="AutoShape 10"/>
          <p:cNvSpPr>
            <a:spLocks noChangeArrowheads="1"/>
          </p:cNvSpPr>
          <p:nvPr/>
        </p:nvSpPr>
        <p:spPr bwMode="invGray">
          <a:xfrm>
            <a:off x="5867400" y="3140075"/>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1769" name="AutoShape 10"/>
          <p:cNvSpPr>
            <a:spLocks noChangeArrowheads="1"/>
          </p:cNvSpPr>
          <p:nvPr/>
        </p:nvSpPr>
        <p:spPr bwMode="invGray">
          <a:xfrm>
            <a:off x="5867400" y="4740275"/>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grpSp>
        <p:nvGrpSpPr>
          <p:cNvPr id="5" name="Group 71"/>
          <p:cNvGrpSpPr>
            <a:grpSpLocks/>
          </p:cNvGrpSpPr>
          <p:nvPr/>
        </p:nvGrpSpPr>
        <p:grpSpPr bwMode="auto">
          <a:xfrm>
            <a:off x="6934200" y="1692275"/>
            <a:ext cx="609600" cy="1004888"/>
            <a:chOff x="2016" y="2400"/>
            <a:chExt cx="384" cy="633"/>
          </a:xfrm>
        </p:grpSpPr>
        <p:sp>
          <p:nvSpPr>
            <p:cNvPr id="31782"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1783"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1784"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grpSp>
        <p:nvGrpSpPr>
          <p:cNvPr id="6" name="Group 75"/>
          <p:cNvGrpSpPr>
            <a:grpSpLocks/>
          </p:cNvGrpSpPr>
          <p:nvPr/>
        </p:nvGrpSpPr>
        <p:grpSpPr bwMode="auto">
          <a:xfrm>
            <a:off x="6934200" y="3140075"/>
            <a:ext cx="609600" cy="1004888"/>
            <a:chOff x="2016" y="2400"/>
            <a:chExt cx="384" cy="633"/>
          </a:xfrm>
        </p:grpSpPr>
        <p:sp>
          <p:nvSpPr>
            <p:cNvPr id="31779"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1780"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1781"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1772" name="Line 30"/>
          <p:cNvSpPr>
            <a:spLocks noChangeShapeType="1"/>
          </p:cNvSpPr>
          <p:nvPr/>
        </p:nvSpPr>
        <p:spPr bwMode="invGray">
          <a:xfrm>
            <a:off x="6172200" y="3825875"/>
            <a:ext cx="10668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73" name="Line 37"/>
          <p:cNvSpPr>
            <a:spLocks noChangeShapeType="1"/>
          </p:cNvSpPr>
          <p:nvPr/>
        </p:nvSpPr>
        <p:spPr bwMode="gray">
          <a:xfrm>
            <a:off x="5105400" y="2378075"/>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7" name="Group 79"/>
          <p:cNvGrpSpPr>
            <a:grpSpLocks/>
          </p:cNvGrpSpPr>
          <p:nvPr/>
        </p:nvGrpSpPr>
        <p:grpSpPr bwMode="auto">
          <a:xfrm>
            <a:off x="6934200" y="4740275"/>
            <a:ext cx="609600" cy="1004888"/>
            <a:chOff x="2016" y="2400"/>
            <a:chExt cx="384" cy="633"/>
          </a:xfrm>
        </p:grpSpPr>
        <p:sp>
          <p:nvSpPr>
            <p:cNvPr id="31776"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1777"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1778"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1775" name="Line 37"/>
          <p:cNvSpPr>
            <a:spLocks noChangeShapeType="1"/>
          </p:cNvSpPr>
          <p:nvPr/>
        </p:nvSpPr>
        <p:spPr bwMode="gray">
          <a:xfrm>
            <a:off x="5105400" y="5426075"/>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1753" name="Text Box 43"/>
          <p:cNvSpPr txBox="1">
            <a:spLocks noChangeArrowheads="1"/>
          </p:cNvSpPr>
          <p:nvPr/>
        </p:nvSpPr>
        <p:spPr bwMode="invGray">
          <a:xfrm>
            <a:off x="4495800" y="1463675"/>
            <a:ext cx="1066800" cy="276999"/>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1</a:t>
            </a:r>
          </a:p>
        </p:txBody>
      </p:sp>
      <p:sp>
        <p:nvSpPr>
          <p:cNvPr id="52" name="Rectangle 51"/>
          <p:cNvSpPr/>
          <p:nvPr/>
        </p:nvSpPr>
        <p:spPr>
          <a:xfrm>
            <a:off x="378041" y="1012298"/>
            <a:ext cx="2887329" cy="338554"/>
          </a:xfrm>
          <a:prstGeom prst="rect">
            <a:avLst/>
          </a:prstGeom>
        </p:spPr>
        <p:txBody>
          <a:bodyPr wrap="none">
            <a:spAutoFit/>
          </a:bodyPr>
          <a:lstStyle/>
          <a:p>
            <a:r>
              <a:rPr lang="en-US" sz="1600" b="1" dirty="0">
                <a:solidFill>
                  <a:prstClr val="black"/>
                </a:solidFill>
              </a:rPr>
              <a:t>Plant </a:t>
            </a:r>
            <a:r>
              <a:rPr lang="en-US" sz="1600" b="1" dirty="0" smtClean="0">
                <a:solidFill>
                  <a:prstClr val="black"/>
                </a:solidFill>
              </a:rPr>
              <a:t>Configuration options</a:t>
            </a:r>
            <a:endParaRPr lang="en-US" dirty="0"/>
          </a:p>
        </p:txBody>
      </p:sp>
      <p:sp>
        <p:nvSpPr>
          <p:cNvPr id="53" name="Text Box 51"/>
          <p:cNvSpPr txBox="1">
            <a:spLocks noChangeArrowheads="1"/>
          </p:cNvSpPr>
          <p:nvPr/>
        </p:nvSpPr>
        <p:spPr bwMode="black">
          <a:xfrm>
            <a:off x="178160" y="4826655"/>
            <a:ext cx="3124200" cy="523220"/>
          </a:xfrm>
          <a:prstGeom prst="rect">
            <a:avLst/>
          </a:prstGeom>
          <a:noFill/>
          <a:ln w="9525">
            <a:noFill/>
            <a:miter lim="800000"/>
            <a:headEnd/>
            <a:tailEnd/>
          </a:ln>
        </p:spPr>
        <p:txBody>
          <a:bodyPr>
            <a:spAutoFit/>
          </a:bodyPr>
          <a:lstStyle/>
          <a:p>
            <a:r>
              <a:rPr lang="en-US" sz="1400" b="1" dirty="0" smtClean="0"/>
              <a:t>          … or exclusively use own Catalog  </a:t>
            </a:r>
            <a:endParaRPr lang="en-US" sz="1400" b="1" dirty="0"/>
          </a:p>
        </p:txBody>
      </p:sp>
    </p:spTree>
  </p:cSld>
  <p:clrMapOvr>
    <a:masterClrMapping/>
  </p:clrMapOvr>
  <p:transition spd="slow">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r>
              <a:rPr lang="en-US" dirty="0" smtClean="0"/>
              <a:t>Systems and Specs: Create new System commands</a:t>
            </a:r>
          </a:p>
        </p:txBody>
      </p:sp>
      <p:sp>
        <p:nvSpPr>
          <p:cNvPr id="241666" name="Rectangle 3"/>
          <p:cNvSpPr>
            <a:spLocks noGrp="1" noChangeArrowheads="1"/>
          </p:cNvSpPr>
          <p:nvPr>
            <p:ph idx="1"/>
          </p:nvPr>
        </p:nvSpPr>
        <p:spPr>
          <a:xfrm>
            <a:off x="311632" y="1214422"/>
            <a:ext cx="4946168" cy="4786328"/>
          </a:xfrm>
        </p:spPr>
        <p:txBody>
          <a:bodyPr/>
          <a:lstStyle/>
          <a:p>
            <a:endParaRPr lang="en-US" smtClean="0"/>
          </a:p>
          <a:p>
            <a:endParaRPr lang="en-US" smtClean="0"/>
          </a:p>
          <a:p>
            <a:r>
              <a:rPr lang="en-US" sz="2000" smtClean="0"/>
              <a:t>Systems can be created from workspace explorer hierarchy.</a:t>
            </a:r>
          </a:p>
        </p:txBody>
      </p:sp>
      <p:sp>
        <p:nvSpPr>
          <p:cNvPr id="241667" name="Text Box 4"/>
          <p:cNvSpPr txBox="1">
            <a:spLocks noChangeArrowheads="1"/>
          </p:cNvSpPr>
          <p:nvPr/>
        </p:nvSpPr>
        <p:spPr bwMode="black">
          <a:xfrm>
            <a:off x="2209800" y="1524000"/>
            <a:ext cx="5562600" cy="366713"/>
          </a:xfrm>
          <a:prstGeom prst="rect">
            <a:avLst/>
          </a:prstGeom>
          <a:noFill/>
          <a:ln w="9525">
            <a:noFill/>
            <a:miter lim="800000"/>
            <a:headEnd/>
            <a:tailEnd/>
          </a:ln>
        </p:spPr>
        <p:txBody>
          <a:bodyPr>
            <a:spAutoFit/>
          </a:bodyPr>
          <a:lstStyle/>
          <a:p>
            <a:pPr eaLnBrk="0" hangingPunct="0">
              <a:spcBef>
                <a:spcPct val="50000"/>
              </a:spcBef>
            </a:pPr>
            <a:r>
              <a:rPr lang="en-US"/>
              <a:t>Systems and specifications task - Contextual menu</a:t>
            </a:r>
          </a:p>
        </p:txBody>
      </p:sp>
      <p:pic>
        <p:nvPicPr>
          <p:cNvPr id="241668" name="Picture 7"/>
          <p:cNvPicPr>
            <a:picLocks noChangeAspect="1" noChangeArrowheads="1"/>
          </p:cNvPicPr>
          <p:nvPr/>
        </p:nvPicPr>
        <p:blipFill>
          <a:blip r:embed="rId2" cstate="print"/>
          <a:srcRect/>
          <a:stretch>
            <a:fillRect/>
          </a:stretch>
        </p:blipFill>
        <p:spPr bwMode="black">
          <a:xfrm>
            <a:off x="4343400" y="2438400"/>
            <a:ext cx="3933825" cy="29146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ChangeArrowheads="1"/>
          </p:cNvSpPr>
          <p:nvPr>
            <p:ph type="title"/>
          </p:nvPr>
        </p:nvSpPr>
        <p:spPr/>
        <p:txBody>
          <a:bodyPr/>
          <a:lstStyle/>
          <a:p>
            <a:r>
              <a:rPr lang="en-US" dirty="0" smtClean="0"/>
              <a:t>Systems and Specs: Create new System commands</a:t>
            </a:r>
          </a:p>
        </p:txBody>
      </p:sp>
      <p:sp>
        <p:nvSpPr>
          <p:cNvPr id="242690" name="Rectangle 3"/>
          <p:cNvSpPr>
            <a:spLocks noGrp="1" noChangeArrowheads="1"/>
          </p:cNvSpPr>
          <p:nvPr>
            <p:ph idx="1"/>
          </p:nvPr>
        </p:nvSpPr>
        <p:spPr>
          <a:xfrm>
            <a:off x="311632" y="1214422"/>
            <a:ext cx="4641368" cy="4786328"/>
          </a:xfrm>
        </p:spPr>
        <p:txBody>
          <a:bodyPr/>
          <a:lstStyle/>
          <a:p>
            <a:endParaRPr lang="en-US" smtClean="0"/>
          </a:p>
          <a:p>
            <a:endParaRPr lang="en-US" smtClean="0"/>
          </a:p>
          <a:p>
            <a:r>
              <a:rPr lang="en-US" sz="2000" smtClean="0"/>
              <a:t>Systems can be created from workspace explorer hierarchy.</a:t>
            </a:r>
          </a:p>
          <a:p>
            <a:endParaRPr lang="en-US" smtClean="0"/>
          </a:p>
        </p:txBody>
      </p:sp>
      <p:sp>
        <p:nvSpPr>
          <p:cNvPr id="242691" name="Text Box 4"/>
          <p:cNvSpPr txBox="1">
            <a:spLocks noChangeArrowheads="1"/>
          </p:cNvSpPr>
          <p:nvPr/>
        </p:nvSpPr>
        <p:spPr bwMode="black">
          <a:xfrm>
            <a:off x="2209800" y="1524000"/>
            <a:ext cx="4191000" cy="366713"/>
          </a:xfrm>
          <a:prstGeom prst="rect">
            <a:avLst/>
          </a:prstGeom>
          <a:noFill/>
          <a:ln w="9525">
            <a:noFill/>
            <a:miter lim="800000"/>
            <a:headEnd/>
            <a:tailEnd/>
          </a:ln>
        </p:spPr>
        <p:txBody>
          <a:bodyPr>
            <a:spAutoFit/>
          </a:bodyPr>
          <a:lstStyle/>
          <a:p>
            <a:pPr eaLnBrk="0" hangingPunct="0">
              <a:spcBef>
                <a:spcPct val="50000"/>
              </a:spcBef>
            </a:pPr>
            <a:r>
              <a:rPr lang="en-US"/>
              <a:t>Graphical tasks</a:t>
            </a:r>
          </a:p>
        </p:txBody>
      </p:sp>
      <p:pic>
        <p:nvPicPr>
          <p:cNvPr id="242692" name="Picture 5"/>
          <p:cNvPicPr>
            <a:picLocks noChangeAspect="1" noChangeArrowheads="1"/>
          </p:cNvPicPr>
          <p:nvPr/>
        </p:nvPicPr>
        <p:blipFill>
          <a:blip r:embed="rId2" cstate="print"/>
          <a:srcRect/>
          <a:stretch>
            <a:fillRect/>
          </a:stretch>
        </p:blipFill>
        <p:spPr bwMode="black">
          <a:xfrm>
            <a:off x="4648200" y="1828800"/>
            <a:ext cx="3886200" cy="367188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ChangeArrowheads="1"/>
          </p:cNvSpPr>
          <p:nvPr>
            <p:ph type="title"/>
          </p:nvPr>
        </p:nvSpPr>
        <p:spPr/>
        <p:txBody>
          <a:bodyPr/>
          <a:lstStyle/>
          <a:p>
            <a:r>
              <a:rPr lang="en-US" dirty="0" smtClean="0"/>
              <a:t>Systems and Specs: Copy and paste of Systems</a:t>
            </a:r>
          </a:p>
        </p:txBody>
      </p:sp>
      <p:sp>
        <p:nvSpPr>
          <p:cNvPr id="243714" name="Rectangle 3"/>
          <p:cNvSpPr>
            <a:spLocks noGrp="1" noChangeArrowheads="1"/>
          </p:cNvSpPr>
          <p:nvPr>
            <p:ph idx="1"/>
          </p:nvPr>
        </p:nvSpPr>
        <p:spPr/>
        <p:txBody>
          <a:bodyPr/>
          <a:lstStyle/>
          <a:p>
            <a:pPr marL="0" indent="3175" eaLnBrk="1" hangingPunct="1"/>
            <a:r>
              <a:rPr lang="en-US" sz="2400" dirty="0" smtClean="0"/>
              <a:t> Systems can be copied in Systems and Specification task or in the Workspace Explorer</a:t>
            </a:r>
          </a:p>
          <a:p>
            <a:pPr marL="0" indent="3175" eaLnBrk="1" hangingPunct="1"/>
            <a:r>
              <a:rPr lang="en-US" sz="2400" dirty="0" smtClean="0"/>
              <a:t> To select the entire hierarchy under a system, right-click the system then choose option “select nested”</a:t>
            </a:r>
          </a:p>
          <a:p>
            <a:pPr marL="0" indent="3175" eaLnBrk="1" hangingPunct="1"/>
            <a:r>
              <a:rPr lang="en-US" sz="2400" dirty="0" smtClean="0"/>
              <a:t> Paste the hierarchy where desired (paste dialog box may appear)</a:t>
            </a:r>
          </a:p>
          <a:p>
            <a:pPr marL="0" indent="3175" eaLnBrk="1" hangingPunct="1"/>
            <a:r>
              <a:rPr lang="en-US" sz="2400" dirty="0" smtClean="0"/>
              <a:t> You can copy and paste system hierarchies between two plants in that exists in the same site database</a:t>
            </a:r>
          </a:p>
        </p:txBody>
      </p:sp>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p:txBody>
          <a:bodyPr>
            <a:normAutofit/>
          </a:bodyPr>
          <a:lstStyle/>
          <a:p>
            <a:r>
              <a:rPr lang="en-US" dirty="0" smtClean="0"/>
              <a:t>Systems and Specs: Importing from excel</a:t>
            </a:r>
          </a:p>
        </p:txBody>
      </p:sp>
      <p:sp>
        <p:nvSpPr>
          <p:cNvPr id="244738" name="Rectangle 3"/>
          <p:cNvSpPr>
            <a:spLocks noGrp="1" noChangeArrowheads="1"/>
          </p:cNvSpPr>
          <p:nvPr>
            <p:ph idx="1"/>
          </p:nvPr>
        </p:nvSpPr>
        <p:spPr>
          <a:xfrm>
            <a:off x="228600" y="1219200"/>
            <a:ext cx="4419600" cy="4786328"/>
          </a:xfrm>
        </p:spPr>
        <p:txBody>
          <a:bodyPr>
            <a:normAutofit/>
          </a:bodyPr>
          <a:lstStyle/>
          <a:p>
            <a:pPr indent="-339725" eaLnBrk="1" hangingPunct="1"/>
            <a:r>
              <a:rPr lang="en-US" sz="2000" dirty="0" smtClean="0"/>
              <a:t>You can create an entire systems hierarchy or add pipelines to an existing hierarchy using a Excel workbook</a:t>
            </a:r>
          </a:p>
          <a:p>
            <a:pPr indent="-339725" eaLnBrk="1" hangingPunct="1"/>
            <a:r>
              <a:rPr lang="en-US" sz="2000" dirty="0" smtClean="0"/>
              <a:t>Allowed specifications for pipelines can also be set in the workbook.</a:t>
            </a:r>
          </a:p>
          <a:p>
            <a:pPr indent="-339725" eaLnBrk="1" hangingPunct="1"/>
            <a:r>
              <a:rPr lang="en-US" sz="2000" dirty="0" smtClean="0">
                <a:solidFill>
                  <a:srgbClr val="FF0066"/>
                </a:solidFill>
              </a:rPr>
              <a:t>If specifications are allowed to pipelines in the workbook, these pipelines will not automatically inherit specifications allowed at parent levels including the root.</a:t>
            </a:r>
          </a:p>
        </p:txBody>
      </p:sp>
      <p:pic>
        <p:nvPicPr>
          <p:cNvPr id="244739" name="Picture 11"/>
          <p:cNvPicPr>
            <a:picLocks noChangeAspect="1" noChangeArrowheads="1"/>
          </p:cNvPicPr>
          <p:nvPr/>
        </p:nvPicPr>
        <p:blipFill>
          <a:blip r:embed="rId2" cstate="print"/>
          <a:srcRect/>
          <a:stretch>
            <a:fillRect/>
          </a:stretch>
        </p:blipFill>
        <p:spPr bwMode="black">
          <a:xfrm>
            <a:off x="4724400" y="1905000"/>
            <a:ext cx="4181475" cy="39909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defTabSz="865188"/>
            <a:r>
              <a:rPr lang="en-US" dirty="0" smtClean="0"/>
              <a:t>Systems and Specs: Editing Systems</a:t>
            </a:r>
          </a:p>
        </p:txBody>
      </p:sp>
      <p:sp>
        <p:nvSpPr>
          <p:cNvPr id="245762" name="Rectangle 3"/>
          <p:cNvSpPr>
            <a:spLocks noGrp="1" noChangeArrowheads="1"/>
          </p:cNvSpPr>
          <p:nvPr>
            <p:ph idx="1"/>
          </p:nvPr>
        </p:nvSpPr>
        <p:spPr/>
        <p:txBody>
          <a:bodyPr/>
          <a:lstStyle/>
          <a:p>
            <a:pPr marL="0" indent="3175" defTabSz="865188" eaLnBrk="1" hangingPunct="1"/>
            <a:r>
              <a:rPr lang="en-US" sz="2400" dirty="0" smtClean="0"/>
              <a:t> Deleting Systems</a:t>
            </a:r>
          </a:p>
          <a:p>
            <a:pPr marL="0" indent="3175" defTabSz="865188" eaLnBrk="1" hangingPunct="1"/>
            <a:r>
              <a:rPr lang="en-US" sz="2400" dirty="0" smtClean="0"/>
              <a:t> Renaming Systems</a:t>
            </a:r>
          </a:p>
          <a:p>
            <a:pPr marL="571500" lvl="1" indent="-457200" defTabSz="865188" eaLnBrk="1" hangingPunct="1"/>
            <a:r>
              <a:rPr lang="en-US" sz="2000" dirty="0" smtClean="0"/>
              <a:t>User defined</a:t>
            </a:r>
          </a:p>
          <a:p>
            <a:pPr marL="571500" lvl="1" indent="-457200" defTabSz="865188" eaLnBrk="1" hangingPunct="1"/>
            <a:r>
              <a:rPr lang="en-US" sz="2000" dirty="0" smtClean="0"/>
              <a:t>Default naming rule</a:t>
            </a:r>
          </a:p>
          <a:p>
            <a:pPr marL="0" indent="3175" defTabSz="865188" eaLnBrk="1" hangingPunct="1"/>
            <a:r>
              <a:rPr lang="en-US" sz="2400" dirty="0" smtClean="0"/>
              <a:t> Moving Systems</a:t>
            </a:r>
          </a:p>
          <a:p>
            <a:pPr marL="571500" lvl="1" indent="-457200" defTabSz="865188" eaLnBrk="1" hangingPunct="1"/>
            <a:r>
              <a:rPr lang="en-US" sz="2000" dirty="0" smtClean="0"/>
              <a:t>Move using system’s properties page</a:t>
            </a:r>
          </a:p>
          <a:p>
            <a:pPr marL="571500" lvl="1" indent="-457200" defTabSz="865188" eaLnBrk="1" hangingPunct="1"/>
            <a:r>
              <a:rPr lang="en-US" sz="2000" dirty="0" smtClean="0"/>
              <a:t>Move using drag and drop in the Systems and Specification task</a:t>
            </a:r>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ChangeArrowheads="1"/>
          </p:cNvSpPr>
          <p:nvPr>
            <p:ph type="title"/>
          </p:nvPr>
        </p:nvSpPr>
        <p:spPr/>
        <p:txBody>
          <a:bodyPr/>
          <a:lstStyle/>
          <a:p>
            <a:pPr defTabSz="865188"/>
            <a:r>
              <a:rPr lang="en-US" dirty="0" smtClean="0"/>
              <a:t>Systems and Specs: Allow specifications</a:t>
            </a:r>
          </a:p>
        </p:txBody>
      </p:sp>
      <p:sp>
        <p:nvSpPr>
          <p:cNvPr id="246786" name="Rectangle 3"/>
          <p:cNvSpPr>
            <a:spLocks noGrp="1" noChangeArrowheads="1"/>
          </p:cNvSpPr>
          <p:nvPr>
            <p:ph idx="1"/>
          </p:nvPr>
        </p:nvSpPr>
        <p:spPr/>
        <p:txBody>
          <a:bodyPr>
            <a:normAutofit/>
          </a:bodyPr>
          <a:lstStyle/>
          <a:p>
            <a:pPr marL="0" indent="3175" defTabSz="865188" eaLnBrk="1" hangingPunct="1"/>
            <a:r>
              <a:rPr lang="en-US" sz="2400" dirty="0" smtClean="0"/>
              <a:t> Specifications limit part selection and placement based on rules.</a:t>
            </a:r>
          </a:p>
          <a:p>
            <a:pPr marL="0" indent="3175" defTabSz="865188" eaLnBrk="1" hangingPunct="1"/>
            <a:r>
              <a:rPr lang="en-US" sz="2400" dirty="0" smtClean="0"/>
              <a:t>  By default, specifications are defined in the Catalog and must first be allowed to the Plant</a:t>
            </a:r>
          </a:p>
          <a:p>
            <a:pPr marL="0" indent="3175" defTabSz="865188" eaLnBrk="1" hangingPunct="1"/>
            <a:r>
              <a:rPr lang="en-US" sz="2400" dirty="0" smtClean="0"/>
              <a:t> All systems inherit the specifications allowed at the Plant root node, unless specifications were allowed from import command.</a:t>
            </a:r>
          </a:p>
          <a:p>
            <a:pPr marL="0" indent="3175" defTabSz="865188" eaLnBrk="1" hangingPunct="1"/>
            <a:r>
              <a:rPr lang="en-US" sz="2400" dirty="0" smtClean="0"/>
              <a:t> Each system must be allowed at least one specification</a:t>
            </a:r>
          </a:p>
        </p:txBody>
      </p:sp>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ChangeArrowheads="1"/>
          </p:cNvSpPr>
          <p:nvPr>
            <p:ph type="title"/>
          </p:nvPr>
        </p:nvSpPr>
        <p:spPr/>
        <p:txBody>
          <a:bodyPr/>
          <a:lstStyle/>
          <a:p>
            <a:r>
              <a:rPr lang="en-US" dirty="0" smtClean="0"/>
              <a:t>Systems and Specs: Define allowed specifications</a:t>
            </a:r>
          </a:p>
        </p:txBody>
      </p:sp>
      <p:sp>
        <p:nvSpPr>
          <p:cNvPr id="247810" name="Rectangle 3"/>
          <p:cNvSpPr>
            <a:spLocks noGrp="1" noChangeArrowheads="1"/>
          </p:cNvSpPr>
          <p:nvPr>
            <p:ph idx="1"/>
          </p:nvPr>
        </p:nvSpPr>
        <p:spPr/>
        <p:txBody>
          <a:bodyPr>
            <a:normAutofit/>
          </a:bodyPr>
          <a:lstStyle/>
          <a:p>
            <a:r>
              <a:rPr lang="en-US" sz="2000" smtClean="0"/>
              <a:t>Systems and Specifications task</a:t>
            </a:r>
          </a:p>
        </p:txBody>
      </p:sp>
      <p:pic>
        <p:nvPicPr>
          <p:cNvPr id="234498" name="Picture 2"/>
          <p:cNvPicPr>
            <a:picLocks noChangeAspect="1" noChangeArrowheads="1"/>
          </p:cNvPicPr>
          <p:nvPr/>
        </p:nvPicPr>
        <p:blipFill>
          <a:blip r:embed="rId2" cstate="print"/>
          <a:srcRect/>
          <a:stretch>
            <a:fillRect/>
          </a:stretch>
        </p:blipFill>
        <p:spPr bwMode="auto">
          <a:xfrm>
            <a:off x="2057400" y="2438400"/>
            <a:ext cx="5748337" cy="300682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eaLnBrk="0" hangingPunct="0">
              <a:lnSpc>
                <a:spcPct val="90000"/>
              </a:lnSpc>
              <a:spcBef>
                <a:spcPct val="30000"/>
              </a:spcBef>
              <a:spcAft>
                <a:spcPct val="20000"/>
              </a:spcAft>
              <a:buClr>
                <a:schemeClr val="tx1"/>
              </a:buClr>
              <a:buSzPct val="85000"/>
              <a:buNone/>
            </a:pPr>
            <a:endParaRPr lang="en-US" smtClean="0"/>
          </a:p>
          <a:p>
            <a:pPr eaLnBrk="0" hangingPunct="0">
              <a:lnSpc>
                <a:spcPct val="90000"/>
              </a:lnSpc>
              <a:spcBef>
                <a:spcPct val="30000"/>
              </a:spcBef>
              <a:spcAft>
                <a:spcPct val="20000"/>
              </a:spcAft>
              <a:buClr>
                <a:schemeClr val="tx1"/>
              </a:buClr>
              <a:buSzPct val="85000"/>
              <a:buNone/>
            </a:pPr>
            <a:r>
              <a:rPr lang="en-US" sz="2000" smtClean="0"/>
              <a:t>Whole categories can be selected with a single click</a:t>
            </a:r>
          </a:p>
        </p:txBody>
      </p:sp>
      <p:pic>
        <p:nvPicPr>
          <p:cNvPr id="248834" name="Picture 4"/>
          <p:cNvPicPr>
            <a:picLocks noChangeAspect="1" noChangeArrowheads="1"/>
          </p:cNvPicPr>
          <p:nvPr/>
        </p:nvPicPr>
        <p:blipFill>
          <a:blip r:embed="rId3" cstate="print"/>
          <a:srcRect/>
          <a:stretch>
            <a:fillRect/>
          </a:stretch>
        </p:blipFill>
        <p:spPr bwMode="auto">
          <a:xfrm>
            <a:off x="1280160" y="2133600"/>
            <a:ext cx="6776184" cy="3383280"/>
          </a:xfrm>
          <a:prstGeom prst="rect">
            <a:avLst/>
          </a:prstGeom>
          <a:noFill/>
          <a:ln w="9525">
            <a:noFill/>
            <a:miter lim="800000"/>
            <a:headEnd/>
            <a:tailEnd/>
          </a:ln>
        </p:spPr>
      </p:pic>
      <p:sp>
        <p:nvSpPr>
          <p:cNvPr id="248835" name="Rectangle 5"/>
          <p:cNvSpPr>
            <a:spLocks noGrp="1" noChangeArrowheads="1"/>
          </p:cNvSpPr>
          <p:nvPr>
            <p:ph type="title"/>
          </p:nvPr>
        </p:nvSpPr>
        <p:spPr/>
        <p:txBody>
          <a:bodyPr/>
          <a:lstStyle/>
          <a:p>
            <a:r>
              <a:rPr lang="en-US" dirty="0" smtClean="0"/>
              <a:t>Systems and Specs: Define allowed specifications</a:t>
            </a:r>
          </a:p>
        </p:txBody>
      </p:sp>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066800"/>
            <a:ext cx="8453944" cy="4786328"/>
          </a:xfrm>
        </p:spPr>
        <p:txBody>
          <a:bodyPr/>
          <a:lstStyle/>
          <a:p>
            <a:pPr>
              <a:buNone/>
            </a:pPr>
            <a:endParaRPr lang="en-US" dirty="0" smtClean="0"/>
          </a:p>
          <a:p>
            <a:pPr>
              <a:buNone/>
            </a:pPr>
            <a:r>
              <a:rPr lang="en-US" sz="2000" dirty="0" smtClean="0"/>
              <a:t>Multi-selection of specifications and/or categories</a:t>
            </a:r>
          </a:p>
          <a:p>
            <a:endParaRPr lang="en-US" dirty="0"/>
          </a:p>
        </p:txBody>
      </p:sp>
      <p:pic>
        <p:nvPicPr>
          <p:cNvPr id="250882" name="Picture 4"/>
          <p:cNvPicPr>
            <a:picLocks noChangeAspect="1" noChangeArrowheads="1"/>
          </p:cNvPicPr>
          <p:nvPr/>
        </p:nvPicPr>
        <p:blipFill>
          <a:blip r:embed="rId3" cstate="print"/>
          <a:srcRect/>
          <a:stretch>
            <a:fillRect/>
          </a:stretch>
        </p:blipFill>
        <p:spPr bwMode="auto">
          <a:xfrm>
            <a:off x="1280160" y="2103120"/>
            <a:ext cx="6755799" cy="3383280"/>
          </a:xfrm>
          <a:prstGeom prst="rect">
            <a:avLst/>
          </a:prstGeom>
          <a:noFill/>
          <a:ln w="9525">
            <a:noFill/>
            <a:miter lim="800000"/>
            <a:headEnd/>
            <a:tailEnd/>
          </a:ln>
        </p:spPr>
      </p:pic>
      <p:sp>
        <p:nvSpPr>
          <p:cNvPr id="250883" name="Rectangle 5"/>
          <p:cNvSpPr>
            <a:spLocks noGrp="1" noChangeArrowheads="1"/>
          </p:cNvSpPr>
          <p:nvPr>
            <p:ph type="title"/>
          </p:nvPr>
        </p:nvSpPr>
        <p:spPr/>
        <p:txBody>
          <a:bodyPr/>
          <a:lstStyle/>
          <a:p>
            <a:r>
              <a:rPr lang="en-US" dirty="0" smtClean="0"/>
              <a:t>Systems and Specs: Define allowed specifications</a:t>
            </a: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066800"/>
            <a:ext cx="8453944" cy="4786328"/>
          </a:xfrm>
        </p:spPr>
        <p:txBody>
          <a:bodyPr/>
          <a:lstStyle/>
          <a:p>
            <a:pPr>
              <a:buNone/>
            </a:pPr>
            <a:endParaRPr lang="en-US" dirty="0" smtClean="0"/>
          </a:p>
          <a:p>
            <a:pPr>
              <a:buNone/>
            </a:pPr>
            <a:r>
              <a:rPr lang="en-US" sz="2000" dirty="0" smtClean="0"/>
              <a:t>Multi-select of specifications from different categories</a:t>
            </a:r>
          </a:p>
          <a:p>
            <a:endParaRPr lang="en-US" dirty="0"/>
          </a:p>
        </p:txBody>
      </p:sp>
      <p:pic>
        <p:nvPicPr>
          <p:cNvPr id="252930" name="Picture 4"/>
          <p:cNvPicPr>
            <a:picLocks noChangeAspect="1" noChangeArrowheads="1"/>
          </p:cNvPicPr>
          <p:nvPr/>
        </p:nvPicPr>
        <p:blipFill>
          <a:blip r:embed="rId3" cstate="print"/>
          <a:srcRect/>
          <a:stretch>
            <a:fillRect/>
          </a:stretch>
        </p:blipFill>
        <p:spPr bwMode="auto">
          <a:xfrm>
            <a:off x="1280160" y="2103120"/>
            <a:ext cx="6801875" cy="3383280"/>
          </a:xfrm>
          <a:prstGeom prst="rect">
            <a:avLst/>
          </a:prstGeom>
          <a:noFill/>
          <a:ln w="9525">
            <a:noFill/>
            <a:miter lim="800000"/>
            <a:headEnd/>
            <a:tailEnd/>
          </a:ln>
        </p:spPr>
      </p:pic>
      <p:sp>
        <p:nvSpPr>
          <p:cNvPr id="252931" name="Rectangle 5"/>
          <p:cNvSpPr>
            <a:spLocks noGrp="1" noChangeArrowheads="1"/>
          </p:cNvSpPr>
          <p:nvPr>
            <p:ph type="title"/>
          </p:nvPr>
        </p:nvSpPr>
        <p:spPr/>
        <p:txBody>
          <a:bodyPr/>
          <a:lstStyle/>
          <a:p>
            <a:r>
              <a:rPr lang="en-US" dirty="0" smtClean="0"/>
              <a:t>Systems and Specs: Define allowed specifications</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21" name="AutoShape 50"/>
          <p:cNvSpPr>
            <a:spLocks noChangeArrowheads="1"/>
          </p:cNvSpPr>
          <p:nvPr/>
        </p:nvSpPr>
        <p:spPr bwMode="black">
          <a:xfrm>
            <a:off x="3581400" y="1139301"/>
            <a:ext cx="5105400" cy="5029200"/>
          </a:xfrm>
          <a:prstGeom prst="roundRect">
            <a:avLst>
              <a:gd name="adj" fmla="val 2273"/>
            </a:avLst>
          </a:prstGeom>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sp>
        <p:nvSpPr>
          <p:cNvPr id="33823" name="AutoShape 52"/>
          <p:cNvSpPr>
            <a:spLocks noChangeArrowheads="1"/>
          </p:cNvSpPr>
          <p:nvPr/>
        </p:nvSpPr>
        <p:spPr bwMode="black">
          <a:xfrm>
            <a:off x="4495800" y="4415901"/>
            <a:ext cx="3810000" cy="1524000"/>
          </a:xfrm>
          <a:prstGeom prst="roundRect">
            <a:avLst>
              <a:gd name="adj" fmla="val 10417"/>
            </a:avLst>
          </a:prstGeom>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3822" name="AutoShape 51"/>
          <p:cNvSpPr>
            <a:spLocks noChangeArrowheads="1"/>
          </p:cNvSpPr>
          <p:nvPr/>
        </p:nvSpPr>
        <p:spPr bwMode="black">
          <a:xfrm>
            <a:off x="4495800" y="1367901"/>
            <a:ext cx="3810000" cy="2895600"/>
          </a:xfrm>
          <a:prstGeom prst="roundRect">
            <a:avLst>
              <a:gd name="adj" fmla="val 4495"/>
            </a:avLst>
          </a:prstGeom>
          <a:ln>
            <a:solidFill>
              <a:schemeClr val="accent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en-US" dirty="0"/>
          </a:p>
        </p:txBody>
      </p:sp>
      <p:sp>
        <p:nvSpPr>
          <p:cNvPr id="33793" name="Line 32"/>
          <p:cNvSpPr>
            <a:spLocks noChangeShapeType="1"/>
          </p:cNvSpPr>
          <p:nvPr/>
        </p:nvSpPr>
        <p:spPr bwMode="invGray">
          <a:xfrm flipV="1">
            <a:off x="6172200" y="2206101"/>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794" name="Line 31"/>
          <p:cNvSpPr>
            <a:spLocks noChangeShapeType="1"/>
          </p:cNvSpPr>
          <p:nvPr/>
        </p:nvSpPr>
        <p:spPr bwMode="invGray">
          <a:xfrm flipV="1">
            <a:off x="6172200" y="3577701"/>
            <a:ext cx="0" cy="2286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2" name="Group 60"/>
          <p:cNvGrpSpPr>
            <a:grpSpLocks/>
          </p:cNvGrpSpPr>
          <p:nvPr/>
        </p:nvGrpSpPr>
        <p:grpSpPr bwMode="auto">
          <a:xfrm>
            <a:off x="3657600" y="3120501"/>
            <a:ext cx="609600" cy="1004888"/>
            <a:chOff x="144" y="2400"/>
            <a:chExt cx="384" cy="633"/>
          </a:xfrm>
        </p:grpSpPr>
        <p:sp>
          <p:nvSpPr>
            <p:cNvPr id="33843"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sp>
          <p:nvSpPr>
            <p:cNvPr id="33844" name="Line 34"/>
            <p:cNvSpPr>
              <a:spLocks noChangeShapeType="1"/>
            </p:cNvSpPr>
            <p:nvPr/>
          </p:nvSpPr>
          <p:spPr bwMode="black">
            <a:xfrm>
              <a:off x="336" y="2736"/>
              <a:ext cx="0" cy="96"/>
            </a:xfrm>
            <a:prstGeom prst="line">
              <a:avLst/>
            </a:prstGeom>
            <a:noFill/>
            <a:ln w="28575">
              <a:solidFill>
                <a:srgbClr val="CC6600"/>
              </a:solidFill>
              <a:round/>
              <a:headEnd/>
              <a:tailEnd/>
            </a:ln>
          </p:spPr>
          <p:txBody>
            <a:bodyPr anchor="ctr"/>
            <a:lstStyle/>
            <a:p>
              <a:endParaRPr lang="en-US" dirty="0"/>
            </a:p>
          </p:txBody>
        </p:sp>
        <p:sp>
          <p:nvSpPr>
            <p:cNvPr id="33845"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grpSp>
      <p:sp>
        <p:nvSpPr>
          <p:cNvPr id="33796" name="Line 35"/>
          <p:cNvSpPr>
            <a:spLocks noChangeShapeType="1"/>
          </p:cNvSpPr>
          <p:nvPr/>
        </p:nvSpPr>
        <p:spPr bwMode="invGray">
          <a:xfrm>
            <a:off x="5638800" y="3806301"/>
            <a:ext cx="55245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797" name="Line 36"/>
          <p:cNvSpPr>
            <a:spLocks noChangeShapeType="1"/>
          </p:cNvSpPr>
          <p:nvPr/>
        </p:nvSpPr>
        <p:spPr bwMode="invGray">
          <a:xfrm flipH="1">
            <a:off x="5638800" y="2358501"/>
            <a:ext cx="0" cy="14478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798" name="Line 32"/>
          <p:cNvSpPr>
            <a:spLocks noChangeShapeType="1"/>
          </p:cNvSpPr>
          <p:nvPr/>
        </p:nvSpPr>
        <p:spPr bwMode="invGray">
          <a:xfrm flipV="1">
            <a:off x="6172200" y="5254101"/>
            <a:ext cx="0" cy="1524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3" name="Group 73"/>
          <p:cNvGrpSpPr>
            <a:grpSpLocks/>
          </p:cNvGrpSpPr>
          <p:nvPr/>
        </p:nvGrpSpPr>
        <p:grpSpPr bwMode="auto">
          <a:xfrm>
            <a:off x="4800600" y="1672701"/>
            <a:ext cx="609600" cy="1004888"/>
            <a:chOff x="768" y="2400"/>
            <a:chExt cx="384" cy="633"/>
          </a:xfrm>
        </p:grpSpPr>
        <p:sp>
          <p:nvSpPr>
            <p:cNvPr id="33840"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3841"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3842"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grpSp>
        <p:nvGrpSpPr>
          <p:cNvPr id="4" name="Group 77"/>
          <p:cNvGrpSpPr>
            <a:grpSpLocks/>
          </p:cNvGrpSpPr>
          <p:nvPr/>
        </p:nvGrpSpPr>
        <p:grpSpPr bwMode="auto">
          <a:xfrm>
            <a:off x="4800600" y="4720701"/>
            <a:ext cx="609600" cy="1004888"/>
            <a:chOff x="768" y="2400"/>
            <a:chExt cx="384" cy="633"/>
          </a:xfrm>
        </p:grpSpPr>
        <p:sp>
          <p:nvSpPr>
            <p:cNvPr id="33837"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3838" name="Line 35"/>
            <p:cNvSpPr>
              <a:spLocks noChangeShapeType="1"/>
            </p:cNvSpPr>
            <p:nvPr/>
          </p:nvSpPr>
          <p:spPr bwMode="black">
            <a:xfrm>
              <a:off x="960" y="2736"/>
              <a:ext cx="0" cy="96"/>
            </a:xfrm>
            <a:prstGeom prst="line">
              <a:avLst/>
            </a:prstGeom>
            <a:noFill/>
            <a:ln w="28575">
              <a:solidFill>
                <a:srgbClr val="6699FF"/>
              </a:solidFill>
              <a:round/>
              <a:headEnd/>
              <a:tailEnd/>
            </a:ln>
          </p:spPr>
          <p:txBody>
            <a:bodyPr anchor="ctr"/>
            <a:lstStyle/>
            <a:p>
              <a:endParaRPr lang="en-US" dirty="0"/>
            </a:p>
          </p:txBody>
        </p:sp>
        <p:sp>
          <p:nvSpPr>
            <p:cNvPr id="33839"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sp>
        <p:nvSpPr>
          <p:cNvPr id="33801" name="AutoShape 10"/>
          <p:cNvSpPr>
            <a:spLocks noChangeArrowheads="1"/>
          </p:cNvSpPr>
          <p:nvPr/>
        </p:nvSpPr>
        <p:spPr bwMode="invGray">
          <a:xfrm>
            <a:off x="5867400" y="1672701"/>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3802" name="AutoShape 10"/>
          <p:cNvSpPr>
            <a:spLocks noChangeArrowheads="1"/>
          </p:cNvSpPr>
          <p:nvPr/>
        </p:nvSpPr>
        <p:spPr bwMode="invGray">
          <a:xfrm>
            <a:off x="5867400" y="4720701"/>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grpSp>
        <p:nvGrpSpPr>
          <p:cNvPr id="5" name="Group 83"/>
          <p:cNvGrpSpPr>
            <a:grpSpLocks/>
          </p:cNvGrpSpPr>
          <p:nvPr/>
        </p:nvGrpSpPr>
        <p:grpSpPr bwMode="auto">
          <a:xfrm>
            <a:off x="6934200" y="1672701"/>
            <a:ext cx="609600" cy="1004888"/>
            <a:chOff x="2016" y="2400"/>
            <a:chExt cx="384" cy="633"/>
          </a:xfrm>
        </p:grpSpPr>
        <p:sp>
          <p:nvSpPr>
            <p:cNvPr id="33834"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3835"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3836"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grpSp>
        <p:nvGrpSpPr>
          <p:cNvPr id="6" name="Group 87"/>
          <p:cNvGrpSpPr>
            <a:grpSpLocks/>
          </p:cNvGrpSpPr>
          <p:nvPr/>
        </p:nvGrpSpPr>
        <p:grpSpPr bwMode="auto">
          <a:xfrm>
            <a:off x="6934200" y="3120501"/>
            <a:ext cx="609600" cy="1004888"/>
            <a:chOff x="2016" y="2400"/>
            <a:chExt cx="384" cy="633"/>
          </a:xfrm>
        </p:grpSpPr>
        <p:sp>
          <p:nvSpPr>
            <p:cNvPr id="33831"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3832"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3833"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3805" name="Line 30"/>
          <p:cNvSpPr>
            <a:spLocks noChangeShapeType="1"/>
          </p:cNvSpPr>
          <p:nvPr/>
        </p:nvSpPr>
        <p:spPr bwMode="invGray">
          <a:xfrm>
            <a:off x="6172200" y="3806301"/>
            <a:ext cx="10668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806" name="Line 37"/>
          <p:cNvSpPr>
            <a:spLocks noChangeShapeType="1"/>
          </p:cNvSpPr>
          <p:nvPr/>
        </p:nvSpPr>
        <p:spPr bwMode="gray">
          <a:xfrm>
            <a:off x="5105400" y="2358501"/>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grpSp>
        <p:nvGrpSpPr>
          <p:cNvPr id="7" name="Group 93"/>
          <p:cNvGrpSpPr>
            <a:grpSpLocks/>
          </p:cNvGrpSpPr>
          <p:nvPr/>
        </p:nvGrpSpPr>
        <p:grpSpPr bwMode="auto">
          <a:xfrm>
            <a:off x="6934200" y="4720701"/>
            <a:ext cx="609600" cy="1004888"/>
            <a:chOff x="2016" y="2400"/>
            <a:chExt cx="384" cy="633"/>
          </a:xfrm>
        </p:grpSpPr>
        <p:sp>
          <p:nvSpPr>
            <p:cNvPr id="33828"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3829" name="Line 36"/>
            <p:cNvSpPr>
              <a:spLocks noChangeShapeType="1"/>
            </p:cNvSpPr>
            <p:nvPr/>
          </p:nvSpPr>
          <p:spPr bwMode="black">
            <a:xfrm>
              <a:off x="2208" y="2736"/>
              <a:ext cx="0" cy="96"/>
            </a:xfrm>
            <a:prstGeom prst="line">
              <a:avLst/>
            </a:prstGeom>
            <a:noFill/>
            <a:ln w="28575">
              <a:solidFill>
                <a:srgbClr val="003300"/>
              </a:solidFill>
              <a:round/>
              <a:headEnd/>
              <a:tailEnd/>
            </a:ln>
          </p:spPr>
          <p:txBody>
            <a:bodyPr anchor="ctr"/>
            <a:lstStyle/>
            <a:p>
              <a:endParaRPr lang="en-US" dirty="0"/>
            </a:p>
          </p:txBody>
        </p:sp>
        <p:sp>
          <p:nvSpPr>
            <p:cNvPr id="33830"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3808" name="Line 37"/>
          <p:cNvSpPr>
            <a:spLocks noChangeShapeType="1"/>
          </p:cNvSpPr>
          <p:nvPr/>
        </p:nvSpPr>
        <p:spPr bwMode="gray">
          <a:xfrm>
            <a:off x="5105400" y="5406501"/>
            <a:ext cx="2133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3809" name="AutoShape 10"/>
          <p:cNvSpPr>
            <a:spLocks noChangeArrowheads="1"/>
          </p:cNvSpPr>
          <p:nvPr/>
        </p:nvSpPr>
        <p:spPr bwMode="invGray">
          <a:xfrm>
            <a:off x="5867400" y="3120501"/>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3810" name="Text Box 46"/>
          <p:cNvSpPr txBox="1">
            <a:spLocks noChangeArrowheads="1"/>
          </p:cNvSpPr>
          <p:nvPr/>
        </p:nvSpPr>
        <p:spPr bwMode="gray">
          <a:xfrm>
            <a:off x="3429000" y="2739501"/>
            <a:ext cx="1066800" cy="274638"/>
          </a:xfrm>
          <a:prstGeom prst="rect">
            <a:avLst/>
          </a:prstGeom>
          <a:noFill/>
          <a:ln w="9525">
            <a:noFill/>
            <a:prstDash val="dash"/>
            <a:miter lim="800000"/>
            <a:headEnd/>
            <a:tailEnd/>
          </a:ln>
        </p:spPr>
        <p:txBody>
          <a:bodyPr anchor="b">
            <a:spAutoFit/>
          </a:bodyPr>
          <a:lstStyle/>
          <a:p>
            <a:pPr algn="ctr">
              <a:spcBef>
                <a:spcPct val="50000"/>
              </a:spcBef>
            </a:pPr>
            <a:r>
              <a:rPr lang="en-US" sz="1200" b="1" dirty="0">
                <a:solidFill>
                  <a:schemeClr val="accent6">
                    <a:lumMod val="75000"/>
                  </a:schemeClr>
                </a:solidFill>
              </a:rPr>
              <a:t>Site 1</a:t>
            </a:r>
          </a:p>
        </p:txBody>
      </p:sp>
      <p:sp>
        <p:nvSpPr>
          <p:cNvPr id="33811" name="Text Box 38"/>
          <p:cNvSpPr txBox="1">
            <a:spLocks noChangeArrowheads="1"/>
          </p:cNvSpPr>
          <p:nvPr/>
        </p:nvSpPr>
        <p:spPr bwMode="invGray">
          <a:xfrm>
            <a:off x="5715000" y="1444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1</a:t>
            </a:r>
          </a:p>
        </p:txBody>
      </p:sp>
      <p:sp>
        <p:nvSpPr>
          <p:cNvPr id="33812" name="Text Box 39"/>
          <p:cNvSpPr txBox="1">
            <a:spLocks noChangeArrowheads="1"/>
          </p:cNvSpPr>
          <p:nvPr/>
        </p:nvSpPr>
        <p:spPr bwMode="invGray">
          <a:xfrm>
            <a:off x="5715000" y="27395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2</a:t>
            </a:r>
          </a:p>
        </p:txBody>
      </p:sp>
      <p:sp>
        <p:nvSpPr>
          <p:cNvPr id="33813" name="Text Box 40"/>
          <p:cNvSpPr txBox="1">
            <a:spLocks noChangeArrowheads="1"/>
          </p:cNvSpPr>
          <p:nvPr/>
        </p:nvSpPr>
        <p:spPr bwMode="invGray">
          <a:xfrm>
            <a:off x="5715000" y="4492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4">
                    <a:lumMod val="75000"/>
                  </a:schemeClr>
                </a:solidFill>
              </a:rPr>
              <a:t>Model 3</a:t>
            </a:r>
          </a:p>
        </p:txBody>
      </p:sp>
      <p:sp>
        <p:nvSpPr>
          <p:cNvPr id="33814" name="Text Box 43"/>
          <p:cNvSpPr txBox="1">
            <a:spLocks noChangeArrowheads="1"/>
          </p:cNvSpPr>
          <p:nvPr/>
        </p:nvSpPr>
        <p:spPr bwMode="invGray">
          <a:xfrm>
            <a:off x="4495800" y="1444101"/>
            <a:ext cx="10668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1</a:t>
            </a:r>
          </a:p>
        </p:txBody>
      </p:sp>
      <p:sp>
        <p:nvSpPr>
          <p:cNvPr id="33815" name="Text Box 44"/>
          <p:cNvSpPr txBox="1">
            <a:spLocks noChangeArrowheads="1"/>
          </p:cNvSpPr>
          <p:nvPr/>
        </p:nvSpPr>
        <p:spPr bwMode="invGray">
          <a:xfrm>
            <a:off x="4495800" y="4492101"/>
            <a:ext cx="10668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tx2">
                    <a:lumMod val="60000"/>
                    <a:lumOff val="40000"/>
                  </a:schemeClr>
                </a:solidFill>
              </a:rPr>
              <a:t>Catalog  2</a:t>
            </a:r>
          </a:p>
        </p:txBody>
      </p:sp>
      <p:sp>
        <p:nvSpPr>
          <p:cNvPr id="33816" name="Text Box 48"/>
          <p:cNvSpPr txBox="1">
            <a:spLocks noChangeArrowheads="1"/>
          </p:cNvSpPr>
          <p:nvPr/>
        </p:nvSpPr>
        <p:spPr bwMode="gray">
          <a:xfrm>
            <a:off x="7467600" y="4492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3</a:t>
            </a:r>
          </a:p>
        </p:txBody>
      </p:sp>
      <p:sp>
        <p:nvSpPr>
          <p:cNvPr id="33817" name="Text Box 49"/>
          <p:cNvSpPr txBox="1">
            <a:spLocks noChangeArrowheads="1"/>
          </p:cNvSpPr>
          <p:nvPr/>
        </p:nvSpPr>
        <p:spPr bwMode="gray">
          <a:xfrm>
            <a:off x="7467600" y="27395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2</a:t>
            </a:r>
          </a:p>
        </p:txBody>
      </p:sp>
      <p:sp>
        <p:nvSpPr>
          <p:cNvPr id="33818" name="Text Box 50"/>
          <p:cNvSpPr txBox="1">
            <a:spLocks noChangeArrowheads="1"/>
          </p:cNvSpPr>
          <p:nvPr/>
        </p:nvSpPr>
        <p:spPr bwMode="gray">
          <a:xfrm>
            <a:off x="7467600" y="1444101"/>
            <a:ext cx="838200" cy="274638"/>
          </a:xfrm>
          <a:prstGeom prst="rect">
            <a:avLst/>
          </a:prstGeom>
          <a:noFill/>
          <a:ln w="9525">
            <a:noFill/>
            <a:prstDash val="dash"/>
            <a:miter lim="800000"/>
            <a:headEnd/>
            <a:tailEnd/>
          </a:ln>
        </p:spPr>
        <p:txBody>
          <a:bodyPr anchor="b">
            <a:spAutoFit/>
          </a:bodyPr>
          <a:lstStyle/>
          <a:p>
            <a:pPr algn="r">
              <a:spcBef>
                <a:spcPct val="50000"/>
              </a:spcBef>
            </a:pPr>
            <a:r>
              <a:rPr lang="en-US" sz="1200" b="1" dirty="0">
                <a:solidFill>
                  <a:schemeClr val="accent3">
                    <a:lumMod val="75000"/>
                  </a:schemeClr>
                </a:solidFill>
              </a:rPr>
              <a:t>Report 1</a:t>
            </a:r>
          </a:p>
        </p:txBody>
      </p:sp>
      <p:sp>
        <p:nvSpPr>
          <p:cNvPr id="33820" name="Rectangle 53"/>
          <p:cNvSpPr>
            <a:spLocks noGrp="1" noChangeArrowheads="1"/>
          </p:cNvSpPr>
          <p:nvPr>
            <p:ph type="title"/>
          </p:nvPr>
        </p:nvSpPr>
        <p:spPr>
          <a:xfrm>
            <a:off x="318970" y="214290"/>
            <a:ext cx="6824797" cy="785818"/>
          </a:xfrm>
        </p:spPr>
        <p:txBody>
          <a:bodyPr/>
          <a:lstStyle/>
          <a:p>
            <a:r>
              <a:rPr lang="en-US" dirty="0" smtClean="0"/>
              <a:t>Smart 3D - Database architecture</a:t>
            </a:r>
          </a:p>
        </p:txBody>
      </p:sp>
      <p:sp>
        <p:nvSpPr>
          <p:cNvPr id="385081" name="AutoShape 57"/>
          <p:cNvSpPr>
            <a:spLocks noChangeArrowheads="1"/>
          </p:cNvSpPr>
          <p:nvPr/>
        </p:nvSpPr>
        <p:spPr bwMode="black">
          <a:xfrm>
            <a:off x="4495800" y="2815701"/>
            <a:ext cx="3810000" cy="14478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385088" name="AutoShape 64"/>
          <p:cNvSpPr>
            <a:spLocks noChangeArrowheads="1"/>
          </p:cNvSpPr>
          <p:nvPr/>
        </p:nvSpPr>
        <p:spPr bwMode="black">
          <a:xfrm>
            <a:off x="4495800" y="4263501"/>
            <a:ext cx="3810000" cy="16764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385087" name="AutoShape 63"/>
          <p:cNvSpPr>
            <a:spLocks noChangeArrowheads="1"/>
          </p:cNvSpPr>
          <p:nvPr/>
        </p:nvSpPr>
        <p:spPr bwMode="black">
          <a:xfrm>
            <a:off x="5791200" y="1367901"/>
            <a:ext cx="2514600" cy="14478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385090" name="AutoShape 66"/>
          <p:cNvSpPr>
            <a:spLocks noChangeArrowheads="1"/>
          </p:cNvSpPr>
          <p:nvPr/>
        </p:nvSpPr>
        <p:spPr bwMode="black">
          <a:xfrm>
            <a:off x="4495800" y="1367901"/>
            <a:ext cx="1295400" cy="1447800"/>
          </a:xfrm>
          <a:prstGeom prst="roundRect">
            <a:avLst>
              <a:gd name="adj" fmla="val 0"/>
            </a:avLst>
          </a:prstGeom>
          <a:solidFill>
            <a:srgbClr val="C0C0C0">
              <a:alpha val="81960"/>
            </a:srgbClr>
          </a:solidFill>
          <a:ln w="9525">
            <a:noFill/>
            <a:round/>
            <a:headEnd/>
            <a:tailEnd/>
          </a:ln>
        </p:spPr>
        <p:txBody>
          <a:bodyPr wrap="none" anchor="ctr"/>
          <a:lstStyle/>
          <a:p>
            <a:pPr eaLnBrk="0" hangingPunct="0"/>
            <a:endParaRPr lang="en-US" dirty="0"/>
          </a:p>
        </p:txBody>
      </p:sp>
      <p:sp>
        <p:nvSpPr>
          <p:cNvPr id="56" name="Rectangle 55"/>
          <p:cNvSpPr/>
          <p:nvPr/>
        </p:nvSpPr>
        <p:spPr>
          <a:xfrm>
            <a:off x="378041" y="1012298"/>
            <a:ext cx="2887329" cy="338554"/>
          </a:xfrm>
          <a:prstGeom prst="rect">
            <a:avLst/>
          </a:prstGeom>
        </p:spPr>
        <p:txBody>
          <a:bodyPr wrap="none">
            <a:spAutoFit/>
          </a:bodyPr>
          <a:lstStyle/>
          <a:p>
            <a:r>
              <a:rPr lang="en-US" sz="1600" b="1" dirty="0">
                <a:solidFill>
                  <a:prstClr val="black"/>
                </a:solidFill>
              </a:rPr>
              <a:t>Plant </a:t>
            </a:r>
            <a:r>
              <a:rPr lang="en-US" sz="1600" b="1" dirty="0" smtClean="0">
                <a:solidFill>
                  <a:prstClr val="black"/>
                </a:solidFill>
              </a:rPr>
              <a:t>Configuration options</a:t>
            </a:r>
            <a:endParaRPr lang="en-US" dirty="0"/>
          </a:p>
        </p:txBody>
      </p:sp>
      <p:sp>
        <p:nvSpPr>
          <p:cNvPr id="57" name="Text Box 51"/>
          <p:cNvSpPr txBox="1">
            <a:spLocks noChangeArrowheads="1"/>
          </p:cNvSpPr>
          <p:nvPr/>
        </p:nvSpPr>
        <p:spPr bwMode="black">
          <a:xfrm>
            <a:off x="228600" y="1858169"/>
            <a:ext cx="3124200" cy="523220"/>
          </a:xfrm>
          <a:prstGeom prst="rect">
            <a:avLst/>
          </a:prstGeom>
          <a:noFill/>
          <a:ln w="9525">
            <a:noFill/>
            <a:miter lim="800000"/>
            <a:headEnd/>
            <a:tailEnd/>
          </a:ln>
        </p:spPr>
        <p:txBody>
          <a:bodyPr>
            <a:spAutoFit/>
          </a:bodyPr>
          <a:lstStyle/>
          <a:p>
            <a:r>
              <a:rPr lang="en-US" sz="1400" b="1" dirty="0"/>
              <a:t>Multiple Plants can </a:t>
            </a:r>
            <a:r>
              <a:rPr lang="en-US" sz="1400" b="1" dirty="0" smtClean="0"/>
              <a:t>share </a:t>
            </a:r>
            <a:r>
              <a:rPr lang="en-US" sz="1400" b="1" dirty="0"/>
              <a:t>the same </a:t>
            </a:r>
            <a:r>
              <a:rPr lang="en-US" sz="1400" b="1" dirty="0" smtClean="0"/>
              <a:t>Catalog …  </a:t>
            </a:r>
            <a:endParaRPr lang="en-US" sz="1400" b="1" dirty="0"/>
          </a:p>
        </p:txBody>
      </p:sp>
      <p:sp>
        <p:nvSpPr>
          <p:cNvPr id="58" name="Text Box 51"/>
          <p:cNvSpPr txBox="1">
            <a:spLocks noChangeArrowheads="1"/>
          </p:cNvSpPr>
          <p:nvPr/>
        </p:nvSpPr>
        <p:spPr bwMode="black">
          <a:xfrm>
            <a:off x="178160" y="4826655"/>
            <a:ext cx="3124200" cy="523220"/>
          </a:xfrm>
          <a:prstGeom prst="rect">
            <a:avLst/>
          </a:prstGeom>
          <a:noFill/>
          <a:ln w="9525">
            <a:noFill/>
            <a:miter lim="800000"/>
            <a:headEnd/>
            <a:tailEnd/>
          </a:ln>
        </p:spPr>
        <p:txBody>
          <a:bodyPr>
            <a:spAutoFit/>
          </a:bodyPr>
          <a:lstStyle/>
          <a:p>
            <a:r>
              <a:rPr lang="en-US" sz="1400" b="1" dirty="0" smtClean="0"/>
              <a:t>          … or exclusively use own Catalog  </a:t>
            </a:r>
            <a:endParaRPr lang="en-US" sz="14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5081"/>
                                        </p:tgtEl>
                                        <p:attrNameLst>
                                          <p:attrName>style.visibility</p:attrName>
                                        </p:attrNameLst>
                                      </p:cBhvr>
                                      <p:to>
                                        <p:strVal val="visible"/>
                                      </p:to>
                                    </p:set>
                                    <p:animEffect transition="in" filter="fade">
                                      <p:cBhvr>
                                        <p:cTn id="7" dur="2000"/>
                                        <p:tgtEl>
                                          <p:spTgt spid="3850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5088"/>
                                        </p:tgtEl>
                                        <p:attrNameLst>
                                          <p:attrName>style.visibility</p:attrName>
                                        </p:attrNameLst>
                                      </p:cBhvr>
                                      <p:to>
                                        <p:strVal val="visible"/>
                                      </p:to>
                                    </p:set>
                                    <p:animEffect transition="in" filter="fade">
                                      <p:cBhvr>
                                        <p:cTn id="10" dur="2000"/>
                                        <p:tgtEl>
                                          <p:spTgt spid="3850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5087"/>
                                        </p:tgtEl>
                                        <p:attrNameLst>
                                          <p:attrName>style.visibility</p:attrName>
                                        </p:attrNameLst>
                                      </p:cBhvr>
                                      <p:to>
                                        <p:strVal val="visible"/>
                                      </p:to>
                                    </p:set>
                                    <p:animEffect transition="in" filter="fade">
                                      <p:cBhvr>
                                        <p:cTn id="15" dur="2000"/>
                                        <p:tgtEl>
                                          <p:spTgt spid="385087"/>
                                        </p:tgtEl>
                                      </p:cBhvr>
                                    </p:animEffect>
                                  </p:childTnLst>
                                </p:cTn>
                              </p:par>
                              <p:par>
                                <p:cTn id="16" presetID="10" presetClass="exit" presetSubtype="0" fill="hold" grpId="1" nodeType="withEffect">
                                  <p:stCondLst>
                                    <p:cond delay="0"/>
                                  </p:stCondLst>
                                  <p:childTnLst>
                                    <p:animEffect transition="out" filter="fade">
                                      <p:cBhvr>
                                        <p:cTn id="17" dur="2000"/>
                                        <p:tgtEl>
                                          <p:spTgt spid="385081"/>
                                        </p:tgtEl>
                                      </p:cBhvr>
                                    </p:animEffect>
                                    <p:set>
                                      <p:cBhvr>
                                        <p:cTn id="18" dur="1" fill="hold">
                                          <p:stCondLst>
                                            <p:cond delay="1999"/>
                                          </p:stCondLst>
                                        </p:cTn>
                                        <p:tgtEl>
                                          <p:spTgt spid="38508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5090"/>
                                        </p:tgtEl>
                                        <p:attrNameLst>
                                          <p:attrName>style.visibility</p:attrName>
                                        </p:attrNameLst>
                                      </p:cBhvr>
                                      <p:to>
                                        <p:strVal val="visible"/>
                                      </p:to>
                                    </p:set>
                                    <p:animEffect transition="in" filter="fade">
                                      <p:cBhvr>
                                        <p:cTn id="30" dur="2000"/>
                                        <p:tgtEl>
                                          <p:spTgt spid="385090"/>
                                        </p:tgtEl>
                                      </p:cBhvr>
                                    </p:animEffect>
                                  </p:childTnLst>
                                </p:cTn>
                              </p:par>
                              <p:par>
                                <p:cTn id="31" presetID="10" presetClass="entr" presetSubtype="0" fill="hold" grpId="2" nodeType="withEffect">
                                  <p:stCondLst>
                                    <p:cond delay="0"/>
                                  </p:stCondLst>
                                  <p:childTnLst>
                                    <p:set>
                                      <p:cBhvr>
                                        <p:cTn id="32" dur="1" fill="hold">
                                          <p:stCondLst>
                                            <p:cond delay="0"/>
                                          </p:stCondLst>
                                        </p:cTn>
                                        <p:tgtEl>
                                          <p:spTgt spid="385081"/>
                                        </p:tgtEl>
                                        <p:attrNameLst>
                                          <p:attrName>style.visibility</p:attrName>
                                        </p:attrNameLst>
                                      </p:cBhvr>
                                      <p:to>
                                        <p:strVal val="visible"/>
                                      </p:to>
                                    </p:set>
                                    <p:animEffect transition="in" filter="fade">
                                      <p:cBhvr>
                                        <p:cTn id="33" dur="2000"/>
                                        <p:tgtEl>
                                          <p:spTgt spid="385081"/>
                                        </p:tgtEl>
                                      </p:cBhvr>
                                    </p:animEffect>
                                  </p:childTnLst>
                                </p:cTn>
                              </p:par>
                              <p:par>
                                <p:cTn id="34" presetID="10" presetClass="exit" presetSubtype="0" fill="hold" grpId="1" nodeType="withEffect">
                                  <p:stCondLst>
                                    <p:cond delay="0"/>
                                  </p:stCondLst>
                                  <p:childTnLst>
                                    <p:animEffect transition="out" filter="fade">
                                      <p:cBhvr>
                                        <p:cTn id="35" dur="2000"/>
                                        <p:tgtEl>
                                          <p:spTgt spid="385088"/>
                                        </p:tgtEl>
                                      </p:cBhvr>
                                    </p:animEffect>
                                    <p:set>
                                      <p:cBhvr>
                                        <p:cTn id="36" dur="1" fill="hold">
                                          <p:stCondLst>
                                            <p:cond delay="1999"/>
                                          </p:stCondLst>
                                        </p:cTn>
                                        <p:tgtEl>
                                          <p:spTgt spid="3850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81" grpId="0" animBg="1"/>
      <p:bldP spid="385081" grpId="1" animBg="1"/>
      <p:bldP spid="385081" grpId="2" animBg="1"/>
      <p:bldP spid="385088" grpId="0" animBg="1"/>
      <p:bldP spid="385088" grpId="1" animBg="1"/>
      <p:bldP spid="385087" grpId="0" animBg="1"/>
      <p:bldP spid="385090" grpId="0" animBg="1"/>
      <p:bldP spid="57" grpId="0"/>
      <p:bldP spid="5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ct val="30000"/>
              </a:spcBef>
              <a:buNone/>
            </a:pPr>
            <a:r>
              <a:rPr lang="en-US" sz="2000" dirty="0" smtClean="0"/>
              <a:t>Easier method to remove allowable specifications from a system</a:t>
            </a:r>
          </a:p>
          <a:p>
            <a:pPr>
              <a:spcBef>
                <a:spcPct val="30000"/>
              </a:spcBef>
            </a:pPr>
            <a:r>
              <a:rPr lang="en-US" sz="2000" dirty="0" smtClean="0"/>
              <a:t>Switch to the specifications tab while browsing the systems hierarchy</a:t>
            </a:r>
          </a:p>
          <a:p>
            <a:pPr>
              <a:spcBef>
                <a:spcPct val="30000"/>
              </a:spcBef>
            </a:pPr>
            <a:r>
              <a:rPr lang="en-US" sz="2000" dirty="0" smtClean="0"/>
              <a:t>Multi-select specifications and press delete button from ribbon bar</a:t>
            </a:r>
          </a:p>
          <a:p>
            <a:endParaRPr lang="en-US" dirty="0"/>
          </a:p>
        </p:txBody>
      </p:sp>
      <p:sp>
        <p:nvSpPr>
          <p:cNvPr id="254978" name="Rectangle 5"/>
          <p:cNvSpPr>
            <a:spLocks noGrp="1" noChangeArrowheads="1"/>
          </p:cNvSpPr>
          <p:nvPr>
            <p:ph type="title"/>
          </p:nvPr>
        </p:nvSpPr>
        <p:spPr/>
        <p:txBody>
          <a:bodyPr/>
          <a:lstStyle/>
          <a:p>
            <a:r>
              <a:rPr lang="en-US" dirty="0" smtClean="0"/>
              <a:t>Systems and Specs: Define allowed specifications</a:t>
            </a:r>
          </a:p>
        </p:txBody>
      </p:sp>
      <p:pic>
        <p:nvPicPr>
          <p:cNvPr id="235522" name="Picture 2"/>
          <p:cNvPicPr>
            <a:picLocks noChangeAspect="1" noChangeArrowheads="1"/>
          </p:cNvPicPr>
          <p:nvPr/>
        </p:nvPicPr>
        <p:blipFill>
          <a:blip r:embed="rId3" cstate="print"/>
          <a:srcRect/>
          <a:stretch>
            <a:fillRect/>
          </a:stretch>
        </p:blipFill>
        <p:spPr bwMode="auto">
          <a:xfrm>
            <a:off x="1143000" y="3276600"/>
            <a:ext cx="7075487" cy="25050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title"/>
          </p:nvPr>
        </p:nvSpPr>
        <p:spPr/>
        <p:txBody>
          <a:bodyPr/>
          <a:lstStyle/>
          <a:p>
            <a:pPr eaLnBrk="1" hangingPunct="1"/>
            <a:r>
              <a:rPr lang="en-US" dirty="0" smtClean="0"/>
              <a:t>Setup and Administration Lab</a:t>
            </a:r>
          </a:p>
        </p:txBody>
      </p:sp>
      <p:sp>
        <p:nvSpPr>
          <p:cNvPr id="257026" name="Rectangle 3"/>
          <p:cNvSpPr>
            <a:spLocks noGrp="1" noChangeArrowheads="1"/>
          </p:cNvSpPr>
          <p:nvPr>
            <p:ph type="body" idx="1"/>
          </p:nvPr>
        </p:nvSpPr>
        <p:spPr/>
        <p:txBody>
          <a:bodyPr/>
          <a:lstStyle/>
          <a:p>
            <a:pPr eaLnBrk="1" hangingPunct="1"/>
            <a:r>
              <a:rPr lang="en-US" sz="2000" dirty="0" smtClean="0"/>
              <a:t>Lab 11 - 14</a:t>
            </a:r>
          </a:p>
          <a:p>
            <a:pPr algn="ctr" eaLnBrk="1" hangingPunct="1">
              <a:buFont typeface="Wingdings" pitchFamily="2" charset="2"/>
              <a:buNone/>
            </a:pPr>
            <a:endParaRPr lang="en-US" sz="2000" dirty="0" smtClean="0"/>
          </a:p>
          <a:p>
            <a:pPr algn="ctr" eaLnBrk="1" hangingPunct="1"/>
            <a:endParaRPr lang="en-US" sz="2000" dirty="0" smtClean="0"/>
          </a:p>
        </p:txBody>
      </p:sp>
    </p:spTree>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1026"/>
          <p:cNvSpPr>
            <a:spLocks noGrp="1" noChangeArrowheads="1"/>
          </p:cNvSpPr>
          <p:nvPr>
            <p:ph type="title"/>
          </p:nvPr>
        </p:nvSpPr>
        <p:spPr/>
        <p:txBody>
          <a:bodyPr/>
          <a:lstStyle/>
          <a:p>
            <a:pPr eaLnBrk="1" hangingPunct="1"/>
            <a:r>
              <a:rPr lang="en-US" smtClean="0"/>
              <a:t>Common Applications</a:t>
            </a:r>
          </a:p>
        </p:txBody>
      </p:sp>
    </p:spTree>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title"/>
          </p:nvPr>
        </p:nvSpPr>
        <p:spPr/>
        <p:txBody>
          <a:bodyPr/>
          <a:lstStyle/>
          <a:p>
            <a:r>
              <a:rPr lang="en-US" dirty="0" smtClean="0"/>
              <a:t>Optimization for Roles</a:t>
            </a:r>
          </a:p>
        </p:txBody>
      </p:sp>
      <p:sp>
        <p:nvSpPr>
          <p:cNvPr id="385026" name="Content Placeholder 2"/>
          <p:cNvSpPr>
            <a:spLocks noGrp="1"/>
          </p:cNvSpPr>
          <p:nvPr>
            <p:ph type="body" idx="1"/>
          </p:nvPr>
        </p:nvSpPr>
        <p:spPr/>
        <p:txBody>
          <a:bodyPr>
            <a:normAutofit/>
          </a:bodyPr>
          <a:lstStyle/>
          <a:p>
            <a:endParaRPr lang="en-US" sz="2000"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135920147"/>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Optimization for Roles</a:t>
            </a:r>
          </a:p>
        </p:txBody>
      </p:sp>
      <p:sp>
        <p:nvSpPr>
          <p:cNvPr id="387074" name="Rectangle 3"/>
          <p:cNvSpPr>
            <a:spLocks noGrp="1" noChangeArrowheads="1"/>
          </p:cNvSpPr>
          <p:nvPr>
            <p:ph idx="1"/>
          </p:nvPr>
        </p:nvSpPr>
        <p:spPr>
          <a:xfrm>
            <a:off x="304800" y="1214422"/>
            <a:ext cx="8534400" cy="4786328"/>
          </a:xfrm>
        </p:spPr>
        <p:txBody>
          <a:bodyPr/>
          <a:lstStyle/>
          <a:p>
            <a:r>
              <a:rPr lang="en-US" sz="2400" dirty="0" smtClean="0"/>
              <a:t>Used to refine Workspace definition filter</a:t>
            </a:r>
          </a:p>
          <a:p>
            <a:r>
              <a:rPr lang="en-US" sz="2400" dirty="0" smtClean="0"/>
              <a:t>Roles are defined in delivered OptimizationforRoles.xml</a:t>
            </a:r>
          </a:p>
          <a:p>
            <a:r>
              <a:rPr lang="en-US" sz="2400" dirty="0" smtClean="0"/>
              <a:t>Location: \\Server\SharedContent\XML</a:t>
            </a:r>
          </a:p>
          <a:p>
            <a:r>
              <a:rPr lang="en-US" sz="2400" dirty="0"/>
              <a:t>Each role is defined with a set of disciplines and subclass object </a:t>
            </a:r>
            <a:r>
              <a:rPr lang="en-US" sz="2400" dirty="0" smtClean="0"/>
              <a:t>types</a:t>
            </a:r>
          </a:p>
          <a:p>
            <a:pPr marL="0" indent="0">
              <a:buNone/>
            </a:pPr>
            <a:endParaRPr lang="en-US" sz="2400" dirty="0" smtClean="0"/>
          </a:p>
        </p:txBody>
      </p:sp>
      <p:pic>
        <p:nvPicPr>
          <p:cNvPr id="5" name="Picture 4" descr="C:\Users\PPMUser\AppData\Local\Temp\SNAGHTML1ab9351.PNG"/>
          <p:cNvPicPr/>
          <p:nvPr/>
        </p:nvPicPr>
        <p:blipFill>
          <a:blip r:embed="rId2" cstate="print"/>
          <a:srcRect/>
          <a:stretch>
            <a:fillRect/>
          </a:stretch>
        </p:blipFill>
        <p:spPr bwMode="auto">
          <a:xfrm>
            <a:off x="2362200" y="4003675"/>
            <a:ext cx="4220845" cy="2092325"/>
          </a:xfrm>
          <a:prstGeom prst="rect">
            <a:avLst/>
          </a:prstGeom>
          <a:noFill/>
          <a:ln w="9525">
            <a:noFill/>
            <a:miter lim="800000"/>
            <a:headEnd/>
            <a:tailEnd/>
          </a:ln>
        </p:spPr>
      </p:pic>
    </p:spTree>
    <p:extLst>
      <p:ext uri="{BB962C8B-B14F-4D97-AF65-F5344CB8AC3E}">
        <p14:creationId xmlns:p14="http://schemas.microsoft.com/office/powerpoint/2010/main" val="2907761961"/>
      </p:ext>
    </p:ext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default COLOR CONFIGURATION</a:t>
            </a:r>
            <a:endParaRPr lang="en-US" dirty="0"/>
          </a:p>
        </p:txBody>
      </p:sp>
    </p:spTree>
    <p:extLst>
      <p:ext uri="{BB962C8B-B14F-4D97-AF65-F5344CB8AC3E}">
        <p14:creationId xmlns:p14="http://schemas.microsoft.com/office/powerpoint/2010/main" val="1862407739"/>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dirty="0" smtClean="0"/>
              <a:t>Project Management command</a:t>
            </a:r>
          </a:p>
          <a:p>
            <a:endParaRPr lang="en-US" dirty="0" smtClean="0"/>
          </a:p>
          <a:p>
            <a:endParaRPr lang="en-US" dirty="0"/>
          </a:p>
          <a:p>
            <a:r>
              <a:rPr lang="en-US" dirty="0" smtClean="0"/>
              <a:t>Import</a:t>
            </a:r>
          </a:p>
          <a:p>
            <a:endParaRPr lang="en-US" dirty="0"/>
          </a:p>
          <a:p>
            <a:r>
              <a:rPr lang="en-US" dirty="0" smtClean="0"/>
              <a:t>Export</a:t>
            </a:r>
          </a:p>
          <a:p>
            <a:endParaRPr lang="en-US" dirty="0"/>
          </a:p>
          <a:p>
            <a:r>
              <a:rPr lang="en-US" dirty="0" smtClean="0"/>
              <a:t>Configure Default Colors</a:t>
            </a:r>
          </a:p>
          <a:p>
            <a:endParaRPr lang="en-US" dirty="0"/>
          </a:p>
          <a:p>
            <a:r>
              <a:rPr lang="en-US" dirty="0" smtClean="0"/>
              <a:t>Apply Default Colors</a:t>
            </a:r>
            <a:endParaRPr lang="en-US" dirty="0"/>
          </a:p>
        </p:txBody>
      </p:sp>
      <p:sp>
        <p:nvSpPr>
          <p:cNvPr id="2" name="Title 1"/>
          <p:cNvSpPr>
            <a:spLocks noGrp="1"/>
          </p:cNvSpPr>
          <p:nvPr>
            <p:ph type="title"/>
          </p:nvPr>
        </p:nvSpPr>
        <p:spPr/>
        <p:txBody>
          <a:bodyPr/>
          <a:lstStyle/>
          <a:p>
            <a:r>
              <a:rPr lang="en-US" dirty="0" smtClean="0"/>
              <a:t>Default Color Configuration – The basics</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126</a:t>
            </a:fld>
            <a:endParaRPr lang="en-GB" dirty="0"/>
          </a:p>
        </p:txBody>
      </p:sp>
    </p:spTree>
    <p:extLst>
      <p:ext uri="{BB962C8B-B14F-4D97-AF65-F5344CB8AC3E}">
        <p14:creationId xmlns:p14="http://schemas.microsoft.com/office/powerpoint/2010/main" val="3524028707"/>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a:t>
            </a:r>
            <a:r>
              <a:rPr lang="en-US" dirty="0" smtClean="0"/>
              <a:t>Configuration</a:t>
            </a:r>
            <a:endParaRPr lang="en-US" dirty="0"/>
          </a:p>
        </p:txBody>
      </p:sp>
      <p:sp>
        <p:nvSpPr>
          <p:cNvPr id="3" name="Content Placeholder 2"/>
          <p:cNvSpPr>
            <a:spLocks noGrp="1"/>
          </p:cNvSpPr>
          <p:nvPr>
            <p:ph idx="1"/>
          </p:nvPr>
        </p:nvSpPr>
        <p:spPr/>
        <p:txBody>
          <a:bodyPr/>
          <a:lstStyle/>
          <a:p>
            <a:pPr marL="0" indent="0">
              <a:buNone/>
            </a:pPr>
            <a:r>
              <a:rPr lang="en-US" dirty="0" smtClean="0"/>
              <a:t>Import</a:t>
            </a:r>
          </a:p>
          <a:p>
            <a:pPr marL="0" indent="0">
              <a:buNone/>
            </a:pPr>
            <a:endParaRPr lang="en-US" dirty="0"/>
          </a:p>
          <a:p>
            <a:r>
              <a:rPr lang="en-US" dirty="0" smtClean="0"/>
              <a:t>Aids </a:t>
            </a:r>
            <a:r>
              <a:rPr lang="en-US" dirty="0"/>
              <a:t>in importing a set of “Default Style” rules into a model </a:t>
            </a:r>
            <a:r>
              <a:rPr lang="en-US" dirty="0" smtClean="0"/>
              <a:t>database</a:t>
            </a:r>
          </a:p>
          <a:p>
            <a:endParaRPr lang="en-US" dirty="0" smtClean="0"/>
          </a:p>
          <a:p>
            <a:r>
              <a:rPr lang="en-US" dirty="0" smtClean="0"/>
              <a:t>Used </a:t>
            </a:r>
            <a:r>
              <a:rPr lang="en-US" dirty="0"/>
              <a:t>for porting rules from one model to </a:t>
            </a:r>
            <a:r>
              <a:rPr lang="en-US" dirty="0" smtClean="0"/>
              <a:t>another</a:t>
            </a:r>
          </a:p>
          <a:p>
            <a:endParaRPr lang="en-US" dirty="0"/>
          </a:p>
          <a:p>
            <a:r>
              <a:rPr lang="en-US" dirty="0"/>
              <a:t>Intergraph Defaults </a:t>
            </a:r>
            <a:r>
              <a:rPr lang="en-US" dirty="0" smtClean="0"/>
              <a:t>are available </a:t>
            </a:r>
            <a:r>
              <a:rPr lang="en-US" dirty="0"/>
              <a:t>in </a:t>
            </a:r>
            <a:r>
              <a:rPr lang="en-US" dirty="0" err="1"/>
              <a:t>SharedContent</a:t>
            </a:r>
            <a:r>
              <a:rPr lang="en-US" dirty="0"/>
              <a:t>/XML folder</a:t>
            </a:r>
          </a:p>
          <a:p>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127</a:t>
            </a:fld>
            <a:endParaRPr lang="en-GB" dirty="0"/>
          </a:p>
        </p:txBody>
      </p:sp>
      <p:pic>
        <p:nvPicPr>
          <p:cNvPr id="3074" name="Picture 2" descr="C:\Users\athigale\AppData\Local\Temp\SNAGHTML5a34e73c.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4418"/>
          <a:stretch/>
        </p:blipFill>
        <p:spPr bwMode="auto">
          <a:xfrm>
            <a:off x="3276600" y="3276600"/>
            <a:ext cx="5102225" cy="283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569059"/>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t>
            </a:r>
            <a:r>
              <a:rPr lang="en-US"/>
              <a:t>Color </a:t>
            </a:r>
            <a:r>
              <a:rPr lang="en-US" smtClean="0"/>
              <a:t>Configuration</a:t>
            </a:r>
            <a:endParaRPr lang="en-US" dirty="0"/>
          </a:p>
        </p:txBody>
      </p:sp>
      <p:sp>
        <p:nvSpPr>
          <p:cNvPr id="3" name="Content Placeholder 2"/>
          <p:cNvSpPr>
            <a:spLocks noGrp="1"/>
          </p:cNvSpPr>
          <p:nvPr>
            <p:ph idx="1"/>
          </p:nvPr>
        </p:nvSpPr>
        <p:spPr/>
        <p:txBody>
          <a:bodyPr/>
          <a:lstStyle/>
          <a:p>
            <a:pPr marL="0" indent="0">
              <a:buNone/>
            </a:pPr>
            <a:r>
              <a:rPr lang="en-US" dirty="0" smtClean="0"/>
              <a:t>Export</a:t>
            </a:r>
          </a:p>
          <a:p>
            <a:pPr marL="0" indent="0">
              <a:buNone/>
            </a:pPr>
            <a:endParaRPr lang="en-US" dirty="0"/>
          </a:p>
          <a:p>
            <a:r>
              <a:rPr lang="en-US" dirty="0" smtClean="0"/>
              <a:t>Aids </a:t>
            </a:r>
            <a:r>
              <a:rPr lang="en-US" dirty="0"/>
              <a:t>in exporting the “Default Style” rules from a model to be ported to another </a:t>
            </a:r>
            <a:r>
              <a:rPr lang="en-US" dirty="0" smtClean="0"/>
              <a:t>model</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128</a:t>
            </a:fld>
            <a:endParaRPr lang="en-GB" dirty="0"/>
          </a:p>
        </p:txBody>
      </p:sp>
      <p:pic>
        <p:nvPicPr>
          <p:cNvPr id="4098" name="Picture 2" descr="C:\Users\athigale\AppData\Local\Temp\SNAGHTML5a36f955.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499" b="42163"/>
          <a:stretch/>
        </p:blipFill>
        <p:spPr bwMode="auto">
          <a:xfrm>
            <a:off x="1905000" y="2895600"/>
            <a:ext cx="6168541"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70273"/>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a:t>
            </a:r>
            <a:r>
              <a:rPr lang="en-US" dirty="0" smtClean="0"/>
              <a:t>Configuration</a:t>
            </a:r>
            <a:endParaRPr lang="en-US" dirty="0"/>
          </a:p>
        </p:txBody>
      </p:sp>
      <p:sp>
        <p:nvSpPr>
          <p:cNvPr id="3" name="Content Placeholder 2"/>
          <p:cNvSpPr>
            <a:spLocks noGrp="1"/>
          </p:cNvSpPr>
          <p:nvPr>
            <p:ph idx="1"/>
          </p:nvPr>
        </p:nvSpPr>
        <p:spPr/>
        <p:txBody>
          <a:bodyPr/>
          <a:lstStyle/>
          <a:p>
            <a:pPr marL="0" indent="0">
              <a:buNone/>
            </a:pPr>
            <a:r>
              <a:rPr lang="en-US" dirty="0"/>
              <a:t>Configure Default </a:t>
            </a:r>
            <a:r>
              <a:rPr lang="en-US" dirty="0" smtClean="0"/>
              <a:t>Colors</a:t>
            </a:r>
          </a:p>
          <a:p>
            <a:pPr marL="0" indent="0">
              <a:buNone/>
            </a:pPr>
            <a:endParaRPr lang="en-US" dirty="0"/>
          </a:p>
          <a:p>
            <a:r>
              <a:rPr lang="en-US" dirty="0" smtClean="0"/>
              <a:t>Styles (colors) are applied per object type</a:t>
            </a:r>
          </a:p>
          <a:p>
            <a:endParaRPr lang="en-US" dirty="0"/>
          </a:p>
          <a:p>
            <a:r>
              <a:rPr lang="en-US" dirty="0" smtClean="0"/>
              <a:t>Rules define the style applied to object types</a:t>
            </a:r>
          </a:p>
          <a:p>
            <a:endParaRPr lang="en-US" dirty="0" smtClean="0"/>
          </a:p>
          <a:p>
            <a:r>
              <a:rPr lang="en-US" dirty="0" smtClean="0"/>
              <a:t>Granular level of coloring based on object properties</a:t>
            </a:r>
          </a:p>
          <a:p>
            <a:endParaRPr lang="en-US" dirty="0"/>
          </a:p>
          <a:p>
            <a:r>
              <a:rPr lang="en-US" dirty="0"/>
              <a:t>Color by Role makes it possible to define different colors for same object type based on role (workspace simplification role) of the person using it.</a:t>
            </a:r>
          </a:p>
          <a:p>
            <a:endParaRPr lang="en-US" dirty="0" smtClean="0"/>
          </a:p>
          <a:p>
            <a:endParaRPr lang="en-US" dirty="0"/>
          </a:p>
          <a:p>
            <a:endParaRPr lang="en-US" dirty="0" smtClean="0"/>
          </a:p>
          <a:p>
            <a:endParaRPr lang="en-US" dirty="0" smtClean="0"/>
          </a:p>
          <a:p>
            <a:endParaRPr lang="en-US" dirty="0"/>
          </a:p>
          <a:p>
            <a:pPr marL="0" indent="0">
              <a:buNone/>
            </a:pPr>
            <a:endParaRPr lang="en-US" dirty="0" smtClean="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129</a:t>
            </a:fld>
            <a:endParaRPr lang="en-GB" dirty="0"/>
          </a:p>
        </p:txBody>
      </p:sp>
    </p:spTree>
    <p:extLst>
      <p:ext uri="{BB962C8B-B14F-4D97-AF65-F5344CB8AC3E}">
        <p14:creationId xmlns:p14="http://schemas.microsoft.com/office/powerpoint/2010/main" val="129591606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kattekrab_Mainframe.png"/>
          <p:cNvPicPr>
            <a:picLocks noGrp="1" noChangeAspect="1"/>
          </p:cNvPicPr>
          <p:nvPr>
            <p:ph idx="1"/>
          </p:nvPr>
        </p:nvPicPr>
        <p:blipFill>
          <a:blip r:embed="rId3" cstate="print"/>
          <a:stretch>
            <a:fillRect/>
          </a:stretch>
        </p:blipFill>
        <p:spPr>
          <a:xfrm>
            <a:off x="3505200" y="2133600"/>
            <a:ext cx="1156192" cy="1344410"/>
          </a:xfrm>
        </p:spPr>
      </p:pic>
      <p:sp>
        <p:nvSpPr>
          <p:cNvPr id="27650" name="Rectangle 2"/>
          <p:cNvSpPr>
            <a:spLocks noGrp="1" noChangeArrowheads="1"/>
          </p:cNvSpPr>
          <p:nvPr>
            <p:ph type="title"/>
          </p:nvPr>
        </p:nvSpPr>
        <p:spPr>
          <a:xfrm>
            <a:off x="318970" y="214290"/>
            <a:ext cx="6824797" cy="785818"/>
          </a:xfrm>
        </p:spPr>
        <p:txBody>
          <a:bodyPr/>
          <a:lstStyle/>
          <a:p>
            <a:r>
              <a:rPr lang="en-US" dirty="0" smtClean="0"/>
              <a:t>Smart 3D intro: Server - Client architecture</a:t>
            </a:r>
          </a:p>
        </p:txBody>
      </p:sp>
      <p:sp>
        <p:nvSpPr>
          <p:cNvPr id="27651" name="AutoShape 8"/>
          <p:cNvSpPr>
            <a:spLocks noChangeArrowheads="1"/>
          </p:cNvSpPr>
          <p:nvPr/>
        </p:nvSpPr>
        <p:spPr bwMode="black">
          <a:xfrm>
            <a:off x="1752600" y="1524000"/>
            <a:ext cx="1752600" cy="762000"/>
          </a:xfrm>
          <a:prstGeom prst="wedgeRoundRectCallout">
            <a:avLst>
              <a:gd name="adj1" fmla="val 56221"/>
              <a:gd name="adj2" fmla="val 95656"/>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smtClean="0"/>
              <a:t>Database   Server</a:t>
            </a:r>
            <a:endParaRPr lang="en-US" sz="1200" dirty="0"/>
          </a:p>
        </p:txBody>
      </p:sp>
      <p:sp>
        <p:nvSpPr>
          <p:cNvPr id="27652" name="AutoShape 9"/>
          <p:cNvSpPr>
            <a:spLocks noChangeArrowheads="1"/>
          </p:cNvSpPr>
          <p:nvPr/>
        </p:nvSpPr>
        <p:spPr bwMode="black">
          <a:xfrm>
            <a:off x="7162800" y="3200400"/>
            <a:ext cx="1447800" cy="685800"/>
          </a:xfrm>
          <a:prstGeom prst="wedgeRoundRectCallout">
            <a:avLst>
              <a:gd name="adj1" fmla="val -53938"/>
              <a:gd name="adj2" fmla="val 8562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smtClean="0"/>
              <a:t>Interference </a:t>
            </a:r>
            <a:r>
              <a:rPr lang="en-US" sz="1200" dirty="0"/>
              <a:t>Checking Server</a:t>
            </a:r>
          </a:p>
        </p:txBody>
      </p:sp>
      <p:sp>
        <p:nvSpPr>
          <p:cNvPr id="27653" name="AutoShape 11"/>
          <p:cNvSpPr>
            <a:spLocks noChangeArrowheads="1"/>
          </p:cNvSpPr>
          <p:nvPr/>
        </p:nvSpPr>
        <p:spPr bwMode="black">
          <a:xfrm>
            <a:off x="381000" y="3200400"/>
            <a:ext cx="1371600" cy="685800"/>
          </a:xfrm>
          <a:prstGeom prst="wedgeRoundRectCallout">
            <a:avLst>
              <a:gd name="adj1" fmla="val 49088"/>
              <a:gd name="adj2" fmla="val 81637"/>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smtClean="0"/>
              <a:t>Smart 3D </a:t>
            </a:r>
            <a:r>
              <a:rPr lang="en-US" sz="1200" dirty="0"/>
              <a:t>Client</a:t>
            </a:r>
          </a:p>
        </p:txBody>
      </p:sp>
      <p:sp>
        <p:nvSpPr>
          <p:cNvPr id="27654" name="AutoShape 12"/>
          <p:cNvSpPr>
            <a:spLocks noChangeArrowheads="1"/>
          </p:cNvSpPr>
          <p:nvPr/>
        </p:nvSpPr>
        <p:spPr bwMode="black">
          <a:xfrm>
            <a:off x="1676400" y="5791200"/>
            <a:ext cx="1371600" cy="685800"/>
          </a:xfrm>
          <a:prstGeom prst="wedgeRoundRectCallout">
            <a:avLst>
              <a:gd name="adj1" fmla="val 41904"/>
              <a:gd name="adj2" fmla="val -81607"/>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smtClean="0"/>
              <a:t>Smart 3D </a:t>
            </a:r>
            <a:r>
              <a:rPr lang="en-US" sz="1200" dirty="0"/>
              <a:t>Client</a:t>
            </a:r>
          </a:p>
        </p:txBody>
      </p:sp>
      <p:sp>
        <p:nvSpPr>
          <p:cNvPr id="27660" name="Line 26"/>
          <p:cNvSpPr>
            <a:spLocks noChangeShapeType="1"/>
          </p:cNvSpPr>
          <p:nvPr/>
        </p:nvSpPr>
        <p:spPr bwMode="black">
          <a:xfrm flipH="1" flipV="1">
            <a:off x="6858000" y="4800600"/>
            <a:ext cx="381000" cy="838200"/>
          </a:xfrm>
          <a:prstGeom prst="line">
            <a:avLst/>
          </a:prstGeom>
          <a:noFill/>
          <a:ln w="31750">
            <a:solidFill>
              <a:schemeClr val="tx1"/>
            </a:solidFill>
            <a:round/>
            <a:headEnd/>
            <a:tailEnd type="triangle" w="med" len="med"/>
          </a:ln>
        </p:spPr>
        <p:txBody>
          <a:bodyPr anchor="ctr"/>
          <a:lstStyle/>
          <a:p>
            <a:endParaRPr lang="en-US" dirty="0"/>
          </a:p>
        </p:txBody>
      </p:sp>
      <p:sp>
        <p:nvSpPr>
          <p:cNvPr id="27661" name="Line 27"/>
          <p:cNvSpPr>
            <a:spLocks noChangeShapeType="1"/>
          </p:cNvSpPr>
          <p:nvPr/>
        </p:nvSpPr>
        <p:spPr bwMode="black">
          <a:xfrm flipH="1" flipV="1">
            <a:off x="6096000" y="5334000"/>
            <a:ext cx="990600" cy="457200"/>
          </a:xfrm>
          <a:prstGeom prst="line">
            <a:avLst/>
          </a:prstGeom>
          <a:noFill/>
          <a:ln w="31750">
            <a:solidFill>
              <a:schemeClr val="tx1"/>
            </a:solidFill>
            <a:round/>
            <a:headEnd/>
            <a:tailEnd type="triangle" w="med" len="med"/>
          </a:ln>
        </p:spPr>
        <p:txBody>
          <a:bodyPr anchor="ctr"/>
          <a:lstStyle/>
          <a:p>
            <a:endParaRPr lang="en-US" dirty="0"/>
          </a:p>
        </p:txBody>
      </p:sp>
      <p:sp>
        <p:nvSpPr>
          <p:cNvPr id="27662" name="AutoShape 32"/>
          <p:cNvSpPr>
            <a:spLocks noChangeArrowheads="1"/>
          </p:cNvSpPr>
          <p:nvPr/>
        </p:nvSpPr>
        <p:spPr bwMode="black">
          <a:xfrm>
            <a:off x="7239000" y="5791200"/>
            <a:ext cx="1524000" cy="609600"/>
          </a:xfrm>
          <a:prstGeom prst="roundRect">
            <a:avLst>
              <a:gd name="adj" fmla="val 25000"/>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spcBef>
                <a:spcPct val="50000"/>
              </a:spcBef>
            </a:pPr>
            <a:r>
              <a:rPr lang="en-US" sz="1400" dirty="0" smtClean="0"/>
              <a:t>Ancillary servers</a:t>
            </a:r>
            <a:endParaRPr lang="en-US" sz="1400" dirty="0"/>
          </a:p>
        </p:txBody>
      </p:sp>
      <p:sp>
        <p:nvSpPr>
          <p:cNvPr id="27664" name="AutoShape 13"/>
          <p:cNvSpPr>
            <a:spLocks noChangeArrowheads="1"/>
          </p:cNvSpPr>
          <p:nvPr/>
        </p:nvSpPr>
        <p:spPr bwMode="black">
          <a:xfrm>
            <a:off x="3581400" y="5791200"/>
            <a:ext cx="1371600" cy="685800"/>
          </a:xfrm>
          <a:prstGeom prst="wedgeRoundRectCallout">
            <a:avLst>
              <a:gd name="adj1" fmla="val 41575"/>
              <a:gd name="adj2" fmla="val -79920"/>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smtClean="0"/>
              <a:t>Batch </a:t>
            </a:r>
            <a:r>
              <a:rPr lang="en-US" sz="1200" dirty="0"/>
              <a:t>Server</a:t>
            </a:r>
          </a:p>
        </p:txBody>
      </p:sp>
      <p:pic>
        <p:nvPicPr>
          <p:cNvPr id="23" name="Picture 22" descr="buggi_server_1.png"/>
          <p:cNvPicPr>
            <a:picLocks noChangeAspect="1"/>
          </p:cNvPicPr>
          <p:nvPr/>
        </p:nvPicPr>
        <p:blipFill>
          <a:blip r:embed="rId4" cstate="print"/>
          <a:stretch>
            <a:fillRect/>
          </a:stretch>
        </p:blipFill>
        <p:spPr>
          <a:xfrm>
            <a:off x="6172200" y="3733800"/>
            <a:ext cx="751674" cy="1038224"/>
          </a:xfrm>
          <a:prstGeom prst="rect">
            <a:avLst/>
          </a:prstGeom>
        </p:spPr>
      </p:pic>
      <p:pic>
        <p:nvPicPr>
          <p:cNvPr id="24" name="Picture 23" descr="buggi_server_1.png"/>
          <p:cNvPicPr>
            <a:picLocks noChangeAspect="1"/>
          </p:cNvPicPr>
          <p:nvPr/>
        </p:nvPicPr>
        <p:blipFill>
          <a:blip r:embed="rId4" cstate="print"/>
          <a:stretch>
            <a:fillRect/>
          </a:stretch>
        </p:blipFill>
        <p:spPr>
          <a:xfrm>
            <a:off x="5029200" y="4724400"/>
            <a:ext cx="751674" cy="1038224"/>
          </a:xfrm>
          <a:prstGeom prst="rect">
            <a:avLst/>
          </a:prstGeom>
        </p:spPr>
      </p:pic>
      <p:pic>
        <p:nvPicPr>
          <p:cNvPr id="25" name="Picture 24" descr="generic-office-desktop.png"/>
          <p:cNvPicPr>
            <a:picLocks noChangeAspect="1"/>
          </p:cNvPicPr>
          <p:nvPr/>
        </p:nvPicPr>
        <p:blipFill>
          <a:blip r:embed="rId5" cstate="print"/>
          <a:stretch>
            <a:fillRect/>
          </a:stretch>
        </p:blipFill>
        <p:spPr>
          <a:xfrm>
            <a:off x="1828800" y="3962400"/>
            <a:ext cx="1089295" cy="819150"/>
          </a:xfrm>
          <a:prstGeom prst="rect">
            <a:avLst/>
          </a:prstGeom>
        </p:spPr>
      </p:pic>
      <p:pic>
        <p:nvPicPr>
          <p:cNvPr id="28" name="Picture 27" descr="generic-office-desktop.png"/>
          <p:cNvPicPr>
            <a:picLocks noChangeAspect="1"/>
          </p:cNvPicPr>
          <p:nvPr/>
        </p:nvPicPr>
        <p:blipFill>
          <a:blip r:embed="rId5" cstate="print"/>
          <a:stretch>
            <a:fillRect/>
          </a:stretch>
        </p:blipFill>
        <p:spPr>
          <a:xfrm>
            <a:off x="2971800" y="4724400"/>
            <a:ext cx="1089295" cy="819150"/>
          </a:xfrm>
          <a:prstGeom prst="rect">
            <a:avLst/>
          </a:prstGeom>
        </p:spPr>
      </p:pic>
      <p:cxnSp>
        <p:nvCxnSpPr>
          <p:cNvPr id="30" name="Straight Arrow Connector 29"/>
          <p:cNvCxnSpPr/>
          <p:nvPr/>
        </p:nvCxnSpPr>
        <p:spPr>
          <a:xfrm flipV="1">
            <a:off x="3048000" y="3505200"/>
            <a:ext cx="914400" cy="457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3505200" y="3886200"/>
            <a:ext cx="990600" cy="381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6200000" flipH="1">
            <a:off x="4267200" y="3733800"/>
            <a:ext cx="990600" cy="6858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648200" y="3429000"/>
            <a:ext cx="12954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4" name="AutoShape 9"/>
          <p:cNvSpPr>
            <a:spLocks noChangeArrowheads="1"/>
          </p:cNvSpPr>
          <p:nvPr/>
        </p:nvSpPr>
        <p:spPr bwMode="black">
          <a:xfrm>
            <a:off x="7239000" y="1524000"/>
            <a:ext cx="1600200" cy="762000"/>
          </a:xfrm>
          <a:prstGeom prst="wedgeRoundRectCallout">
            <a:avLst>
              <a:gd name="adj1" fmla="val -47589"/>
              <a:gd name="adj2" fmla="val 7377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r>
              <a:rPr lang="en-US" sz="1200" dirty="0" smtClean="0"/>
              <a:t>- Name Generator</a:t>
            </a:r>
          </a:p>
          <a:p>
            <a:pPr eaLnBrk="0" hangingPunct="0"/>
            <a:r>
              <a:rPr lang="en-US" sz="1200" dirty="0" smtClean="0"/>
              <a:t>- SharedContent</a:t>
            </a:r>
            <a:endParaRPr lang="en-US" sz="1200" dirty="0"/>
          </a:p>
        </p:txBody>
      </p:sp>
      <p:pic>
        <p:nvPicPr>
          <p:cNvPr id="45" name="Picture 44" descr="buggi_server_1.png"/>
          <p:cNvPicPr>
            <a:picLocks noChangeAspect="1"/>
          </p:cNvPicPr>
          <p:nvPr/>
        </p:nvPicPr>
        <p:blipFill>
          <a:blip r:embed="rId4" cstate="print"/>
          <a:stretch>
            <a:fillRect/>
          </a:stretch>
        </p:blipFill>
        <p:spPr>
          <a:xfrm>
            <a:off x="6172200" y="2286000"/>
            <a:ext cx="751674" cy="1038224"/>
          </a:xfrm>
          <a:prstGeom prst="rect">
            <a:avLst/>
          </a:prstGeom>
        </p:spPr>
      </p:pic>
      <p:cxnSp>
        <p:nvCxnSpPr>
          <p:cNvPr id="46" name="Straight Arrow Connector 45"/>
          <p:cNvCxnSpPr/>
          <p:nvPr/>
        </p:nvCxnSpPr>
        <p:spPr>
          <a:xfrm flipV="1">
            <a:off x="4800600" y="2971800"/>
            <a:ext cx="1295400" cy="3048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lstStyle/>
          <a:p>
            <a:pPr marL="0" indent="0">
              <a:buNone/>
            </a:pPr>
            <a:r>
              <a:rPr lang="en-US" dirty="0"/>
              <a:t>Configure Default Colors</a:t>
            </a:r>
          </a:p>
          <a:p>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130</a:t>
            </a:fld>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9763" y="1600200"/>
            <a:ext cx="532447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2370399"/>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lstStyle/>
          <a:p>
            <a:pPr marL="0" indent="0">
              <a:buNone/>
            </a:pPr>
            <a:r>
              <a:rPr lang="en-US" dirty="0"/>
              <a:t>Configure Default </a:t>
            </a:r>
            <a:r>
              <a:rPr lang="en-US" dirty="0" smtClean="0"/>
              <a:t>Colors</a:t>
            </a:r>
          </a:p>
          <a:p>
            <a:pPr marL="0" indent="0">
              <a:buNone/>
            </a:pPr>
            <a:endParaRPr lang="en-US" dirty="0"/>
          </a:p>
          <a:p>
            <a:r>
              <a:rPr lang="en-US" dirty="0"/>
              <a:t>Create a rule</a:t>
            </a:r>
          </a:p>
          <a:p>
            <a:pPr marL="0" indent="0">
              <a:buNone/>
            </a:pP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131</a:t>
            </a:fld>
            <a:endParaRPr lang="en-GB"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1288" y="2914650"/>
            <a:ext cx="37814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003233"/>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lstStyle/>
          <a:p>
            <a:pPr marL="0" indent="0">
              <a:buNone/>
            </a:pPr>
            <a:r>
              <a:rPr lang="en-US" dirty="0" smtClean="0"/>
              <a:t>Configure Default Colors</a:t>
            </a:r>
          </a:p>
          <a:p>
            <a:pPr marL="0" indent="0">
              <a:buNone/>
            </a:pPr>
            <a:endParaRPr lang="en-US" dirty="0" smtClean="0"/>
          </a:p>
          <a:p>
            <a:r>
              <a:rPr lang="en-US" dirty="0" smtClean="0"/>
              <a:t>Create a rule</a:t>
            </a:r>
          </a:p>
          <a:p>
            <a:endParaRPr lang="en-US" dirty="0"/>
          </a:p>
          <a:p>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132</a:t>
            </a:fld>
            <a:endParaRPr lang="en-GB"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0825" y="1905000"/>
            <a:ext cx="4676775"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7581081"/>
      </p:ext>
    </p:extLst>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lstStyle/>
          <a:p>
            <a:pPr marL="0" indent="0">
              <a:buNone/>
            </a:pPr>
            <a:r>
              <a:rPr lang="en-US" dirty="0"/>
              <a:t>Configure Default Colors</a:t>
            </a:r>
          </a:p>
          <a:p>
            <a:pPr marL="0" indent="0">
              <a:buNone/>
            </a:pPr>
            <a:endParaRPr lang="en-US" dirty="0"/>
          </a:p>
          <a:p>
            <a:r>
              <a:rPr lang="en-US" dirty="0" smtClean="0"/>
              <a:t>Define criteria</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133</a:t>
            </a:fld>
            <a:endParaRPr lang="en-GB" dirty="0"/>
          </a:p>
        </p:txBody>
      </p:sp>
      <p:pic>
        <p:nvPicPr>
          <p:cNvPr id="8194" name="Picture 2" descr="C:\Users\athigale\AppData\Local\Temp\SNAGHTML5a4849b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933574"/>
            <a:ext cx="491490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54259"/>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lstStyle/>
          <a:p>
            <a:pPr marL="0" indent="0">
              <a:buNone/>
            </a:pPr>
            <a:r>
              <a:rPr lang="en-US" dirty="0" smtClean="0"/>
              <a:t>Apply Default Colors</a:t>
            </a:r>
          </a:p>
          <a:p>
            <a:pPr marL="0" indent="0">
              <a:buNone/>
            </a:pPr>
            <a:endParaRPr lang="en-US" dirty="0" smtClean="0"/>
          </a:p>
          <a:p>
            <a:r>
              <a:rPr lang="en-US" dirty="0" smtClean="0"/>
              <a:t>New Default Color Rules are applied to new or modified objects automatically</a:t>
            </a:r>
          </a:p>
          <a:p>
            <a:endParaRPr lang="en-US" dirty="0"/>
          </a:p>
          <a:p>
            <a:r>
              <a:rPr lang="en-US" dirty="0" smtClean="0"/>
              <a:t>Apply Default Colors to change appearance of existing objects in the model</a:t>
            </a:r>
          </a:p>
          <a:p>
            <a:endParaRPr lang="en-US" dirty="0"/>
          </a:p>
          <a:p>
            <a:r>
              <a:rPr lang="en-US" dirty="0"/>
              <a:t>This is a time consuming process and shall be sparsely </a:t>
            </a:r>
            <a:r>
              <a:rPr lang="en-US" dirty="0" smtClean="0"/>
              <a:t>used</a:t>
            </a:r>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134</a:t>
            </a:fld>
            <a:endParaRPr lang="en-GB" dirty="0"/>
          </a:p>
        </p:txBody>
      </p:sp>
      <p:pic>
        <p:nvPicPr>
          <p:cNvPr id="5" name="Picture 4"/>
          <p:cNvPicPr/>
          <p:nvPr/>
        </p:nvPicPr>
        <p:blipFill>
          <a:blip r:embed="rId2" cstate="print"/>
          <a:stretch>
            <a:fillRect/>
          </a:stretch>
        </p:blipFill>
        <p:spPr>
          <a:xfrm>
            <a:off x="4776537" y="4493792"/>
            <a:ext cx="3626318" cy="1762629"/>
          </a:xfrm>
          <a:prstGeom prst="rect">
            <a:avLst/>
          </a:prstGeom>
        </p:spPr>
      </p:pic>
    </p:spTree>
    <p:extLst>
      <p:ext uri="{BB962C8B-B14F-4D97-AF65-F5344CB8AC3E}">
        <p14:creationId xmlns:p14="http://schemas.microsoft.com/office/powerpoint/2010/main" val="3450351602"/>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normAutofit/>
          </a:bodyPr>
          <a:lstStyle/>
          <a:p>
            <a:pPr marL="0" indent="0">
              <a:buNone/>
            </a:pPr>
            <a:r>
              <a:rPr lang="en-US" sz="2000" dirty="0" smtClean="0"/>
              <a:t>Considerations</a:t>
            </a:r>
          </a:p>
          <a:p>
            <a:pPr marL="0" indent="0">
              <a:buNone/>
            </a:pPr>
            <a:endParaRPr lang="en-US" dirty="0"/>
          </a:p>
          <a:p>
            <a:r>
              <a:rPr lang="en-US" sz="1800" dirty="0" smtClean="0"/>
              <a:t>New rules are automatically applied only to new or modified objects</a:t>
            </a:r>
          </a:p>
          <a:p>
            <a:r>
              <a:rPr lang="en-US" sz="1800" dirty="0" smtClean="0"/>
              <a:t>Colors by default symbology rules </a:t>
            </a:r>
            <a:r>
              <a:rPr lang="en-US" sz="1800" dirty="0"/>
              <a:t>are applied only to the simple physical aspect</a:t>
            </a:r>
          </a:p>
          <a:p>
            <a:r>
              <a:rPr lang="en-US" sz="1800" dirty="0" smtClean="0"/>
              <a:t>Default </a:t>
            </a:r>
            <a:r>
              <a:rPr lang="en-US" sz="1800" dirty="0"/>
              <a:t>colors may be used for </a:t>
            </a:r>
            <a:r>
              <a:rPr lang="en-US" sz="1800" dirty="0" smtClean="0"/>
              <a:t>colors </a:t>
            </a:r>
            <a:r>
              <a:rPr lang="en-US" sz="1800" dirty="0"/>
              <a:t>such as object type or fluid </a:t>
            </a:r>
            <a:r>
              <a:rPr lang="en-US" sz="1800" dirty="0" smtClean="0"/>
              <a:t>code which are not expected to change through the life of the project, </a:t>
            </a:r>
            <a:r>
              <a:rPr lang="en-US" sz="1800" dirty="0"/>
              <a:t>SSRs should be used for </a:t>
            </a:r>
            <a:r>
              <a:rPr lang="en-US" sz="1800" dirty="0" smtClean="0"/>
              <a:t>setting colors based on properties which change as project progresses such </a:t>
            </a:r>
            <a:r>
              <a:rPr lang="en-US" sz="1800" dirty="0"/>
              <a:t>as approval </a:t>
            </a:r>
            <a:r>
              <a:rPr lang="en-US" sz="1800" dirty="0" smtClean="0"/>
              <a:t>status</a:t>
            </a:r>
          </a:p>
          <a:p>
            <a:r>
              <a:rPr lang="en-US" sz="1800" dirty="0" smtClean="0"/>
              <a:t>2014 R1 has applied default colors to insulation (translucent white), maintenance and operation aspects (translucent red) but SSRs may be used to apply other colors to aspects</a:t>
            </a:r>
          </a:p>
          <a:p>
            <a:r>
              <a:rPr lang="en-US" sz="1800" dirty="0" smtClean="0"/>
              <a:t>Avoid </a:t>
            </a:r>
            <a:r>
              <a:rPr lang="en-US" sz="1800" dirty="0"/>
              <a:t>testing on production models, time to apply default colors can impact testing time - use a model which has one occurrence of each object type for ease of </a:t>
            </a:r>
            <a:r>
              <a:rPr lang="en-US" sz="1800" dirty="0" smtClean="0"/>
              <a:t>testing</a:t>
            </a:r>
          </a:p>
          <a:p>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135</a:t>
            </a:fld>
            <a:endParaRPr lang="en-GB" dirty="0"/>
          </a:p>
        </p:txBody>
      </p:sp>
    </p:spTree>
    <p:extLst>
      <p:ext uri="{BB962C8B-B14F-4D97-AF65-F5344CB8AC3E}">
        <p14:creationId xmlns:p14="http://schemas.microsoft.com/office/powerpoint/2010/main" val="2355320022"/>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normAutofit/>
          </a:bodyPr>
          <a:lstStyle/>
          <a:p>
            <a:pPr marL="0" indent="0">
              <a:buNone/>
            </a:pPr>
            <a:r>
              <a:rPr lang="en-US" sz="2000" dirty="0" smtClean="0"/>
              <a:t>Considerations</a:t>
            </a:r>
            <a:endParaRPr lang="en-US" sz="2400" dirty="0" smtClean="0"/>
          </a:p>
          <a:p>
            <a:pPr marL="0" indent="0">
              <a:buNone/>
            </a:pPr>
            <a:endParaRPr lang="en-US" dirty="0"/>
          </a:p>
          <a:p>
            <a:r>
              <a:rPr lang="en-US" sz="1800" dirty="0"/>
              <a:t>Colors are not consistently applied on session files created prior to applying changes.  New session files are recommended after making new rules.</a:t>
            </a:r>
          </a:p>
          <a:p>
            <a:r>
              <a:rPr lang="en-US" sz="1800" dirty="0" smtClean="0"/>
              <a:t>When using default colors by Role, the colors will not be dynamically updated for saved sessions.  New session files need to be created.</a:t>
            </a:r>
          </a:p>
          <a:p>
            <a:r>
              <a:rPr lang="en-US" sz="1800" dirty="0" smtClean="0"/>
              <a:t>Colors </a:t>
            </a:r>
            <a:r>
              <a:rPr lang="en-US" sz="1800" dirty="0"/>
              <a:t>will not change automatically to Intergraph's new color scheme after </a:t>
            </a:r>
            <a:r>
              <a:rPr lang="en-US" sz="1800" dirty="0" smtClean="0"/>
              <a:t>a version upgrade of existing models, however </a:t>
            </a:r>
            <a:r>
              <a:rPr lang="en-US" sz="1800" dirty="0"/>
              <a:t>new models created with 2014R1 will automatically apply the DefaultSymbologyRules.xml file from </a:t>
            </a:r>
            <a:r>
              <a:rPr lang="en-US" sz="1800" dirty="0" err="1"/>
              <a:t>SharedContent</a:t>
            </a:r>
            <a:r>
              <a:rPr lang="en-US" sz="1800" dirty="0"/>
              <a:t>/xml folder</a:t>
            </a:r>
          </a:p>
          <a:p>
            <a:r>
              <a:rPr lang="en-US" sz="1800" dirty="0" smtClean="0"/>
              <a:t>Coloring equipment by </a:t>
            </a:r>
            <a:r>
              <a:rPr lang="en-US" sz="1800" dirty="0"/>
              <a:t>classification will take care of equipment, </a:t>
            </a:r>
            <a:r>
              <a:rPr lang="en-US" sz="1800" dirty="0" smtClean="0"/>
              <a:t>components and </a:t>
            </a:r>
            <a:r>
              <a:rPr lang="en-US" sz="1800" dirty="0"/>
              <a:t>shapes but </a:t>
            </a:r>
            <a:r>
              <a:rPr lang="en-US" sz="1800" dirty="0" smtClean="0"/>
              <a:t>for nozzles, </a:t>
            </a:r>
            <a:r>
              <a:rPr lang="en-US" sz="1800" dirty="0"/>
              <a:t>edges available on </a:t>
            </a:r>
            <a:r>
              <a:rPr lang="en-US" sz="1800" dirty="0" err="1"/>
              <a:t>SmartSupport</a:t>
            </a:r>
            <a:r>
              <a:rPr lang="en-US" sz="1800" dirty="0"/>
              <a:t> may </a:t>
            </a:r>
            <a:r>
              <a:rPr lang="en-US" sz="1800" dirty="0" smtClean="0"/>
              <a:t>need be </a:t>
            </a:r>
            <a:r>
              <a:rPr lang="en-US" sz="1800" dirty="0"/>
              <a:t>used to select nozzles with specific classification and apply default colors to </a:t>
            </a:r>
            <a:r>
              <a:rPr lang="en-US" sz="1800" dirty="0" smtClean="0"/>
              <a:t>them</a:t>
            </a:r>
            <a:endParaRPr lang="en-US" sz="1800"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136</a:t>
            </a:fld>
            <a:endParaRPr lang="en-GB" dirty="0"/>
          </a:p>
        </p:txBody>
      </p:sp>
    </p:spTree>
    <p:extLst>
      <p:ext uri="{BB962C8B-B14F-4D97-AF65-F5344CB8AC3E}">
        <p14:creationId xmlns:p14="http://schemas.microsoft.com/office/powerpoint/2010/main" val="2437447819"/>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Color Configuration</a:t>
            </a:r>
          </a:p>
        </p:txBody>
      </p:sp>
      <p:sp>
        <p:nvSpPr>
          <p:cNvPr id="3" name="Content Placeholder 2"/>
          <p:cNvSpPr>
            <a:spLocks noGrp="1"/>
          </p:cNvSpPr>
          <p:nvPr>
            <p:ph idx="1"/>
          </p:nvPr>
        </p:nvSpPr>
        <p:spPr/>
        <p:txBody>
          <a:bodyPr>
            <a:normAutofit/>
          </a:bodyPr>
          <a:lstStyle/>
          <a:p>
            <a:pPr marL="0" indent="0">
              <a:buNone/>
            </a:pPr>
            <a:r>
              <a:rPr lang="en-US" sz="2000" dirty="0" smtClean="0"/>
              <a:t>Considerations</a:t>
            </a:r>
          </a:p>
          <a:p>
            <a:pPr marL="0" indent="0">
              <a:buNone/>
            </a:pPr>
            <a:endParaRPr lang="en-US" dirty="0"/>
          </a:p>
          <a:p>
            <a:r>
              <a:rPr lang="en-US" sz="1800" dirty="0"/>
              <a:t>Colors </a:t>
            </a:r>
            <a:r>
              <a:rPr lang="en-US" sz="1800" dirty="0" smtClean="0"/>
              <a:t>with the ‘Default’ role are automatically applied to SPR session exported from the S3D session, further overrides may be applied using property page for 3D Model Data or ReportSettings.txt for SPR Direct</a:t>
            </a:r>
            <a:endParaRPr lang="en-US" sz="1800"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137</a:t>
            </a:fld>
            <a:endParaRPr lang="en-GB" dirty="0"/>
          </a:p>
        </p:txBody>
      </p:sp>
    </p:spTree>
    <p:extLst>
      <p:ext uri="{BB962C8B-B14F-4D97-AF65-F5344CB8AC3E}">
        <p14:creationId xmlns:p14="http://schemas.microsoft.com/office/powerpoint/2010/main" val="3536548401"/>
      </p:ext>
    </p:extLst>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title"/>
          </p:nvPr>
        </p:nvSpPr>
        <p:spPr/>
        <p:txBody>
          <a:bodyPr/>
          <a:lstStyle/>
          <a:p>
            <a:pPr eaLnBrk="1" hangingPunct="1"/>
            <a:r>
              <a:rPr lang="en-US" dirty="0" smtClean="0"/>
              <a:t>Setup and Administration Lab</a:t>
            </a:r>
          </a:p>
        </p:txBody>
      </p:sp>
      <p:sp>
        <p:nvSpPr>
          <p:cNvPr id="257026" name="Rectangle 3"/>
          <p:cNvSpPr>
            <a:spLocks noGrp="1" noChangeArrowheads="1"/>
          </p:cNvSpPr>
          <p:nvPr>
            <p:ph type="body" idx="1"/>
          </p:nvPr>
        </p:nvSpPr>
        <p:spPr/>
        <p:txBody>
          <a:bodyPr/>
          <a:lstStyle/>
          <a:p>
            <a:pPr eaLnBrk="1" hangingPunct="1"/>
            <a:r>
              <a:rPr lang="en-US" sz="2000" dirty="0" smtClean="0"/>
              <a:t>Lab 15-17</a:t>
            </a:r>
          </a:p>
          <a:p>
            <a:pPr algn="ctr" eaLnBrk="1" hangingPunct="1">
              <a:buFont typeface="Wingdings" pitchFamily="2" charset="2"/>
              <a:buNone/>
            </a:pPr>
            <a:endParaRPr lang="en-US" sz="2000" dirty="0" smtClean="0"/>
          </a:p>
          <a:p>
            <a:pPr algn="ctr" eaLnBrk="1" hangingPunct="1"/>
            <a:endParaRPr lang="en-US" sz="2000" dirty="0" smtClean="0"/>
          </a:p>
        </p:txBody>
      </p:sp>
    </p:spTree>
    <p:extLst>
      <p:ext uri="{BB962C8B-B14F-4D97-AF65-F5344CB8AC3E}">
        <p14:creationId xmlns:p14="http://schemas.microsoft.com/office/powerpoint/2010/main" val="4035396021"/>
      </p:ext>
    </p:extLst>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Data Reuse (MDR)</a:t>
            </a: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3" name="Rectangle 29"/>
          <p:cNvSpPr>
            <a:spLocks noGrp="1" noChangeArrowheads="1"/>
          </p:cNvSpPr>
          <p:nvPr>
            <p:ph type="title"/>
          </p:nvPr>
        </p:nvSpPr>
        <p:spPr>
          <a:xfrm>
            <a:off x="318970" y="214290"/>
            <a:ext cx="6824797" cy="785818"/>
          </a:xfrm>
        </p:spPr>
        <p:txBody>
          <a:bodyPr/>
          <a:lstStyle/>
          <a:p>
            <a:r>
              <a:rPr lang="en-US" dirty="0" smtClean="0"/>
              <a:t>Smart 3D intro: Define Workspace</a:t>
            </a:r>
          </a:p>
        </p:txBody>
      </p:sp>
      <p:sp>
        <p:nvSpPr>
          <p:cNvPr id="35841" name="Rectangle 2"/>
          <p:cNvSpPr>
            <a:spLocks noGrp="1" noChangeArrowheads="1"/>
          </p:cNvSpPr>
          <p:nvPr>
            <p:ph idx="1"/>
          </p:nvPr>
        </p:nvSpPr>
        <p:spPr/>
        <p:txBody>
          <a:bodyPr lIns="0" tIns="0" rIns="0" bIns="0"/>
          <a:lstStyle/>
          <a:p>
            <a:pPr marL="0" indent="3175" eaLnBrk="1" hangingPunct="1"/>
            <a:r>
              <a:rPr lang="en-US" sz="1800" b="1" dirty="0" smtClean="0"/>
              <a:t>Filter on database</a:t>
            </a:r>
          </a:p>
          <a:p>
            <a:pPr marL="0" indent="3175" eaLnBrk="1" hangingPunct="1"/>
            <a:r>
              <a:rPr lang="en-US" sz="1800" b="1" dirty="0" smtClean="0"/>
              <a:t>Returns only the data you want to see </a:t>
            </a:r>
          </a:p>
          <a:p>
            <a:pPr marL="0" indent="3175" eaLnBrk="1" hangingPunct="1">
              <a:buFont typeface="Wingdings" pitchFamily="2" charset="2"/>
              <a:buNone/>
            </a:pPr>
            <a:r>
              <a:rPr lang="en-US" sz="1800" b="1" dirty="0" smtClean="0"/>
              <a:t>and builds a logical “Working Set”</a:t>
            </a:r>
          </a:p>
          <a:p>
            <a:pPr marL="403225" lvl="1" eaLnBrk="1" hangingPunct="1">
              <a:buClr>
                <a:schemeClr val="tx1"/>
              </a:buClr>
              <a:buFontTx/>
              <a:buChar char="•"/>
            </a:pPr>
            <a:r>
              <a:rPr lang="en-US" sz="1800" dirty="0" smtClean="0"/>
              <a:t>System</a:t>
            </a:r>
          </a:p>
          <a:p>
            <a:pPr marL="403225" lvl="1" eaLnBrk="1" hangingPunct="1">
              <a:buClr>
                <a:schemeClr val="tx1"/>
              </a:buClr>
              <a:buFontTx/>
              <a:buChar char="•"/>
            </a:pPr>
            <a:r>
              <a:rPr lang="en-US" sz="1800" dirty="0" smtClean="0"/>
              <a:t>Assembly</a:t>
            </a:r>
          </a:p>
          <a:p>
            <a:pPr marL="403225" lvl="1" eaLnBrk="1" hangingPunct="1">
              <a:buClr>
                <a:schemeClr val="tx1"/>
              </a:buClr>
              <a:buFontTx/>
              <a:buChar char="•"/>
            </a:pPr>
            <a:r>
              <a:rPr lang="en-US" sz="1800" dirty="0" smtClean="0"/>
              <a:t>Spatial (Volume or Planes)</a:t>
            </a:r>
          </a:p>
          <a:p>
            <a:pPr marL="403225" lvl="1" eaLnBrk="1" hangingPunct="1">
              <a:buClr>
                <a:schemeClr val="tx1"/>
              </a:buClr>
              <a:buFontTx/>
              <a:buChar char="•"/>
            </a:pPr>
            <a:r>
              <a:rPr lang="en-US" sz="1800" dirty="0" smtClean="0"/>
              <a:t>Logical Permission Groups</a:t>
            </a:r>
          </a:p>
          <a:p>
            <a:pPr marL="403225" lvl="1" eaLnBrk="1" hangingPunct="1">
              <a:buClr>
                <a:schemeClr val="tx1"/>
              </a:buClr>
              <a:buFontTx/>
              <a:buChar char="•"/>
            </a:pPr>
            <a:r>
              <a:rPr lang="en-US" sz="1800" dirty="0" smtClean="0"/>
              <a:t>Object Types/Properties</a:t>
            </a:r>
            <a:endParaRPr lang="en-US" sz="1800" i="1" dirty="0" smtClean="0"/>
          </a:p>
          <a:p>
            <a:pPr marL="0" indent="3175" eaLnBrk="1" hangingPunct="1">
              <a:buFont typeface="Wingdings" pitchFamily="2" charset="2"/>
              <a:buNone/>
            </a:pPr>
            <a:endParaRPr lang="en-US" sz="1800" dirty="0" smtClean="0"/>
          </a:p>
        </p:txBody>
      </p:sp>
      <p:sp>
        <p:nvSpPr>
          <p:cNvPr id="35842" name="AutoShape 5"/>
          <p:cNvSpPr>
            <a:spLocks noChangeArrowheads="1"/>
          </p:cNvSpPr>
          <p:nvPr/>
        </p:nvSpPr>
        <p:spPr bwMode="gray">
          <a:xfrm>
            <a:off x="7391400" y="4572000"/>
            <a:ext cx="609600" cy="381000"/>
          </a:xfrm>
          <a:prstGeom prst="rightArrow">
            <a:avLst>
              <a:gd name="adj1" fmla="val 50000"/>
              <a:gd name="adj2" fmla="val 40000"/>
            </a:avLst>
          </a:prstGeom>
          <a:solidFill>
            <a:srgbClr val="FFFFFF"/>
          </a:solidFill>
          <a:ln w="9525">
            <a:noFill/>
            <a:miter lim="800000"/>
            <a:headEnd/>
            <a:tailEnd/>
          </a:ln>
        </p:spPr>
        <p:txBody>
          <a:bodyPr wrap="none" anchor="ctr"/>
          <a:lstStyle/>
          <a:p>
            <a:endParaRPr lang="es-ES" dirty="0"/>
          </a:p>
        </p:txBody>
      </p:sp>
      <p:sp>
        <p:nvSpPr>
          <p:cNvPr id="35843" name="Rectangle 6"/>
          <p:cNvSpPr>
            <a:spLocks noChangeArrowheads="1"/>
          </p:cNvSpPr>
          <p:nvPr/>
        </p:nvSpPr>
        <p:spPr bwMode="auto">
          <a:xfrm>
            <a:off x="4914900" y="3897456"/>
            <a:ext cx="1295400"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6"/>
                </a:solidFill>
                <a:effectLst>
                  <a:outerShdw blurRad="38100" dist="38100" dir="2700000" algn="tl">
                    <a:srgbClr val="000000">
                      <a:alpha val="43137"/>
                    </a:srgbClr>
                  </a:outerShdw>
                </a:effectLst>
              </a:rPr>
              <a:t>Site Database set</a:t>
            </a:r>
          </a:p>
          <a:p>
            <a:pPr algn="ctr" eaLnBrk="0" hangingPunct="0"/>
            <a:endParaRPr lang="en-US" sz="1000" b="1" i="1" dirty="0">
              <a:solidFill>
                <a:schemeClr val="accent6"/>
              </a:solidFill>
              <a:effectLst>
                <a:outerShdw blurRad="38100" dist="38100" dir="2700000" algn="tl">
                  <a:srgbClr val="000000">
                    <a:alpha val="43137"/>
                  </a:srgbClr>
                </a:outerShdw>
              </a:effectLst>
            </a:endParaRPr>
          </a:p>
        </p:txBody>
      </p:sp>
      <p:sp>
        <p:nvSpPr>
          <p:cNvPr id="35844" name="Rectangle 7"/>
          <p:cNvSpPr>
            <a:spLocks noChangeArrowheads="1"/>
          </p:cNvSpPr>
          <p:nvPr/>
        </p:nvSpPr>
        <p:spPr bwMode="auto">
          <a:xfrm>
            <a:off x="6393255" y="4234728"/>
            <a:ext cx="1277792" cy="674544"/>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1"/>
                </a:solidFill>
                <a:effectLst>
                  <a:outerShdw blurRad="38100" dist="38100" dir="2700000" algn="tl">
                    <a:srgbClr val="000000">
                      <a:alpha val="43137"/>
                    </a:srgbClr>
                  </a:outerShdw>
                </a:effectLst>
              </a:rPr>
              <a:t>Catalog Database set</a:t>
            </a:r>
          </a:p>
          <a:p>
            <a:pPr algn="ctr" eaLnBrk="0" hangingPunct="0"/>
            <a:endParaRPr lang="en-US" sz="1000" b="1" i="1" dirty="0">
              <a:solidFill>
                <a:schemeClr val="accent2"/>
              </a:solidFill>
              <a:effectLst>
                <a:outerShdw blurRad="38100" dist="38100" dir="2700000" algn="tl">
                  <a:srgbClr val="000000">
                    <a:alpha val="43137"/>
                  </a:srgbClr>
                </a:outerShdw>
              </a:effectLst>
            </a:endParaRPr>
          </a:p>
        </p:txBody>
      </p:sp>
      <p:sp>
        <p:nvSpPr>
          <p:cNvPr id="35845" name="Rectangle 8"/>
          <p:cNvSpPr>
            <a:spLocks noChangeArrowheads="1"/>
          </p:cNvSpPr>
          <p:nvPr/>
        </p:nvSpPr>
        <p:spPr bwMode="auto">
          <a:xfrm>
            <a:off x="6819900" y="1272741"/>
            <a:ext cx="1371600" cy="674544"/>
          </a:xfrm>
          <a:prstGeom prst="rect">
            <a:avLst/>
          </a:prstGeom>
          <a:noFill/>
          <a:ln w="9525">
            <a:noFill/>
            <a:miter lim="800000"/>
            <a:headEnd/>
            <a:tailEnd/>
          </a:ln>
        </p:spPr>
        <p:txBody>
          <a:bodyPr wrap="square" lIns="90488" tIns="44450" rIns="90488" bIns="44450">
            <a:spAutoFit/>
          </a:bodyPr>
          <a:lstStyle/>
          <a:p>
            <a:pPr eaLnBrk="0" hangingPunct="0"/>
            <a:r>
              <a:rPr lang="en-US" sz="1400" b="1" i="1" dirty="0">
                <a:solidFill>
                  <a:schemeClr val="accent3"/>
                </a:solidFill>
                <a:effectLst>
                  <a:outerShdw blurRad="38100" dist="38100" dir="2700000" algn="tl">
                    <a:srgbClr val="000000">
                      <a:alpha val="43137"/>
                    </a:srgbClr>
                  </a:outerShdw>
                </a:effectLst>
              </a:rPr>
              <a:t>Reports Database set</a:t>
            </a:r>
          </a:p>
          <a:p>
            <a:pPr eaLnBrk="0" hangingPunct="0"/>
            <a:endParaRPr lang="en-US" sz="1000" b="1" i="1" dirty="0">
              <a:solidFill>
                <a:schemeClr val="accent2"/>
              </a:solidFill>
              <a:effectLst>
                <a:outerShdw blurRad="38100" dist="38100" dir="2700000" algn="tl">
                  <a:srgbClr val="000000">
                    <a:alpha val="43137"/>
                  </a:srgbClr>
                </a:outerShdw>
              </a:effectLst>
            </a:endParaRPr>
          </a:p>
        </p:txBody>
      </p:sp>
      <p:sp>
        <p:nvSpPr>
          <p:cNvPr id="35846" name="Line 16"/>
          <p:cNvSpPr>
            <a:spLocks noChangeShapeType="1"/>
          </p:cNvSpPr>
          <p:nvPr/>
        </p:nvSpPr>
        <p:spPr bwMode="gray">
          <a:xfrm>
            <a:off x="5562600" y="2438400"/>
            <a:ext cx="2514600"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47" name="Line 17"/>
          <p:cNvSpPr>
            <a:spLocks noChangeShapeType="1"/>
          </p:cNvSpPr>
          <p:nvPr/>
        </p:nvSpPr>
        <p:spPr bwMode="gray">
          <a:xfrm>
            <a:off x="5562600" y="24384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48" name="Line 18"/>
          <p:cNvSpPr>
            <a:spLocks noChangeShapeType="1"/>
          </p:cNvSpPr>
          <p:nvPr/>
        </p:nvSpPr>
        <p:spPr bwMode="gray">
          <a:xfrm flipH="1">
            <a:off x="7010400" y="24384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49" name="Line 19"/>
          <p:cNvSpPr>
            <a:spLocks noChangeShapeType="1"/>
          </p:cNvSpPr>
          <p:nvPr/>
        </p:nvSpPr>
        <p:spPr bwMode="gray">
          <a:xfrm>
            <a:off x="8077200" y="24384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50" name="Line 21"/>
          <p:cNvSpPr>
            <a:spLocks noChangeShapeType="1"/>
          </p:cNvSpPr>
          <p:nvPr/>
        </p:nvSpPr>
        <p:spPr bwMode="ltGray">
          <a:xfrm flipV="1">
            <a:off x="8077200" y="3124200"/>
            <a:ext cx="0" cy="38100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wrap="none" anchor="ctr"/>
          <a:lstStyle/>
          <a:p>
            <a:endParaRPr lang="en-US" dirty="0"/>
          </a:p>
        </p:txBody>
      </p:sp>
      <p:sp>
        <p:nvSpPr>
          <p:cNvPr id="35851" name="Rectangle 26"/>
          <p:cNvSpPr>
            <a:spLocks noChangeArrowheads="1"/>
          </p:cNvSpPr>
          <p:nvPr/>
        </p:nvSpPr>
        <p:spPr bwMode="gray">
          <a:xfrm>
            <a:off x="7429500" y="3756734"/>
            <a:ext cx="1295400" cy="520655"/>
          </a:xfrm>
          <a:prstGeom prst="rect">
            <a:avLst/>
          </a:prstGeom>
          <a:noFill/>
          <a:ln w="9525">
            <a:noFill/>
            <a:miter lim="800000"/>
            <a:headEnd/>
            <a:tailEnd/>
          </a:ln>
        </p:spPr>
        <p:txBody>
          <a:bodyPr wrap="square" lIns="90488" tIns="44450" rIns="90488" bIns="44450">
            <a:spAutoFit/>
          </a:bodyPr>
          <a:lstStyle/>
          <a:p>
            <a:pPr algn="ctr" eaLnBrk="0" hangingPunct="0"/>
            <a:r>
              <a:rPr lang="en-US" sz="1400" b="1" i="1" dirty="0">
                <a:solidFill>
                  <a:schemeClr val="accent4"/>
                </a:solidFill>
                <a:effectLst>
                  <a:outerShdw blurRad="38100" dist="38100" dir="2700000" algn="tl">
                    <a:srgbClr val="000000">
                      <a:alpha val="43137"/>
                    </a:srgbClr>
                  </a:outerShdw>
                </a:effectLst>
              </a:rPr>
              <a:t>Model Database</a:t>
            </a:r>
            <a:endParaRPr lang="en-US" sz="1000" b="1" i="1" dirty="0">
              <a:solidFill>
                <a:schemeClr val="accent4"/>
              </a:solidFill>
              <a:effectLst>
                <a:outerShdw blurRad="38100" dist="38100" dir="2700000" algn="tl">
                  <a:srgbClr val="000000">
                    <a:alpha val="43137"/>
                  </a:srgbClr>
                </a:outerShdw>
              </a:effectLst>
            </a:endParaRPr>
          </a:p>
        </p:txBody>
      </p:sp>
      <p:sp>
        <p:nvSpPr>
          <p:cNvPr id="35852" name="AutoShape 28"/>
          <p:cNvSpPr>
            <a:spLocks noChangeArrowheads="1"/>
          </p:cNvSpPr>
          <p:nvPr/>
        </p:nvSpPr>
        <p:spPr bwMode="auto">
          <a:xfrm>
            <a:off x="8229600" y="5257800"/>
            <a:ext cx="533400" cy="457200"/>
          </a:xfrm>
          <a:prstGeom prst="downArrow">
            <a:avLst>
              <a:gd name="adj1" fmla="val 50000"/>
              <a:gd name="adj2" fmla="val 25000"/>
            </a:avLst>
          </a:prstGeom>
          <a:solidFill>
            <a:srgbClr val="FFFEF9"/>
          </a:solidFill>
          <a:ln w="9525">
            <a:noFill/>
            <a:miter lim="800000"/>
            <a:headEnd/>
            <a:tailEnd/>
          </a:ln>
        </p:spPr>
        <p:txBody>
          <a:bodyPr wrap="none" anchor="ctr"/>
          <a:lstStyle/>
          <a:p>
            <a:endParaRPr lang="es-ES" dirty="0"/>
          </a:p>
        </p:txBody>
      </p:sp>
      <p:sp>
        <p:nvSpPr>
          <p:cNvPr id="35854" name="Line 30"/>
          <p:cNvSpPr>
            <a:spLocks noChangeShapeType="1"/>
          </p:cNvSpPr>
          <p:nvPr/>
        </p:nvSpPr>
        <p:spPr bwMode="black">
          <a:xfrm>
            <a:off x="2514600" y="5638800"/>
            <a:ext cx="731838" cy="15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35855" name="Line 17"/>
          <p:cNvSpPr>
            <a:spLocks noChangeShapeType="1"/>
          </p:cNvSpPr>
          <p:nvPr/>
        </p:nvSpPr>
        <p:spPr bwMode="gray">
          <a:xfrm>
            <a:off x="6324600" y="2133600"/>
            <a:ext cx="0" cy="3048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wrap="none" anchor="ctr"/>
          <a:lstStyle/>
          <a:p>
            <a:endParaRPr lang="en-US" dirty="0"/>
          </a:p>
        </p:txBody>
      </p:sp>
      <p:sp>
        <p:nvSpPr>
          <p:cNvPr id="35856" name="Line 20"/>
          <p:cNvSpPr>
            <a:spLocks noChangeShapeType="1"/>
          </p:cNvSpPr>
          <p:nvPr/>
        </p:nvSpPr>
        <p:spPr bwMode="ltGray">
          <a:xfrm>
            <a:off x="7010400" y="3505200"/>
            <a:ext cx="1085850"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wrap="none" anchor="ctr"/>
          <a:lstStyle/>
          <a:p>
            <a:endParaRPr lang="en-US" dirty="0"/>
          </a:p>
        </p:txBody>
      </p:sp>
      <p:grpSp>
        <p:nvGrpSpPr>
          <p:cNvPr id="2" name="Group 38"/>
          <p:cNvGrpSpPr>
            <a:grpSpLocks/>
          </p:cNvGrpSpPr>
          <p:nvPr/>
        </p:nvGrpSpPr>
        <p:grpSpPr bwMode="auto">
          <a:xfrm>
            <a:off x="5257800" y="2743200"/>
            <a:ext cx="609600" cy="1004888"/>
            <a:chOff x="144" y="2400"/>
            <a:chExt cx="384" cy="633"/>
          </a:xfrm>
        </p:grpSpPr>
        <p:sp>
          <p:nvSpPr>
            <p:cNvPr id="35869"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sp>
          <p:nvSpPr>
            <p:cNvPr id="35870" name="Line 34"/>
            <p:cNvSpPr>
              <a:spLocks noChangeShapeType="1"/>
            </p:cNvSpPr>
            <p:nvPr/>
          </p:nvSpPr>
          <p:spPr bwMode="black">
            <a:xfrm>
              <a:off x="336" y="2736"/>
              <a:ext cx="0" cy="96"/>
            </a:xfrm>
            <a:prstGeom prst="line">
              <a:avLst/>
            </a:prstGeom>
            <a:ln>
              <a:headEnd/>
              <a:tailEnd/>
            </a:ln>
          </p:spPr>
          <p:style>
            <a:lnRef idx="2">
              <a:schemeClr val="accent6"/>
            </a:lnRef>
            <a:fillRef idx="0">
              <a:schemeClr val="accent6"/>
            </a:fillRef>
            <a:effectRef idx="1">
              <a:schemeClr val="accent6"/>
            </a:effectRef>
            <a:fontRef idx="minor">
              <a:schemeClr val="tx1"/>
            </a:fontRef>
          </p:style>
          <p:txBody>
            <a:bodyPr anchor="ctr"/>
            <a:lstStyle/>
            <a:p>
              <a:endParaRPr lang="en-US" dirty="0"/>
            </a:p>
          </p:txBody>
        </p:sp>
        <p:sp>
          <p:nvSpPr>
            <p:cNvPr id="35871"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p>
          </p:txBody>
        </p:sp>
      </p:grpSp>
      <p:grpSp>
        <p:nvGrpSpPr>
          <p:cNvPr id="3" name="Group 42"/>
          <p:cNvGrpSpPr>
            <a:grpSpLocks/>
          </p:cNvGrpSpPr>
          <p:nvPr/>
        </p:nvGrpSpPr>
        <p:grpSpPr bwMode="auto">
          <a:xfrm>
            <a:off x="6705600" y="2743200"/>
            <a:ext cx="609600" cy="1004888"/>
            <a:chOff x="768" y="2400"/>
            <a:chExt cx="384" cy="633"/>
          </a:xfrm>
        </p:grpSpPr>
        <p:sp>
          <p:nvSpPr>
            <p:cNvPr id="35866"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sp>
          <p:nvSpPr>
            <p:cNvPr id="35867" name="Line 35"/>
            <p:cNvSpPr>
              <a:spLocks noChangeShapeType="1"/>
            </p:cNvSpPr>
            <p:nvPr/>
          </p:nvSpPr>
          <p:spPr bwMode="black">
            <a:xfrm>
              <a:off x="960" y="2736"/>
              <a:ext cx="0" cy="96"/>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35868"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p>
          </p:txBody>
        </p:sp>
      </p:grpSp>
      <p:grpSp>
        <p:nvGrpSpPr>
          <p:cNvPr id="4" name="Group 46"/>
          <p:cNvGrpSpPr>
            <a:grpSpLocks/>
          </p:cNvGrpSpPr>
          <p:nvPr/>
        </p:nvGrpSpPr>
        <p:grpSpPr bwMode="auto">
          <a:xfrm>
            <a:off x="6019800" y="1143000"/>
            <a:ext cx="609600" cy="1004888"/>
            <a:chOff x="2016" y="2400"/>
            <a:chExt cx="384" cy="633"/>
          </a:xfrm>
        </p:grpSpPr>
        <p:sp>
          <p:nvSpPr>
            <p:cNvPr id="35863"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sp>
          <p:nvSpPr>
            <p:cNvPr id="35864" name="Line 36"/>
            <p:cNvSpPr>
              <a:spLocks noChangeShapeType="1"/>
            </p:cNvSpPr>
            <p:nvPr/>
          </p:nvSpPr>
          <p:spPr bwMode="black">
            <a:xfrm>
              <a:off x="2208" y="2736"/>
              <a:ext cx="0" cy="96"/>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nchor="ctr"/>
            <a:lstStyle/>
            <a:p>
              <a:endParaRPr lang="en-US" dirty="0"/>
            </a:p>
          </p:txBody>
        </p:sp>
        <p:sp>
          <p:nvSpPr>
            <p:cNvPr id="35865"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p>
          </p:txBody>
        </p:sp>
      </p:grpSp>
      <p:sp>
        <p:nvSpPr>
          <p:cNvPr id="35860" name="AutoShape 10"/>
          <p:cNvSpPr>
            <a:spLocks noChangeArrowheads="1"/>
          </p:cNvSpPr>
          <p:nvPr/>
        </p:nvSpPr>
        <p:spPr bwMode="invGray">
          <a:xfrm>
            <a:off x="7772400" y="2743200"/>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p>
        </p:txBody>
      </p:sp>
      <p:sp>
        <p:nvSpPr>
          <p:cNvPr id="35861" name="AutoShape 54"/>
          <p:cNvSpPr>
            <a:spLocks noChangeArrowheads="1"/>
          </p:cNvSpPr>
          <p:nvPr/>
        </p:nvSpPr>
        <p:spPr bwMode="black">
          <a:xfrm>
            <a:off x="3429000" y="5105400"/>
            <a:ext cx="1676400" cy="1066800"/>
          </a:xfrm>
          <a:prstGeom prst="foldedCorner">
            <a:avLst>
              <a:gd name="adj" fmla="val 2118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nchorCtr="0"/>
          <a:lstStyle/>
          <a:p>
            <a:pPr algn="ctr"/>
            <a:r>
              <a:rPr lang="en-US" sz="1400" b="1" dirty="0" smtClean="0">
                <a:solidFill>
                  <a:schemeClr val="bg1"/>
                </a:solidFill>
                <a:effectLst>
                  <a:outerShdw blurRad="38100" dist="38100" dir="2700000" algn="tl">
                    <a:srgbClr val="000000">
                      <a:alpha val="43137"/>
                    </a:srgbClr>
                  </a:outerShdw>
                </a:effectLst>
              </a:rPr>
              <a:t>Workspace</a:t>
            </a:r>
            <a:endParaRPr lang="en-US" sz="1400" dirty="0">
              <a:solidFill>
                <a:schemeClr val="bg1"/>
              </a:solidFill>
              <a:effectLst>
                <a:outerShdw blurRad="38100" dist="38100" dir="2700000" algn="tl">
                  <a:srgbClr val="000000">
                    <a:alpha val="43137"/>
                  </a:srgbClr>
                </a:outerShdw>
              </a:effectLst>
            </a:endParaRPr>
          </a:p>
        </p:txBody>
      </p:sp>
      <p:pic>
        <p:nvPicPr>
          <p:cNvPr id="35862" name="Picture 63"/>
          <p:cNvPicPr>
            <a:picLocks noChangeAspect="1" noChangeArrowheads="1"/>
          </p:cNvPicPr>
          <p:nvPr/>
        </p:nvPicPr>
        <p:blipFill>
          <a:blip r:embed="rId3" cstate="print"/>
          <a:srcRect/>
          <a:stretch>
            <a:fillRect/>
          </a:stretch>
        </p:blipFill>
        <p:spPr bwMode="black">
          <a:xfrm>
            <a:off x="914400" y="4953000"/>
            <a:ext cx="1447800" cy="133826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ChangeArrowheads="1"/>
          </p:cNvSpPr>
          <p:nvPr>
            <p:ph type="title"/>
          </p:nvPr>
        </p:nvSpPr>
        <p:spPr/>
        <p:txBody>
          <a:bodyPr/>
          <a:lstStyle/>
          <a:p>
            <a:r>
              <a:rPr lang="en-US" smtClean="0"/>
              <a:t>Model Data Reuse:  Introduction</a:t>
            </a:r>
          </a:p>
        </p:txBody>
      </p:sp>
      <p:sp>
        <p:nvSpPr>
          <p:cNvPr id="263170" name="Rectangle 3"/>
          <p:cNvSpPr>
            <a:spLocks noGrp="1" noChangeArrowheads="1"/>
          </p:cNvSpPr>
          <p:nvPr>
            <p:ph idx="1"/>
          </p:nvPr>
        </p:nvSpPr>
        <p:spPr/>
        <p:txBody>
          <a:bodyPr/>
          <a:lstStyle/>
          <a:p>
            <a:r>
              <a:rPr lang="en-US" sz="2000" smtClean="0"/>
              <a:t>Model Data Reuse (MDR) is a way to copy large amounts of 3D model data in a robust, scalable and intelligent way</a:t>
            </a:r>
          </a:p>
          <a:p>
            <a:r>
              <a:rPr lang="en-US" sz="2000" smtClean="0"/>
              <a:t>MDR supplements the current copy/paste process – the existing process remains in place for smaller sets of data</a:t>
            </a:r>
          </a:p>
          <a:p>
            <a:endParaRPr lang="en-US" smtClean="0"/>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r>
              <a:rPr lang="en-US" dirty="0" smtClean="0"/>
              <a:t>Model Data Reuse:  Results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219200"/>
            <a:ext cx="6248400" cy="4783843"/>
          </a:xfrm>
          <a:prstGeom prst="rect">
            <a:avLst/>
          </a:prstGeom>
        </p:spPr>
      </p:pic>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ChangeArrowheads="1"/>
          </p:cNvSpPr>
          <p:nvPr>
            <p:ph type="title"/>
          </p:nvPr>
        </p:nvSpPr>
        <p:spPr/>
        <p:txBody>
          <a:bodyPr/>
          <a:lstStyle/>
          <a:p>
            <a:r>
              <a:rPr lang="en-US" smtClean="0"/>
              <a:t>Model Data Reuse: Advantages</a:t>
            </a:r>
          </a:p>
        </p:txBody>
      </p:sp>
      <p:sp>
        <p:nvSpPr>
          <p:cNvPr id="265218" name="Rectangle 3"/>
          <p:cNvSpPr>
            <a:spLocks noGrp="1" noChangeArrowheads="1"/>
          </p:cNvSpPr>
          <p:nvPr>
            <p:ph idx="1"/>
          </p:nvPr>
        </p:nvSpPr>
        <p:spPr/>
        <p:txBody>
          <a:bodyPr/>
          <a:lstStyle/>
          <a:p>
            <a:r>
              <a:rPr lang="en-US" sz="2000" b="1" dirty="0" err="1" smtClean="0"/>
              <a:t>MDR</a:t>
            </a:r>
            <a:r>
              <a:rPr lang="en-US" sz="2000" b="1" dirty="0" smtClean="0"/>
              <a:t> runs from Project Management environment as a wizard</a:t>
            </a:r>
          </a:p>
          <a:p>
            <a:pPr lvl="1"/>
            <a:r>
              <a:rPr lang="en-US" sz="2000" dirty="0" smtClean="0"/>
              <a:t>Interaction with objects is not required</a:t>
            </a:r>
          </a:p>
          <a:p>
            <a:r>
              <a:rPr lang="en-US" sz="2000" b="1" dirty="0" smtClean="0"/>
              <a:t>Does not require objects to be loaded into memory </a:t>
            </a:r>
          </a:p>
          <a:p>
            <a:pPr lvl="1"/>
            <a:r>
              <a:rPr lang="en-US" sz="2000" dirty="0" smtClean="0"/>
              <a:t>process is scalable and can copy much larger sets of data</a:t>
            </a:r>
          </a:p>
          <a:p>
            <a:r>
              <a:rPr lang="en-US" sz="2000" b="1" dirty="0" smtClean="0"/>
              <a:t>Software breaks down copy set into multiple transactions</a:t>
            </a:r>
          </a:p>
          <a:p>
            <a:pPr lvl="1"/>
            <a:r>
              <a:rPr lang="en-US" sz="2000" dirty="0" smtClean="0"/>
              <a:t>Process is robust and can tolerate a failure; it will continue to copy the rest of the remaining objects</a:t>
            </a:r>
          </a:p>
          <a:p>
            <a:endParaRPr lang="en-US" dirty="0" smtClean="0"/>
          </a:p>
        </p:txBody>
      </p:sp>
    </p:spTree>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p:nvPr>
        </p:nvSpPr>
        <p:spPr/>
        <p:txBody>
          <a:bodyPr/>
          <a:lstStyle/>
          <a:p>
            <a:r>
              <a:rPr lang="en-US" smtClean="0"/>
              <a:t>Model Data Reuse: Advantages</a:t>
            </a:r>
          </a:p>
        </p:txBody>
      </p:sp>
      <p:sp>
        <p:nvSpPr>
          <p:cNvPr id="266242" name="Rectangle 3"/>
          <p:cNvSpPr>
            <a:spLocks noGrp="1" noChangeArrowheads="1"/>
          </p:cNvSpPr>
          <p:nvPr>
            <p:ph idx="1"/>
          </p:nvPr>
        </p:nvSpPr>
        <p:spPr/>
        <p:txBody>
          <a:bodyPr/>
          <a:lstStyle/>
          <a:p>
            <a:r>
              <a:rPr lang="en-US" sz="2000" dirty="0" smtClean="0"/>
              <a:t>Software determines the sequence in which to copy objects</a:t>
            </a:r>
          </a:p>
          <a:p>
            <a:r>
              <a:rPr lang="en-US" sz="2000" dirty="0" smtClean="0"/>
              <a:t>Permission group mapping to existing or default permission group</a:t>
            </a:r>
          </a:p>
          <a:p>
            <a:r>
              <a:rPr lang="en-US" sz="2000" dirty="0" smtClean="0"/>
              <a:t>Transformation can be chosen using coordinate systems</a:t>
            </a:r>
          </a:p>
          <a:p>
            <a:r>
              <a:rPr lang="en-US" sz="2000" dirty="0" smtClean="0"/>
              <a:t>Very good logging of process (including failures)</a:t>
            </a:r>
          </a:p>
          <a:p>
            <a:r>
              <a:rPr lang="en-US" sz="2000" dirty="0" smtClean="0"/>
              <a:t>Copy of model objects between plants is supported</a:t>
            </a:r>
          </a:p>
          <a:p>
            <a:r>
              <a:rPr lang="en-US" sz="2000" dirty="0" smtClean="0"/>
              <a:t>Re-</a:t>
            </a:r>
            <a:r>
              <a:rPr lang="en-US" sz="2000" dirty="0" err="1" smtClean="0"/>
              <a:t>startable</a:t>
            </a:r>
            <a:r>
              <a:rPr lang="en-US" sz="2000" dirty="0" smtClean="0"/>
              <a:t> process</a:t>
            </a:r>
            <a:endParaRPr lang="en-US" dirty="0" smtClean="0"/>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p:cNvSpPr>
            <a:spLocks noGrp="1" noChangeArrowheads="1"/>
          </p:cNvSpPr>
          <p:nvPr>
            <p:ph type="title"/>
          </p:nvPr>
        </p:nvSpPr>
        <p:spPr/>
        <p:txBody>
          <a:bodyPr/>
          <a:lstStyle/>
          <a:p>
            <a:r>
              <a:rPr lang="en-US" dirty="0" smtClean="0"/>
              <a:t>Model Data Reuse</a:t>
            </a:r>
          </a:p>
        </p:txBody>
      </p:sp>
      <p:sp>
        <p:nvSpPr>
          <p:cNvPr id="267266" name="Rectangle 3"/>
          <p:cNvSpPr>
            <a:spLocks noGrp="1" noChangeArrowheads="1"/>
          </p:cNvSpPr>
          <p:nvPr>
            <p:ph idx="1"/>
          </p:nvPr>
        </p:nvSpPr>
        <p:spPr>
          <a:noFill/>
        </p:spPr>
        <p:txBody>
          <a:bodyPr/>
          <a:lstStyle/>
          <a:p>
            <a:r>
              <a:rPr lang="en-US" sz="2000" dirty="0" err="1" smtClean="0"/>
              <a:t>MDR</a:t>
            </a:r>
            <a:r>
              <a:rPr lang="en-US" sz="2000" dirty="0" smtClean="0"/>
              <a:t> command exists only in Project Management</a:t>
            </a:r>
          </a:p>
          <a:p>
            <a:endParaRPr lang="en-US" dirty="0" smtClean="0"/>
          </a:p>
          <a:p>
            <a:endParaRPr lang="en-US" dirty="0" smtClean="0"/>
          </a:p>
          <a:p>
            <a:endParaRPr lang="en-US" dirty="0" smtClean="0"/>
          </a:p>
        </p:txBody>
      </p:sp>
      <p:pic>
        <p:nvPicPr>
          <p:cNvPr id="236546" name="Picture 2"/>
          <p:cNvPicPr>
            <a:picLocks noChangeAspect="1" noChangeArrowheads="1"/>
          </p:cNvPicPr>
          <p:nvPr/>
        </p:nvPicPr>
        <p:blipFill>
          <a:blip r:embed="rId2" cstate="print"/>
          <a:srcRect/>
          <a:stretch>
            <a:fillRect/>
          </a:stretch>
        </p:blipFill>
        <p:spPr bwMode="auto">
          <a:xfrm>
            <a:off x="2743200" y="2438400"/>
            <a:ext cx="3819525" cy="2914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37"/>
          <p:cNvSpPr>
            <a:spLocks/>
          </p:cNvSpPr>
          <p:nvPr/>
        </p:nvSpPr>
        <p:spPr bwMode="black">
          <a:xfrm>
            <a:off x="6361910" y="2378615"/>
            <a:ext cx="1904669" cy="1254487"/>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54" name="Freeform 46"/>
          <p:cNvSpPr>
            <a:spLocks/>
          </p:cNvSpPr>
          <p:nvPr/>
        </p:nvSpPr>
        <p:spPr bwMode="black">
          <a:xfrm>
            <a:off x="4012912" y="2871102"/>
            <a:ext cx="2039951" cy="762000"/>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39" name="Freeform 45"/>
          <p:cNvSpPr>
            <a:spLocks/>
          </p:cNvSpPr>
          <p:nvPr/>
        </p:nvSpPr>
        <p:spPr bwMode="black">
          <a:xfrm>
            <a:off x="2304222" y="2589806"/>
            <a:ext cx="1329966" cy="732923"/>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268289" name="Freeform 46"/>
          <p:cNvSpPr>
            <a:spLocks/>
          </p:cNvSpPr>
          <p:nvPr/>
        </p:nvSpPr>
        <p:spPr bwMode="black">
          <a:xfrm>
            <a:off x="4012913" y="1738312"/>
            <a:ext cx="2039951" cy="762000"/>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268290" name="Freeform 45"/>
          <p:cNvSpPr>
            <a:spLocks/>
          </p:cNvSpPr>
          <p:nvPr/>
        </p:nvSpPr>
        <p:spPr bwMode="black">
          <a:xfrm>
            <a:off x="2313830" y="1307931"/>
            <a:ext cx="1329966" cy="732923"/>
          </a:xfrm>
          <a:custGeom>
            <a:avLst/>
            <a:gdLst>
              <a:gd name="T0" fmla="*/ 63500 w 1328"/>
              <a:gd name="T1" fmla="*/ 50800 h 480"/>
              <a:gd name="T2" fmla="*/ 0 w 1328"/>
              <a:gd name="T3" fmla="*/ 762000 h 480"/>
              <a:gd name="T4" fmla="*/ 2108200 w 1328"/>
              <a:gd name="T5" fmla="*/ 596900 h 480"/>
              <a:gd name="T6" fmla="*/ 1993900 w 1328"/>
              <a:gd name="T7" fmla="*/ 0 h 480"/>
              <a:gd name="T8" fmla="*/ 63500 w 1328"/>
              <a:gd name="T9" fmla="*/ 50800 h 480"/>
              <a:gd name="T10" fmla="*/ 0 60000 65536"/>
              <a:gd name="T11" fmla="*/ 0 60000 65536"/>
              <a:gd name="T12" fmla="*/ 0 60000 65536"/>
              <a:gd name="T13" fmla="*/ 0 60000 65536"/>
              <a:gd name="T14" fmla="*/ 0 60000 65536"/>
              <a:gd name="T15" fmla="*/ 0 w 1328"/>
              <a:gd name="T16" fmla="*/ 0 h 480"/>
              <a:gd name="T17" fmla="*/ 1328 w 1328"/>
              <a:gd name="T18" fmla="*/ 480 h 480"/>
            </a:gdLst>
            <a:ahLst/>
            <a:cxnLst>
              <a:cxn ang="T10">
                <a:pos x="T0" y="T1"/>
              </a:cxn>
              <a:cxn ang="T11">
                <a:pos x="T2" y="T3"/>
              </a:cxn>
              <a:cxn ang="T12">
                <a:pos x="T4" y="T5"/>
              </a:cxn>
              <a:cxn ang="T13">
                <a:pos x="T6" y="T7"/>
              </a:cxn>
              <a:cxn ang="T14">
                <a:pos x="T8" y="T9"/>
              </a:cxn>
            </a:cxnLst>
            <a:rect l="T15" t="T16" r="T17" b="T18"/>
            <a:pathLst>
              <a:path w="1328" h="480">
                <a:moveTo>
                  <a:pt x="40" y="32"/>
                </a:moveTo>
                <a:lnTo>
                  <a:pt x="0" y="480"/>
                </a:lnTo>
                <a:lnTo>
                  <a:pt x="1328" y="376"/>
                </a:lnTo>
                <a:lnTo>
                  <a:pt x="1256" y="0"/>
                </a:lnTo>
                <a:lnTo>
                  <a:pt x="40" y="32"/>
                </a:lnTo>
                <a:close/>
              </a:path>
            </a:pathLst>
          </a:custGeom>
          <a:solidFill>
            <a:srgbClr val="CC99FF"/>
          </a:solidFill>
          <a:ln w="9525">
            <a:noFill/>
            <a:round/>
            <a:headEnd/>
            <a:tailEnd/>
          </a:ln>
        </p:spPr>
        <p:txBody>
          <a:bodyPr anchor="ctr"/>
          <a:lstStyle/>
          <a:p>
            <a:pPr eaLnBrk="0" hangingPunct="0"/>
            <a:endParaRPr lang="en-US"/>
          </a:p>
        </p:txBody>
      </p:sp>
      <p:sp>
        <p:nvSpPr>
          <p:cNvPr id="268292" name="Freeform 44"/>
          <p:cNvSpPr>
            <a:spLocks/>
          </p:cNvSpPr>
          <p:nvPr/>
        </p:nvSpPr>
        <p:spPr bwMode="black">
          <a:xfrm>
            <a:off x="5943600" y="4572000"/>
            <a:ext cx="1904834" cy="114300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3" name="Freeform 43"/>
          <p:cNvSpPr>
            <a:spLocks/>
          </p:cNvSpPr>
          <p:nvPr/>
        </p:nvSpPr>
        <p:spPr bwMode="black">
          <a:xfrm>
            <a:off x="3505200" y="4572000"/>
            <a:ext cx="1905000" cy="114300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4" name="Freeform 42"/>
          <p:cNvSpPr>
            <a:spLocks/>
          </p:cNvSpPr>
          <p:nvPr/>
        </p:nvSpPr>
        <p:spPr bwMode="black">
          <a:xfrm>
            <a:off x="1066799" y="4572000"/>
            <a:ext cx="2073385" cy="114300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5" name="Freeform 37"/>
          <p:cNvSpPr>
            <a:spLocks/>
          </p:cNvSpPr>
          <p:nvPr/>
        </p:nvSpPr>
        <p:spPr bwMode="black">
          <a:xfrm>
            <a:off x="176841" y="2340475"/>
            <a:ext cx="1752600" cy="1142420"/>
          </a:xfrm>
          <a:custGeom>
            <a:avLst/>
            <a:gdLst>
              <a:gd name="T0" fmla="*/ 38100 w 1344"/>
              <a:gd name="T1" fmla="*/ 0 h 872"/>
              <a:gd name="T2" fmla="*/ 0 w 1344"/>
              <a:gd name="T3" fmla="*/ 1384300 h 872"/>
              <a:gd name="T4" fmla="*/ 2133600 w 1344"/>
              <a:gd name="T5" fmla="*/ 1308100 h 872"/>
              <a:gd name="T6" fmla="*/ 2082800 w 1344"/>
              <a:gd name="T7" fmla="*/ 50800 h 872"/>
              <a:gd name="T8" fmla="*/ 38100 w 1344"/>
              <a:gd name="T9" fmla="*/ 0 h 872"/>
              <a:gd name="T10" fmla="*/ 0 60000 65536"/>
              <a:gd name="T11" fmla="*/ 0 60000 65536"/>
              <a:gd name="T12" fmla="*/ 0 60000 65536"/>
              <a:gd name="T13" fmla="*/ 0 60000 65536"/>
              <a:gd name="T14" fmla="*/ 0 60000 65536"/>
              <a:gd name="T15" fmla="*/ 0 w 1344"/>
              <a:gd name="T16" fmla="*/ 0 h 872"/>
              <a:gd name="T17" fmla="*/ 1344 w 1344"/>
              <a:gd name="T18" fmla="*/ 872 h 872"/>
            </a:gdLst>
            <a:ahLst/>
            <a:cxnLst>
              <a:cxn ang="T10">
                <a:pos x="T0" y="T1"/>
              </a:cxn>
              <a:cxn ang="T11">
                <a:pos x="T2" y="T3"/>
              </a:cxn>
              <a:cxn ang="T12">
                <a:pos x="T4" y="T5"/>
              </a:cxn>
              <a:cxn ang="T13">
                <a:pos x="T6" y="T7"/>
              </a:cxn>
              <a:cxn ang="T14">
                <a:pos x="T8" y="T9"/>
              </a:cxn>
            </a:cxnLst>
            <a:rect l="T15" t="T16" r="T17" b="T18"/>
            <a:pathLst>
              <a:path w="1344" h="872">
                <a:moveTo>
                  <a:pt x="24" y="0"/>
                </a:moveTo>
                <a:lnTo>
                  <a:pt x="0" y="872"/>
                </a:lnTo>
                <a:lnTo>
                  <a:pt x="1344" y="824"/>
                </a:lnTo>
                <a:lnTo>
                  <a:pt x="1312" y="32"/>
                </a:lnTo>
                <a:lnTo>
                  <a:pt x="24" y="0"/>
                </a:lnTo>
                <a:close/>
              </a:path>
            </a:pathLst>
          </a:custGeom>
          <a:solidFill>
            <a:srgbClr val="99CCFF"/>
          </a:solidFill>
          <a:ln w="9525">
            <a:noFill/>
            <a:round/>
            <a:headEnd/>
            <a:tailEnd/>
          </a:ln>
        </p:spPr>
        <p:txBody>
          <a:bodyPr anchor="ctr"/>
          <a:lstStyle/>
          <a:p>
            <a:pPr eaLnBrk="0" hangingPunct="0"/>
            <a:endParaRPr lang="en-US"/>
          </a:p>
        </p:txBody>
      </p:sp>
      <p:sp>
        <p:nvSpPr>
          <p:cNvPr id="268296" name="Rectangle 2"/>
          <p:cNvSpPr>
            <a:spLocks noGrp="1" noChangeArrowheads="1"/>
          </p:cNvSpPr>
          <p:nvPr>
            <p:ph type="title"/>
          </p:nvPr>
        </p:nvSpPr>
        <p:spPr/>
        <p:txBody>
          <a:bodyPr/>
          <a:lstStyle/>
          <a:p>
            <a:r>
              <a:rPr lang="en-US" b="1" dirty="0" smtClean="0"/>
              <a:t>Model Data Reuse Workflow</a:t>
            </a:r>
          </a:p>
        </p:txBody>
      </p:sp>
      <p:sp>
        <p:nvSpPr>
          <p:cNvPr id="268297" name="Rectangle 5"/>
          <p:cNvSpPr>
            <a:spLocks noChangeArrowheads="1"/>
          </p:cNvSpPr>
          <p:nvPr/>
        </p:nvSpPr>
        <p:spPr bwMode="black">
          <a:xfrm>
            <a:off x="6325766" y="2316566"/>
            <a:ext cx="1922633" cy="109360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298" name="Text Box 6"/>
          <p:cNvSpPr txBox="1">
            <a:spLocks noChangeArrowheads="1"/>
          </p:cNvSpPr>
          <p:nvPr/>
        </p:nvSpPr>
        <p:spPr bwMode="black">
          <a:xfrm>
            <a:off x="161745" y="2438400"/>
            <a:ext cx="1905000" cy="523220"/>
          </a:xfrm>
          <a:prstGeom prst="rect">
            <a:avLst/>
          </a:prstGeom>
          <a:noFill/>
          <a:ln w="9525">
            <a:noFill/>
            <a:miter lim="800000"/>
            <a:headEnd/>
            <a:tailEnd/>
          </a:ln>
        </p:spPr>
        <p:txBody>
          <a:bodyPr>
            <a:spAutoFit/>
          </a:bodyPr>
          <a:lstStyle/>
          <a:p>
            <a:pPr eaLnBrk="0" hangingPunct="0">
              <a:spcBef>
                <a:spcPct val="50000"/>
              </a:spcBef>
            </a:pPr>
            <a:r>
              <a:rPr lang="en-US" sz="1400" b="1" dirty="0"/>
              <a:t>Begin Model Data Reuse</a:t>
            </a:r>
          </a:p>
        </p:txBody>
      </p:sp>
      <p:sp>
        <p:nvSpPr>
          <p:cNvPr id="268300" name="Text Box 11"/>
          <p:cNvSpPr txBox="1">
            <a:spLocks noChangeArrowheads="1"/>
          </p:cNvSpPr>
          <p:nvPr/>
        </p:nvSpPr>
        <p:spPr bwMode="black">
          <a:xfrm>
            <a:off x="4012913" y="1769975"/>
            <a:ext cx="2133600" cy="523220"/>
          </a:xfrm>
          <a:prstGeom prst="rect">
            <a:avLst/>
          </a:prstGeom>
          <a:noFill/>
          <a:ln w="9525">
            <a:noFill/>
            <a:miter lim="800000"/>
            <a:headEnd/>
            <a:tailEnd/>
          </a:ln>
        </p:spPr>
        <p:txBody>
          <a:bodyPr>
            <a:spAutoFit/>
          </a:bodyPr>
          <a:lstStyle/>
          <a:p>
            <a:pPr eaLnBrk="0" hangingPunct="0">
              <a:spcBef>
                <a:spcPct val="50000"/>
              </a:spcBef>
            </a:pPr>
            <a:r>
              <a:rPr lang="en-US" sz="1400" dirty="0"/>
              <a:t>Select source objects based on systems</a:t>
            </a:r>
          </a:p>
        </p:txBody>
      </p:sp>
      <p:sp>
        <p:nvSpPr>
          <p:cNvPr id="268302" name="Text Box 16"/>
          <p:cNvSpPr txBox="1">
            <a:spLocks noChangeArrowheads="1"/>
          </p:cNvSpPr>
          <p:nvPr/>
        </p:nvSpPr>
        <p:spPr bwMode="black">
          <a:xfrm>
            <a:off x="6311389" y="2319283"/>
            <a:ext cx="2109877" cy="1184940"/>
          </a:xfrm>
          <a:prstGeom prst="rect">
            <a:avLst/>
          </a:prstGeom>
          <a:noFill/>
          <a:ln w="9525">
            <a:noFill/>
            <a:miter lim="800000"/>
            <a:headEnd/>
            <a:tailEnd/>
          </a:ln>
        </p:spPr>
        <p:txBody>
          <a:bodyPr wrap="square">
            <a:spAutoFit/>
          </a:bodyPr>
          <a:lstStyle/>
          <a:p>
            <a:pPr eaLnBrk="0" hangingPunct="0">
              <a:spcBef>
                <a:spcPct val="50000"/>
              </a:spcBef>
            </a:pPr>
            <a:r>
              <a:rPr lang="en-US" sz="1400" b="1" dirty="0"/>
              <a:t>Select disciplines to be </a:t>
            </a:r>
            <a:r>
              <a:rPr lang="en-US" sz="1400" b="1" dirty="0" smtClean="0"/>
              <a:t>copied (optionally WBS, Assemblies, Volume, Drawings)</a:t>
            </a:r>
            <a:r>
              <a:rPr lang="en-US" sz="1600" b="1" dirty="0" smtClean="0"/>
              <a:t/>
            </a:r>
            <a:br>
              <a:rPr lang="en-US" sz="1600" b="1" dirty="0" smtClean="0"/>
            </a:br>
            <a:endParaRPr lang="en-US" sz="1500" dirty="0"/>
          </a:p>
        </p:txBody>
      </p:sp>
      <p:sp>
        <p:nvSpPr>
          <p:cNvPr id="268303" name="Rectangle 17"/>
          <p:cNvSpPr>
            <a:spLocks noChangeArrowheads="1"/>
          </p:cNvSpPr>
          <p:nvPr/>
        </p:nvSpPr>
        <p:spPr bwMode="black">
          <a:xfrm>
            <a:off x="3429000" y="4419600"/>
            <a:ext cx="1828800"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304" name="Text Box 18"/>
          <p:cNvSpPr txBox="1">
            <a:spLocks noChangeArrowheads="1"/>
          </p:cNvSpPr>
          <p:nvPr/>
        </p:nvSpPr>
        <p:spPr bwMode="black">
          <a:xfrm>
            <a:off x="3505200" y="4876800"/>
            <a:ext cx="1905000" cy="523220"/>
          </a:xfrm>
          <a:prstGeom prst="rect">
            <a:avLst/>
          </a:prstGeom>
          <a:noFill/>
          <a:ln w="9525">
            <a:noFill/>
            <a:miter lim="800000"/>
            <a:headEnd/>
            <a:tailEnd/>
          </a:ln>
        </p:spPr>
        <p:txBody>
          <a:bodyPr>
            <a:spAutoFit/>
          </a:bodyPr>
          <a:lstStyle/>
          <a:p>
            <a:pPr eaLnBrk="0" hangingPunct="0">
              <a:spcBef>
                <a:spcPct val="50000"/>
              </a:spcBef>
            </a:pPr>
            <a:r>
              <a:rPr lang="en-US" sz="1400" b="1" dirty="0"/>
              <a:t>Select a </a:t>
            </a:r>
            <a:r>
              <a:rPr lang="en-US" sz="1400" b="1" dirty="0" smtClean="0"/>
              <a:t>transformation</a:t>
            </a:r>
            <a:endParaRPr lang="en-US" sz="1400" b="1" dirty="0"/>
          </a:p>
        </p:txBody>
      </p:sp>
      <p:sp>
        <p:nvSpPr>
          <p:cNvPr id="268305" name="Rectangle 19"/>
          <p:cNvSpPr>
            <a:spLocks noChangeArrowheads="1"/>
          </p:cNvSpPr>
          <p:nvPr/>
        </p:nvSpPr>
        <p:spPr bwMode="black">
          <a:xfrm>
            <a:off x="5867400" y="4419600"/>
            <a:ext cx="1897214"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306" name="Text Box 20"/>
          <p:cNvSpPr txBox="1">
            <a:spLocks noChangeArrowheads="1"/>
          </p:cNvSpPr>
          <p:nvPr/>
        </p:nvSpPr>
        <p:spPr bwMode="black">
          <a:xfrm>
            <a:off x="5867400" y="4800600"/>
            <a:ext cx="1905000" cy="523220"/>
          </a:xfrm>
          <a:prstGeom prst="rect">
            <a:avLst/>
          </a:prstGeom>
          <a:noFill/>
          <a:ln w="9525">
            <a:noFill/>
            <a:miter lim="800000"/>
            <a:headEnd/>
            <a:tailEnd/>
          </a:ln>
        </p:spPr>
        <p:txBody>
          <a:bodyPr>
            <a:spAutoFit/>
          </a:bodyPr>
          <a:lstStyle/>
          <a:p>
            <a:pPr eaLnBrk="0" hangingPunct="0">
              <a:spcBef>
                <a:spcPct val="50000"/>
              </a:spcBef>
            </a:pPr>
            <a:r>
              <a:rPr lang="en-US" sz="1400" b="1" dirty="0"/>
              <a:t>Confirm copy and review results</a:t>
            </a:r>
          </a:p>
        </p:txBody>
      </p:sp>
      <p:sp>
        <p:nvSpPr>
          <p:cNvPr id="268307" name="Line 22"/>
          <p:cNvSpPr>
            <a:spLocks noChangeShapeType="1"/>
          </p:cNvSpPr>
          <p:nvPr/>
        </p:nvSpPr>
        <p:spPr bwMode="black">
          <a:xfrm flipV="1">
            <a:off x="1906324" y="1674392"/>
            <a:ext cx="397897" cy="92995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08" name="Line 23"/>
          <p:cNvSpPr>
            <a:spLocks noChangeShapeType="1"/>
          </p:cNvSpPr>
          <p:nvPr/>
        </p:nvSpPr>
        <p:spPr bwMode="black">
          <a:xfrm>
            <a:off x="5867400" y="2040855"/>
            <a:ext cx="443990" cy="6591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09" name="Line 24"/>
          <p:cNvSpPr>
            <a:spLocks noChangeShapeType="1"/>
          </p:cNvSpPr>
          <p:nvPr/>
        </p:nvSpPr>
        <p:spPr bwMode="black">
          <a:xfrm>
            <a:off x="8248400" y="2744793"/>
            <a:ext cx="304800" cy="0"/>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0" name="Line 25"/>
          <p:cNvSpPr>
            <a:spLocks noChangeShapeType="1"/>
          </p:cNvSpPr>
          <p:nvPr/>
        </p:nvSpPr>
        <p:spPr bwMode="black">
          <a:xfrm>
            <a:off x="8557623" y="2733775"/>
            <a:ext cx="9277" cy="1352789"/>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1" name="Line 26"/>
          <p:cNvSpPr>
            <a:spLocks noChangeShapeType="1"/>
          </p:cNvSpPr>
          <p:nvPr/>
        </p:nvSpPr>
        <p:spPr bwMode="black">
          <a:xfrm flipH="1">
            <a:off x="609600" y="4086564"/>
            <a:ext cx="7943600" cy="24260"/>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2" name="Line 27"/>
          <p:cNvSpPr>
            <a:spLocks noChangeShapeType="1"/>
          </p:cNvSpPr>
          <p:nvPr/>
        </p:nvSpPr>
        <p:spPr bwMode="black">
          <a:xfrm>
            <a:off x="609600" y="4114800"/>
            <a:ext cx="0" cy="990600"/>
          </a:xfrm>
          <a:prstGeom prst="line">
            <a:avLst/>
          </a:prstGeom>
          <a:ln>
            <a:headEnd/>
            <a:tailEn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3" name="Line 28"/>
          <p:cNvSpPr>
            <a:spLocks noChangeShapeType="1"/>
          </p:cNvSpPr>
          <p:nvPr/>
        </p:nvSpPr>
        <p:spPr bwMode="black">
          <a:xfrm>
            <a:off x="609600" y="5105400"/>
            <a:ext cx="3810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4" name="Line 29"/>
          <p:cNvSpPr>
            <a:spLocks noChangeShapeType="1"/>
          </p:cNvSpPr>
          <p:nvPr/>
        </p:nvSpPr>
        <p:spPr bwMode="black">
          <a:xfrm>
            <a:off x="2936102" y="5105400"/>
            <a:ext cx="492898"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5" name="Line 30"/>
          <p:cNvSpPr>
            <a:spLocks noChangeShapeType="1"/>
          </p:cNvSpPr>
          <p:nvPr/>
        </p:nvSpPr>
        <p:spPr bwMode="black">
          <a:xfrm>
            <a:off x="5272542" y="5105400"/>
            <a:ext cx="594857"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17" name="Text Box 11"/>
          <p:cNvSpPr txBox="1">
            <a:spLocks noChangeArrowheads="1"/>
          </p:cNvSpPr>
          <p:nvPr/>
        </p:nvSpPr>
        <p:spPr bwMode="black">
          <a:xfrm>
            <a:off x="4114800" y="2965708"/>
            <a:ext cx="2133600" cy="523220"/>
          </a:xfrm>
          <a:prstGeom prst="rect">
            <a:avLst/>
          </a:prstGeom>
          <a:noFill/>
          <a:ln w="9525">
            <a:noFill/>
            <a:miter lim="800000"/>
            <a:headEnd/>
            <a:tailEnd/>
          </a:ln>
        </p:spPr>
        <p:txBody>
          <a:bodyPr>
            <a:spAutoFit/>
          </a:bodyPr>
          <a:lstStyle/>
          <a:p>
            <a:pPr eaLnBrk="0" hangingPunct="0">
              <a:spcBef>
                <a:spcPct val="50000"/>
              </a:spcBef>
            </a:pPr>
            <a:r>
              <a:rPr lang="en-US" sz="1400" dirty="0"/>
              <a:t>Select source objects based on filters</a:t>
            </a:r>
          </a:p>
        </p:txBody>
      </p:sp>
      <p:sp>
        <p:nvSpPr>
          <p:cNvPr id="268319" name="Line 23"/>
          <p:cNvSpPr>
            <a:spLocks noChangeShapeType="1"/>
          </p:cNvSpPr>
          <p:nvPr/>
        </p:nvSpPr>
        <p:spPr bwMode="black">
          <a:xfrm flipV="1">
            <a:off x="5897591" y="2743199"/>
            <a:ext cx="413799" cy="513552"/>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268320" name="Rectangle 15"/>
          <p:cNvSpPr>
            <a:spLocks noChangeArrowheads="1"/>
          </p:cNvSpPr>
          <p:nvPr/>
        </p:nvSpPr>
        <p:spPr bwMode="black">
          <a:xfrm>
            <a:off x="990600" y="4419600"/>
            <a:ext cx="1943100"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268321" name="Text Box 16"/>
          <p:cNvSpPr txBox="1">
            <a:spLocks noChangeArrowheads="1"/>
          </p:cNvSpPr>
          <p:nvPr/>
        </p:nvSpPr>
        <p:spPr bwMode="black">
          <a:xfrm>
            <a:off x="1066800" y="4800600"/>
            <a:ext cx="2057400" cy="738664"/>
          </a:xfrm>
          <a:prstGeom prst="rect">
            <a:avLst/>
          </a:prstGeom>
          <a:noFill/>
          <a:ln w="9525">
            <a:noFill/>
            <a:miter lim="800000"/>
            <a:headEnd/>
            <a:tailEnd/>
          </a:ln>
        </p:spPr>
        <p:txBody>
          <a:bodyPr wrap="square">
            <a:spAutoFit/>
          </a:bodyPr>
          <a:lstStyle/>
          <a:p>
            <a:pPr eaLnBrk="0" hangingPunct="0">
              <a:spcBef>
                <a:spcPct val="50000"/>
              </a:spcBef>
            </a:pPr>
            <a:r>
              <a:rPr lang="en-US" sz="1400" b="1" dirty="0"/>
              <a:t>Select destination plant and </a:t>
            </a:r>
            <a:r>
              <a:rPr lang="en-US" sz="1400" b="1" dirty="0" smtClean="0"/>
              <a:t>system</a:t>
            </a:r>
            <a:br>
              <a:rPr lang="en-US" sz="1400" b="1" dirty="0" smtClean="0"/>
            </a:br>
            <a:r>
              <a:rPr lang="en-US" sz="1400" dirty="0" smtClean="0"/>
              <a:t>(optionally map PGs)</a:t>
            </a:r>
            <a:endParaRPr lang="en-US" sz="1400" dirty="0"/>
          </a:p>
        </p:txBody>
      </p:sp>
      <p:sp>
        <p:nvSpPr>
          <p:cNvPr id="35" name="Rectangle 10"/>
          <p:cNvSpPr>
            <a:spLocks noChangeArrowheads="1"/>
          </p:cNvSpPr>
          <p:nvPr/>
        </p:nvSpPr>
        <p:spPr bwMode="black">
          <a:xfrm>
            <a:off x="2304222" y="1295400"/>
            <a:ext cx="1295400" cy="57743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36" name="Text Box 11"/>
          <p:cNvSpPr txBox="1">
            <a:spLocks noChangeArrowheads="1"/>
          </p:cNvSpPr>
          <p:nvPr/>
        </p:nvSpPr>
        <p:spPr bwMode="black">
          <a:xfrm>
            <a:off x="2370939" y="1353849"/>
            <a:ext cx="1555970" cy="523220"/>
          </a:xfrm>
          <a:prstGeom prst="rect">
            <a:avLst/>
          </a:prstGeom>
          <a:noFill/>
          <a:ln w="9525">
            <a:noFill/>
            <a:miter lim="800000"/>
            <a:headEnd/>
            <a:tailEnd/>
          </a:ln>
        </p:spPr>
        <p:txBody>
          <a:bodyPr wrap="square">
            <a:spAutoFit/>
          </a:bodyPr>
          <a:lstStyle/>
          <a:p>
            <a:pPr eaLnBrk="0" hangingPunct="0">
              <a:spcBef>
                <a:spcPct val="50000"/>
              </a:spcBef>
            </a:pPr>
            <a:r>
              <a:rPr lang="en-US" sz="1400" dirty="0" smtClean="0"/>
              <a:t>Restart an Operation</a:t>
            </a:r>
            <a:endParaRPr lang="en-US" sz="1400" dirty="0"/>
          </a:p>
        </p:txBody>
      </p:sp>
      <p:sp>
        <p:nvSpPr>
          <p:cNvPr id="37" name="Rectangle 10"/>
          <p:cNvSpPr>
            <a:spLocks noChangeArrowheads="1"/>
          </p:cNvSpPr>
          <p:nvPr/>
        </p:nvSpPr>
        <p:spPr bwMode="black">
          <a:xfrm>
            <a:off x="2322973" y="2529799"/>
            <a:ext cx="1295400" cy="57743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38" name="Text Box 11"/>
          <p:cNvSpPr txBox="1">
            <a:spLocks noChangeArrowheads="1"/>
          </p:cNvSpPr>
          <p:nvPr/>
        </p:nvSpPr>
        <p:spPr bwMode="black">
          <a:xfrm>
            <a:off x="2331599" y="2584009"/>
            <a:ext cx="1555970" cy="523220"/>
          </a:xfrm>
          <a:prstGeom prst="rect">
            <a:avLst/>
          </a:prstGeom>
          <a:noFill/>
          <a:ln w="9525">
            <a:noFill/>
            <a:miter lim="800000"/>
            <a:headEnd/>
            <a:tailEnd/>
          </a:ln>
        </p:spPr>
        <p:txBody>
          <a:bodyPr wrap="square">
            <a:spAutoFit/>
          </a:bodyPr>
          <a:lstStyle/>
          <a:p>
            <a:pPr eaLnBrk="0" hangingPunct="0">
              <a:spcBef>
                <a:spcPct val="50000"/>
              </a:spcBef>
            </a:pPr>
            <a:r>
              <a:rPr lang="en-US" sz="1400" dirty="0" smtClean="0"/>
              <a:t>Start a New Operation</a:t>
            </a:r>
            <a:endParaRPr lang="en-US" sz="1400" dirty="0"/>
          </a:p>
        </p:txBody>
      </p:sp>
      <p:sp>
        <p:nvSpPr>
          <p:cNvPr id="42" name="Line 22"/>
          <p:cNvSpPr>
            <a:spLocks noChangeShapeType="1"/>
          </p:cNvSpPr>
          <p:nvPr/>
        </p:nvSpPr>
        <p:spPr bwMode="black">
          <a:xfrm flipV="1">
            <a:off x="3643796" y="2139367"/>
            <a:ext cx="292542" cy="629747"/>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49" name="Rectangle 10"/>
          <p:cNvSpPr>
            <a:spLocks noChangeArrowheads="1"/>
          </p:cNvSpPr>
          <p:nvPr/>
        </p:nvSpPr>
        <p:spPr bwMode="black">
          <a:xfrm>
            <a:off x="3981283" y="1769975"/>
            <a:ext cx="1886116" cy="62514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50" name="Rectangle 10"/>
          <p:cNvSpPr>
            <a:spLocks noChangeArrowheads="1"/>
          </p:cNvSpPr>
          <p:nvPr/>
        </p:nvSpPr>
        <p:spPr bwMode="black">
          <a:xfrm>
            <a:off x="4011475" y="2931082"/>
            <a:ext cx="1886116" cy="62514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53" name="Line 22"/>
          <p:cNvSpPr>
            <a:spLocks noChangeShapeType="1"/>
          </p:cNvSpPr>
          <p:nvPr/>
        </p:nvSpPr>
        <p:spPr bwMode="black">
          <a:xfrm>
            <a:off x="3618373" y="2743200"/>
            <a:ext cx="328984" cy="6083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
        <p:nvSpPr>
          <p:cNvPr id="55" name="Rectangle 5"/>
          <p:cNvSpPr>
            <a:spLocks noChangeArrowheads="1"/>
          </p:cNvSpPr>
          <p:nvPr/>
        </p:nvSpPr>
        <p:spPr bwMode="black">
          <a:xfrm>
            <a:off x="95250" y="2271712"/>
            <a:ext cx="1790700" cy="109360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endParaRPr lang="en-US"/>
          </a:p>
        </p:txBody>
      </p:sp>
      <p:sp>
        <p:nvSpPr>
          <p:cNvPr id="46" name="Line 29"/>
          <p:cNvSpPr>
            <a:spLocks noChangeShapeType="1"/>
          </p:cNvSpPr>
          <p:nvPr/>
        </p:nvSpPr>
        <p:spPr bwMode="black">
          <a:xfrm>
            <a:off x="1885950" y="2818514"/>
            <a:ext cx="445649"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nchor="ctr"/>
          <a:lstStyle/>
          <a:p>
            <a:endParaRPr lang="en-US"/>
          </a:p>
        </p:txBody>
      </p:sp>
    </p:spTree>
    <p:extLst>
      <p:ext uri="{BB962C8B-B14F-4D97-AF65-F5344CB8AC3E}">
        <p14:creationId xmlns:p14="http://schemas.microsoft.com/office/powerpoint/2010/main" val="4281041045"/>
      </p:ext>
    </p:extLst>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r>
              <a:rPr lang="en-US" smtClean="0"/>
              <a:t>Model Data Reuse</a:t>
            </a:r>
          </a:p>
        </p:txBody>
      </p:sp>
      <p:sp>
        <p:nvSpPr>
          <p:cNvPr id="269314" name="Rectangle 3"/>
          <p:cNvSpPr>
            <a:spLocks noGrp="1" noChangeArrowheads="1"/>
          </p:cNvSpPr>
          <p:nvPr>
            <p:ph idx="1"/>
          </p:nvPr>
        </p:nvSpPr>
        <p:spPr/>
        <p:txBody>
          <a:bodyPr>
            <a:normAutofit/>
          </a:bodyPr>
          <a:lstStyle/>
          <a:p>
            <a:r>
              <a:rPr lang="en-US" sz="2000" dirty="0" smtClean="0"/>
              <a:t>The Model Data Reuse command invokes a wizard which allows you to complete the copy operation</a:t>
            </a:r>
          </a:p>
        </p:txBody>
      </p:sp>
      <p:pic>
        <p:nvPicPr>
          <p:cNvPr id="5" name="Picture 4"/>
          <p:cNvPicPr/>
          <p:nvPr/>
        </p:nvPicPr>
        <p:blipFill>
          <a:blip r:embed="rId2" cstate="print"/>
          <a:stretch>
            <a:fillRect/>
          </a:stretch>
        </p:blipFill>
        <p:spPr>
          <a:xfrm>
            <a:off x="2362200" y="2057400"/>
            <a:ext cx="4191000" cy="3962400"/>
          </a:xfrm>
          <a:prstGeom prst="rect">
            <a:avLst/>
          </a:prstGeom>
        </p:spPr>
      </p:pic>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r>
              <a:rPr lang="en-US" dirty="0" smtClean="0"/>
              <a:t>Model Data Reuse: </a:t>
            </a:r>
            <a:r>
              <a:rPr lang="en-US" dirty="0"/>
              <a:t>Restart Operation</a:t>
            </a:r>
            <a:endParaRPr lang="en-US" dirty="0" smtClean="0"/>
          </a:p>
        </p:txBody>
      </p:sp>
      <p:sp>
        <p:nvSpPr>
          <p:cNvPr id="6" name="Content Placeholder 2"/>
          <p:cNvSpPr>
            <a:spLocks noGrp="1"/>
          </p:cNvSpPr>
          <p:nvPr>
            <p:ph idx="1"/>
          </p:nvPr>
        </p:nvSpPr>
        <p:spPr/>
        <p:txBody>
          <a:bodyPr>
            <a:normAutofit/>
          </a:bodyPr>
          <a:lstStyle/>
          <a:p>
            <a:pPr algn="just"/>
            <a:r>
              <a:rPr lang="en-US" sz="1800" dirty="0" smtClean="0"/>
              <a:t>If the restart operation is selected then the user gets a list of all operations and their status.</a:t>
            </a:r>
          </a:p>
          <a:p>
            <a:pPr algn="just"/>
            <a:r>
              <a:rPr lang="en-US" sz="1800" b="1" dirty="0" smtClean="0"/>
              <a:t>Possible statuses:</a:t>
            </a:r>
            <a:endParaRPr lang="en-US" sz="1600" b="1" dirty="0" smtClean="0"/>
          </a:p>
          <a:p>
            <a:pPr lvl="1" algn="just"/>
            <a:r>
              <a:rPr lang="en-US" sz="1600" b="1" dirty="0" smtClean="0"/>
              <a:t>Stopped: </a:t>
            </a:r>
            <a:r>
              <a:rPr lang="en-US" sz="1600" dirty="0" smtClean="0"/>
              <a:t>Process terminated in an orderly way (User clicked stop on the progress button).</a:t>
            </a:r>
          </a:p>
          <a:p>
            <a:pPr lvl="1" algn="just"/>
            <a:r>
              <a:rPr lang="en-US" sz="1600" b="1" dirty="0" smtClean="0"/>
              <a:t>Incomplete: </a:t>
            </a:r>
            <a:r>
              <a:rPr lang="en-US" sz="1600" dirty="0" smtClean="0"/>
              <a:t>Process terminated abnormally (Hardware/Software failure on client machine).</a:t>
            </a:r>
          </a:p>
          <a:p>
            <a:pPr lvl="1" algn="just"/>
            <a:r>
              <a:rPr lang="en-US" sz="1600" b="1" dirty="0" smtClean="0"/>
              <a:t>In Progress: </a:t>
            </a:r>
            <a:r>
              <a:rPr lang="en-US" sz="1600" dirty="0" smtClean="0"/>
              <a:t>Operation is restarted on a different client machine.</a:t>
            </a:r>
          </a:p>
          <a:p>
            <a:pPr lvl="1" algn="just"/>
            <a:r>
              <a:rPr lang="en-US" sz="1600" b="1" dirty="0" smtClean="0"/>
              <a:t>Completed: </a:t>
            </a:r>
            <a:r>
              <a:rPr lang="en-US" sz="1600" dirty="0" smtClean="0"/>
              <a:t>Operation completed successfully.</a:t>
            </a:r>
          </a:p>
        </p:txBody>
      </p:sp>
    </p:spTree>
    <p:extLst>
      <p:ext uri="{BB962C8B-B14F-4D97-AF65-F5344CB8AC3E}">
        <p14:creationId xmlns:p14="http://schemas.microsoft.com/office/powerpoint/2010/main" val="329811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p:nvPr>
        </p:nvSpPr>
        <p:spPr/>
        <p:txBody>
          <a:bodyPr/>
          <a:lstStyle/>
          <a:p>
            <a:pPr eaLnBrk="1" hangingPunct="1"/>
            <a:r>
              <a:rPr lang="en-US" dirty="0" smtClean="0"/>
              <a:t>Setup and Administration Lab</a:t>
            </a:r>
          </a:p>
        </p:txBody>
      </p:sp>
      <p:sp>
        <p:nvSpPr>
          <p:cNvPr id="270338" name="Rectangle 3"/>
          <p:cNvSpPr>
            <a:spLocks noGrp="1" noChangeArrowheads="1"/>
          </p:cNvSpPr>
          <p:nvPr>
            <p:ph type="body" idx="1"/>
          </p:nvPr>
        </p:nvSpPr>
        <p:spPr/>
        <p:txBody>
          <a:bodyPr/>
          <a:lstStyle/>
          <a:p>
            <a:pPr eaLnBrk="1" hangingPunct="1"/>
            <a:r>
              <a:rPr lang="en-US" sz="2000" dirty="0" smtClean="0"/>
              <a:t>Lab 18 - 20</a:t>
            </a:r>
          </a:p>
          <a:p>
            <a:pPr algn="ctr" eaLnBrk="1" hangingPunct="1">
              <a:buFont typeface="Wingdings" pitchFamily="2" charset="2"/>
              <a:buNone/>
            </a:pPr>
            <a:endParaRPr lang="en-US" sz="2000" dirty="0" smtClean="0"/>
          </a:p>
          <a:p>
            <a:pPr algn="ctr" eaLnBrk="1" hangingPunct="1"/>
            <a:endParaRPr lang="en-US" sz="2000" dirty="0" smtClean="0"/>
          </a:p>
        </p:txBody>
      </p:sp>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Synchronization</a:t>
            </a:r>
            <a:endParaRPr lang="en-US"/>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166" y="2286000"/>
            <a:ext cx="5797634" cy="4059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987" name="Rectangle 3"/>
          <p:cNvSpPr>
            <a:spLocks noGrp="1" noChangeArrowheads="1"/>
          </p:cNvSpPr>
          <p:nvPr>
            <p:ph type="title"/>
          </p:nvPr>
        </p:nvSpPr>
        <p:spPr>
          <a:xfrm>
            <a:off x="318970" y="214290"/>
            <a:ext cx="6824797" cy="785818"/>
          </a:xfrm>
        </p:spPr>
        <p:txBody>
          <a:bodyPr/>
          <a:lstStyle/>
          <a:p>
            <a:r>
              <a:rPr lang="en-US" dirty="0" smtClean="0"/>
              <a:t>Smart 3D intro:  Modeling environment</a:t>
            </a:r>
          </a:p>
        </p:txBody>
      </p:sp>
      <p:sp>
        <p:nvSpPr>
          <p:cNvPr id="41986" name="Rectangle 2"/>
          <p:cNvSpPr>
            <a:spLocks noGrp="1" noChangeArrowheads="1"/>
          </p:cNvSpPr>
          <p:nvPr>
            <p:ph idx="1"/>
          </p:nvPr>
        </p:nvSpPr>
        <p:spPr>
          <a:noFill/>
          <a:ln>
            <a:noFill/>
          </a:ln>
        </p:spPr>
        <p:txBody>
          <a:bodyPr/>
          <a:lstStyle/>
          <a:p>
            <a:pPr marL="171450" indent="-171450" eaLnBrk="1" hangingPunct="1">
              <a:lnSpc>
                <a:spcPct val="80000"/>
              </a:lnSpc>
            </a:pPr>
            <a:r>
              <a:rPr lang="en-US" sz="2000" dirty="0" smtClean="0"/>
              <a:t>Discipline oriented interface</a:t>
            </a:r>
          </a:p>
          <a:p>
            <a:pPr marL="171450" indent="-171450" eaLnBrk="1" hangingPunct="1">
              <a:lnSpc>
                <a:spcPct val="80000"/>
              </a:lnSpc>
            </a:pPr>
            <a:r>
              <a:rPr lang="en-US" sz="2000" dirty="0" smtClean="0"/>
              <a:t>Drawings and Reports</a:t>
            </a:r>
          </a:p>
          <a:p>
            <a:pPr marL="171450" indent="-171450" eaLnBrk="1" hangingPunct="1">
              <a:lnSpc>
                <a:spcPct val="80000"/>
              </a:lnSpc>
            </a:pPr>
            <a:r>
              <a:rPr lang="en-US" sz="2000" dirty="0" smtClean="0"/>
              <a:t>Graphic views</a:t>
            </a:r>
          </a:p>
          <a:p>
            <a:pPr marL="454025" lvl="1" indent="-3175" eaLnBrk="1" hangingPunct="1">
              <a:lnSpc>
                <a:spcPct val="80000"/>
              </a:lnSpc>
              <a:buClr>
                <a:schemeClr val="tx1"/>
              </a:buClr>
              <a:buFontTx/>
              <a:buNone/>
            </a:pPr>
            <a:endParaRPr lang="en-US" sz="1800" dirty="0" smtClean="0">
              <a:solidFill>
                <a:srgbClr val="FFFFFF"/>
              </a:solidFill>
            </a:endParaRPr>
          </a:p>
          <a:p>
            <a:pPr marL="454025" lvl="1" indent="-3175" eaLnBrk="1" hangingPunct="1">
              <a:lnSpc>
                <a:spcPct val="80000"/>
              </a:lnSpc>
              <a:buClr>
                <a:schemeClr val="tx1"/>
              </a:buClr>
              <a:buFontTx/>
              <a:buNone/>
            </a:pPr>
            <a:endParaRPr lang="en-US" sz="2400" dirty="0" smtClean="0"/>
          </a:p>
        </p:txBody>
      </p:sp>
      <p:sp>
        <p:nvSpPr>
          <p:cNvPr id="41988" name="AutoShape 5"/>
          <p:cNvSpPr>
            <a:spLocks noChangeArrowheads="1"/>
          </p:cNvSpPr>
          <p:nvPr/>
        </p:nvSpPr>
        <p:spPr bwMode="auto">
          <a:xfrm>
            <a:off x="5435600" y="1600200"/>
            <a:ext cx="914400" cy="533400"/>
          </a:xfrm>
          <a:prstGeom prst="wedgeRoundRectCallout">
            <a:avLst>
              <a:gd name="adj1" fmla="val -59718"/>
              <a:gd name="adj2" fmla="val 129764"/>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Main Menu</a:t>
            </a:r>
          </a:p>
        </p:txBody>
      </p:sp>
      <p:sp>
        <p:nvSpPr>
          <p:cNvPr id="41989" name="AutoShape 6"/>
          <p:cNvSpPr>
            <a:spLocks noChangeArrowheads="1"/>
          </p:cNvSpPr>
          <p:nvPr/>
        </p:nvSpPr>
        <p:spPr bwMode="auto">
          <a:xfrm>
            <a:off x="1905000" y="4343400"/>
            <a:ext cx="990600" cy="533400"/>
          </a:xfrm>
          <a:prstGeom prst="wedgeRoundRectCallout">
            <a:avLst>
              <a:gd name="adj1" fmla="val 103949"/>
              <a:gd name="adj2" fmla="val -111526"/>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Task Toolbar</a:t>
            </a:r>
          </a:p>
        </p:txBody>
      </p:sp>
      <p:sp>
        <p:nvSpPr>
          <p:cNvPr id="41990" name="AutoShape 7"/>
          <p:cNvSpPr>
            <a:spLocks noChangeArrowheads="1"/>
          </p:cNvSpPr>
          <p:nvPr/>
        </p:nvSpPr>
        <p:spPr bwMode="auto">
          <a:xfrm>
            <a:off x="3352800" y="4953000"/>
            <a:ext cx="728662" cy="533400"/>
          </a:xfrm>
          <a:prstGeom prst="wedgeRoundRectCallout">
            <a:avLst>
              <a:gd name="adj1" fmla="val 84856"/>
              <a:gd name="adj2" fmla="val -21727"/>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Active View</a:t>
            </a:r>
          </a:p>
        </p:txBody>
      </p:sp>
      <p:sp>
        <p:nvSpPr>
          <p:cNvPr id="41991" name="AutoShape 8"/>
          <p:cNvSpPr>
            <a:spLocks noChangeArrowheads="1"/>
          </p:cNvSpPr>
          <p:nvPr/>
        </p:nvSpPr>
        <p:spPr bwMode="auto">
          <a:xfrm>
            <a:off x="2057400" y="5562600"/>
            <a:ext cx="728663" cy="609600"/>
          </a:xfrm>
          <a:prstGeom prst="wedgeRoundRectCallout">
            <a:avLst>
              <a:gd name="adj1" fmla="val 162779"/>
              <a:gd name="adj2" fmla="val 47689"/>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Status Bar</a:t>
            </a:r>
          </a:p>
        </p:txBody>
      </p:sp>
      <p:sp>
        <p:nvSpPr>
          <p:cNvPr id="41992" name="AutoShape 9"/>
          <p:cNvSpPr>
            <a:spLocks noChangeArrowheads="1"/>
          </p:cNvSpPr>
          <p:nvPr/>
        </p:nvSpPr>
        <p:spPr bwMode="auto">
          <a:xfrm>
            <a:off x="6527800" y="1676400"/>
            <a:ext cx="1143000" cy="533400"/>
          </a:xfrm>
          <a:prstGeom prst="wedgeRoundRectCallout">
            <a:avLst>
              <a:gd name="adj1" fmla="val -21944"/>
              <a:gd name="adj2" fmla="val 141653"/>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Common Toolbar</a:t>
            </a:r>
          </a:p>
        </p:txBody>
      </p:sp>
      <p:sp>
        <p:nvSpPr>
          <p:cNvPr id="41993" name="AutoShape 10"/>
          <p:cNvSpPr>
            <a:spLocks noChangeArrowheads="1"/>
          </p:cNvSpPr>
          <p:nvPr/>
        </p:nvSpPr>
        <p:spPr bwMode="auto">
          <a:xfrm>
            <a:off x="7848600" y="1600200"/>
            <a:ext cx="1143000" cy="533400"/>
          </a:xfrm>
          <a:prstGeom prst="wedgeRoundRectCallout">
            <a:avLst>
              <a:gd name="adj1" fmla="val -3866"/>
              <a:gd name="adj2" fmla="val 253981"/>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Workspace</a:t>
            </a:r>
          </a:p>
          <a:p>
            <a:pPr algn="ctr"/>
            <a:r>
              <a:rPr lang="en-US" sz="1400" b="1" dirty="0">
                <a:latin typeface="Times New Roman" pitchFamily="18" charset="0"/>
              </a:rPr>
              <a:t>Explorer</a:t>
            </a:r>
          </a:p>
        </p:txBody>
      </p:sp>
      <p:sp>
        <p:nvSpPr>
          <p:cNvPr id="41994" name="AutoShape 11"/>
          <p:cNvSpPr>
            <a:spLocks noChangeArrowheads="1"/>
          </p:cNvSpPr>
          <p:nvPr/>
        </p:nvSpPr>
        <p:spPr bwMode="auto">
          <a:xfrm>
            <a:off x="2057400" y="2895600"/>
            <a:ext cx="1371600" cy="762000"/>
          </a:xfrm>
          <a:prstGeom prst="wedgeRoundRectCallout">
            <a:avLst>
              <a:gd name="adj1" fmla="val 69679"/>
              <a:gd name="adj2" fmla="val -27323"/>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Active</a:t>
            </a:r>
          </a:p>
          <a:p>
            <a:pPr algn="ctr"/>
            <a:r>
              <a:rPr lang="en-US" sz="1400" b="1" dirty="0">
                <a:latin typeface="Times New Roman" pitchFamily="18" charset="0"/>
              </a:rPr>
              <a:t>command Ribbon bar</a:t>
            </a:r>
          </a:p>
        </p:txBody>
      </p:sp>
      <p:sp>
        <p:nvSpPr>
          <p:cNvPr id="41995" name="AutoShape 12"/>
          <p:cNvSpPr>
            <a:spLocks noChangeArrowheads="1"/>
          </p:cNvSpPr>
          <p:nvPr/>
        </p:nvSpPr>
        <p:spPr bwMode="auto">
          <a:xfrm>
            <a:off x="4191000" y="1600200"/>
            <a:ext cx="914400" cy="533400"/>
          </a:xfrm>
          <a:prstGeom prst="wedgeRoundRectCallout">
            <a:avLst>
              <a:gd name="adj1" fmla="val -69894"/>
              <a:gd name="adj2" fmla="val 165731"/>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Access</a:t>
            </a:r>
          </a:p>
          <a:p>
            <a:pPr algn="ctr"/>
            <a:r>
              <a:rPr lang="en-US" sz="1400" b="1" dirty="0">
                <a:latin typeface="Times New Roman" pitchFamily="18" charset="0"/>
              </a:rPr>
              <a:t>Control</a:t>
            </a:r>
          </a:p>
        </p:txBody>
      </p:sp>
      <p:sp>
        <p:nvSpPr>
          <p:cNvPr id="16" name="AutoShape 7"/>
          <p:cNvSpPr>
            <a:spLocks noChangeArrowheads="1"/>
          </p:cNvSpPr>
          <p:nvPr/>
        </p:nvSpPr>
        <p:spPr bwMode="auto">
          <a:xfrm>
            <a:off x="6553200" y="5181600"/>
            <a:ext cx="1066800" cy="533400"/>
          </a:xfrm>
          <a:prstGeom prst="wedgeRoundRectCallout">
            <a:avLst>
              <a:gd name="adj1" fmla="val 31394"/>
              <a:gd name="adj2" fmla="val 134395"/>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smtClean="0">
                <a:latin typeface="Times New Roman" pitchFamily="18" charset="0"/>
              </a:rPr>
              <a:t>To Do list meter</a:t>
            </a:r>
            <a:endParaRPr lang="en-US" sz="1400" b="1" dirty="0">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318970" y="214290"/>
            <a:ext cx="6824797" cy="785818"/>
          </a:xfrm>
        </p:spPr>
        <p:txBody>
          <a:bodyPr/>
          <a:lstStyle/>
          <a:p>
            <a:pPr eaLnBrk="1" hangingPunct="1"/>
            <a:r>
              <a:rPr lang="en-US" dirty="0" smtClean="0"/>
              <a:t>Synchronize Model with Catalog</a:t>
            </a:r>
          </a:p>
        </p:txBody>
      </p:sp>
      <p:sp>
        <p:nvSpPr>
          <p:cNvPr id="274433" name="Rectangle 3"/>
          <p:cNvSpPr>
            <a:spLocks noGrp="1" noChangeArrowheads="1"/>
          </p:cNvSpPr>
          <p:nvPr>
            <p:ph idx="1"/>
          </p:nvPr>
        </p:nvSpPr>
        <p:spPr/>
        <p:txBody>
          <a:bodyPr>
            <a:normAutofit/>
          </a:bodyPr>
          <a:lstStyle/>
          <a:p>
            <a:pPr marL="0" indent="3175" eaLnBrk="1" hangingPunct="1"/>
            <a:r>
              <a:rPr lang="en-US" sz="2000" dirty="0" smtClean="0"/>
              <a:t>  Used to propagate changes from the catalog to the model (including property, specification, and symbol changes)</a:t>
            </a:r>
          </a:p>
          <a:p>
            <a:pPr marL="0" indent="3175" eaLnBrk="1" hangingPunct="1"/>
            <a:endParaRPr lang="en-US" sz="2400" dirty="0" smtClean="0"/>
          </a:p>
          <a:p>
            <a:pPr marL="0" indent="3175" eaLnBrk="1" hangingPunct="1">
              <a:buFont typeface="Wingdings" pitchFamily="2" charset="2"/>
              <a:buNone/>
            </a:pPr>
            <a:endParaRPr lang="en-US" sz="2400" dirty="0" smtClean="0"/>
          </a:p>
        </p:txBody>
      </p:sp>
      <p:grpSp>
        <p:nvGrpSpPr>
          <p:cNvPr id="2" name="Group 15"/>
          <p:cNvGrpSpPr>
            <a:grpSpLocks/>
          </p:cNvGrpSpPr>
          <p:nvPr/>
        </p:nvGrpSpPr>
        <p:grpSpPr bwMode="auto">
          <a:xfrm>
            <a:off x="2514600" y="3314700"/>
            <a:ext cx="1295400" cy="1219200"/>
            <a:chOff x="2016" y="3216"/>
            <a:chExt cx="528" cy="528"/>
          </a:xfrm>
        </p:grpSpPr>
        <p:sp>
          <p:nvSpPr>
            <p:cNvPr id="274440" name="AutoShape 5"/>
            <p:cNvSpPr>
              <a:spLocks noChangeArrowheads="1"/>
            </p:cNvSpPr>
            <p:nvPr/>
          </p:nvSpPr>
          <p:spPr bwMode="gray">
            <a:xfrm>
              <a:off x="2016" y="3216"/>
              <a:ext cx="528" cy="528"/>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a:p>
          </p:txBody>
        </p:sp>
        <p:sp>
          <p:nvSpPr>
            <p:cNvPr id="274441" name="WordArt 10"/>
            <p:cNvSpPr>
              <a:spLocks noChangeArrowheads="1" noChangeShapeType="1" noTextEdit="1"/>
            </p:cNvSpPr>
            <p:nvPr/>
          </p:nvSpPr>
          <p:spPr bwMode="black">
            <a:xfrm>
              <a:off x="2047" y="3398"/>
              <a:ext cx="466" cy="28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none" fromWordArt="1">
              <a:prstTxWarp prst="textPlain">
                <a:avLst>
                  <a:gd name="adj" fmla="val 50000"/>
                </a:avLst>
              </a:prstTxWarp>
            </a:bodyPr>
            <a:lstStyle/>
            <a:p>
              <a:pPr algn="ctr"/>
              <a:r>
                <a:rPr lang="en-US" sz="3600" kern="10" spc="720" dirty="0" smtClean="0">
                  <a:ln w="9525">
                    <a:noFill/>
                    <a:round/>
                    <a:headEnd/>
                    <a:tailEnd/>
                  </a:ln>
                  <a:solidFill>
                    <a:schemeClr val="bg1"/>
                  </a:solidFill>
                  <a:effectLst>
                    <a:outerShdw dist="45791" dir="3378596" algn="ctr" rotWithShape="0">
                      <a:srgbClr val="4D4D4D">
                        <a:alpha val="79999"/>
                      </a:srgbClr>
                    </a:outerShdw>
                  </a:effectLst>
                  <a:latin typeface="Arial Black"/>
                </a:rPr>
                <a:t>CDB</a:t>
              </a:r>
              <a:endParaRPr lang="en-US" sz="3600" kern="10" spc="720" dirty="0">
                <a:ln w="9525">
                  <a:noFill/>
                  <a:round/>
                  <a:headEnd/>
                  <a:tailEnd/>
                </a:ln>
                <a:solidFill>
                  <a:schemeClr val="bg1"/>
                </a:solidFill>
                <a:effectLst>
                  <a:outerShdw dist="45791" dir="3378596" algn="ctr" rotWithShape="0">
                    <a:srgbClr val="4D4D4D">
                      <a:alpha val="79999"/>
                    </a:srgbClr>
                  </a:outerShdw>
                </a:effectLst>
                <a:latin typeface="Arial Black"/>
              </a:endParaRPr>
            </a:p>
          </p:txBody>
        </p:sp>
      </p:grpSp>
      <p:grpSp>
        <p:nvGrpSpPr>
          <p:cNvPr id="3" name="Group 17"/>
          <p:cNvGrpSpPr>
            <a:grpSpLocks/>
          </p:cNvGrpSpPr>
          <p:nvPr/>
        </p:nvGrpSpPr>
        <p:grpSpPr bwMode="auto">
          <a:xfrm>
            <a:off x="5410200" y="3276600"/>
            <a:ext cx="1295400" cy="1295400"/>
            <a:chOff x="3456" y="3216"/>
            <a:chExt cx="528" cy="528"/>
          </a:xfrm>
        </p:grpSpPr>
        <p:sp>
          <p:nvSpPr>
            <p:cNvPr id="274438" name="AutoShape 5"/>
            <p:cNvSpPr>
              <a:spLocks noChangeArrowheads="1"/>
            </p:cNvSpPr>
            <p:nvPr/>
          </p:nvSpPr>
          <p:spPr bwMode="gray">
            <a:xfrm>
              <a:off x="3456" y="3216"/>
              <a:ext cx="528" cy="52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a:p>
          </p:txBody>
        </p:sp>
        <p:sp>
          <p:nvSpPr>
            <p:cNvPr id="274439" name="WordArt 12"/>
            <p:cNvSpPr>
              <a:spLocks noChangeArrowheads="1" noChangeShapeType="1" noTextEdit="1"/>
            </p:cNvSpPr>
            <p:nvPr/>
          </p:nvSpPr>
          <p:spPr bwMode="black">
            <a:xfrm>
              <a:off x="3487" y="3403"/>
              <a:ext cx="466" cy="269"/>
            </a:xfrm>
            <a:prstGeom prst="rect">
              <a:avLst/>
            </a:prstGeom>
            <a:noFill/>
            <a:ln>
              <a:noFill/>
            </a:ln>
          </p:spPr>
          <p:style>
            <a:lnRef idx="3">
              <a:schemeClr val="lt1"/>
            </a:lnRef>
            <a:fillRef idx="1">
              <a:schemeClr val="accent4"/>
            </a:fillRef>
            <a:effectRef idx="1">
              <a:schemeClr val="accent4"/>
            </a:effectRef>
            <a:fontRef idx="minor">
              <a:schemeClr val="lt1"/>
            </a:fontRef>
          </p:style>
          <p:txBody>
            <a:bodyPr wrap="none" fromWordArt="1">
              <a:prstTxWarp prst="textPlain">
                <a:avLst>
                  <a:gd name="adj" fmla="val 50000"/>
                </a:avLst>
              </a:prstTxWarp>
            </a:bodyPr>
            <a:lstStyle/>
            <a:p>
              <a:pPr algn="ctr"/>
              <a:r>
                <a:rPr lang="en-US" sz="3600" kern="10" spc="720" dirty="0" smtClean="0">
                  <a:ln w="9525">
                    <a:noFill/>
                    <a:round/>
                    <a:headEnd/>
                    <a:tailEnd/>
                  </a:ln>
                  <a:solidFill>
                    <a:schemeClr val="bg1"/>
                  </a:solidFill>
                  <a:effectLst>
                    <a:outerShdw dist="45791" dir="3378596" algn="ctr" rotWithShape="0">
                      <a:srgbClr val="4D4D4D">
                        <a:alpha val="79999"/>
                      </a:srgbClr>
                    </a:outerShdw>
                  </a:effectLst>
                  <a:latin typeface="Arial Black"/>
                </a:rPr>
                <a:t>MDB</a:t>
              </a:r>
              <a:endParaRPr lang="en-US" sz="3600" kern="10" spc="720" dirty="0">
                <a:ln w="9525">
                  <a:noFill/>
                  <a:round/>
                  <a:headEnd/>
                  <a:tailEnd/>
                </a:ln>
                <a:solidFill>
                  <a:schemeClr val="bg1"/>
                </a:solidFill>
                <a:effectLst>
                  <a:outerShdw dist="45791" dir="3378596" algn="ctr" rotWithShape="0">
                    <a:srgbClr val="4D4D4D">
                      <a:alpha val="79999"/>
                    </a:srgbClr>
                  </a:outerShdw>
                </a:effectLst>
                <a:latin typeface="Arial Black"/>
              </a:endParaRPr>
            </a:p>
          </p:txBody>
        </p:sp>
      </p:grpSp>
      <p:sp>
        <p:nvSpPr>
          <p:cNvPr id="274437" name="Line 13"/>
          <p:cNvSpPr>
            <a:spLocks noChangeShapeType="1"/>
          </p:cNvSpPr>
          <p:nvPr/>
        </p:nvSpPr>
        <p:spPr bwMode="black">
          <a:xfrm>
            <a:off x="4076700" y="3923506"/>
            <a:ext cx="1066800" cy="1588"/>
          </a:xfrm>
          <a:prstGeom prst="line">
            <a:avLst/>
          </a:prstGeom>
          <a:noFill/>
          <a:ln w="57150">
            <a:solidFill>
              <a:schemeClr val="tx1"/>
            </a:solidFill>
            <a:round/>
            <a:headEnd/>
            <a:tailEnd type="triangle" w="med" len="med"/>
          </a:ln>
        </p:spPr>
        <p:txBody>
          <a:bodyPr anchor="ctr"/>
          <a:lstStyle/>
          <a:p>
            <a:endParaRPr lang="en-US"/>
          </a:p>
        </p:txBody>
      </p:sp>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noChangeArrowheads="1"/>
          </p:cNvSpPr>
          <p:nvPr>
            <p:ph type="title"/>
          </p:nvPr>
        </p:nvSpPr>
        <p:spPr/>
        <p:txBody>
          <a:bodyPr/>
          <a:lstStyle/>
          <a:p>
            <a:pPr eaLnBrk="1" hangingPunct="1"/>
            <a:r>
              <a:rPr lang="en-US" smtClean="0"/>
              <a:t>Synchronize Model with Catalog</a:t>
            </a:r>
          </a:p>
        </p:txBody>
      </p:sp>
      <p:sp>
        <p:nvSpPr>
          <p:cNvPr id="276482" name="Rectangle 3"/>
          <p:cNvSpPr>
            <a:spLocks noGrp="1" noChangeArrowheads="1"/>
          </p:cNvSpPr>
          <p:nvPr>
            <p:ph idx="1"/>
          </p:nvPr>
        </p:nvSpPr>
        <p:spPr/>
        <p:txBody>
          <a:bodyPr>
            <a:normAutofit/>
          </a:bodyPr>
          <a:lstStyle/>
          <a:p>
            <a:pPr eaLnBrk="1" hangingPunct="1">
              <a:buFont typeface="Wingdings" pitchFamily="2" charset="2"/>
              <a:buNone/>
            </a:pPr>
            <a:r>
              <a:rPr lang="en-US" sz="2000" dirty="0" smtClean="0"/>
              <a:t>The model database is updated to include the following changes:</a:t>
            </a:r>
          </a:p>
          <a:p>
            <a:pPr eaLnBrk="1" hangingPunct="1"/>
            <a:r>
              <a:rPr lang="en-US" sz="2000" dirty="0" smtClean="0"/>
              <a:t>Modifications to properties that have been </a:t>
            </a:r>
            <a:r>
              <a:rPr lang="en-US" sz="2000" dirty="0" err="1" smtClean="0"/>
              <a:t>bulkloaded</a:t>
            </a:r>
            <a:r>
              <a:rPr lang="en-US" sz="2000" dirty="0" smtClean="0"/>
              <a:t> into the catalog.</a:t>
            </a:r>
          </a:p>
          <a:p>
            <a:pPr eaLnBrk="1" hangingPunct="1"/>
            <a:r>
              <a:rPr lang="en-US" sz="2000" dirty="0" smtClean="0"/>
              <a:t>Modifications to name rules.</a:t>
            </a:r>
          </a:p>
          <a:p>
            <a:pPr eaLnBrk="1" hangingPunct="1"/>
            <a:r>
              <a:rPr lang="en-US" sz="2000" dirty="0" smtClean="0"/>
              <a:t>parts that have been deleted from the Catalog are added to the </a:t>
            </a:r>
            <a:r>
              <a:rPr lang="en-US" sz="2000" b="1" dirty="0" smtClean="0"/>
              <a:t>To Do List.</a:t>
            </a:r>
            <a:endParaRPr lang="en-US" sz="2000" dirty="0" smtClean="0"/>
          </a:p>
        </p:txBody>
      </p:sp>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ChangeArrowheads="1"/>
          </p:cNvSpPr>
          <p:nvPr>
            <p:ph type="title"/>
          </p:nvPr>
        </p:nvSpPr>
        <p:spPr/>
        <p:txBody>
          <a:bodyPr/>
          <a:lstStyle/>
          <a:p>
            <a:r>
              <a:rPr lang="en-US" smtClean="0"/>
              <a:t>Synchronize Model with Catalog</a:t>
            </a:r>
          </a:p>
        </p:txBody>
      </p:sp>
      <p:sp>
        <p:nvSpPr>
          <p:cNvPr id="278530" name="Rectangle 3"/>
          <p:cNvSpPr>
            <a:spLocks noGrp="1" noChangeArrowheads="1"/>
          </p:cNvSpPr>
          <p:nvPr>
            <p:ph idx="1"/>
          </p:nvPr>
        </p:nvSpPr>
        <p:spPr/>
        <p:txBody>
          <a:bodyPr>
            <a:normAutofit fontScale="92500" lnSpcReduction="10000"/>
          </a:bodyPr>
          <a:lstStyle/>
          <a:p>
            <a:r>
              <a:rPr lang="en-US" sz="2000" dirty="0" smtClean="0"/>
              <a:t>Actions performed by the Synchronization command will depend on the level of access of the user running the command from Project Management:</a:t>
            </a:r>
          </a:p>
          <a:p>
            <a:pPr>
              <a:buNone/>
            </a:pPr>
            <a:endParaRPr lang="en-US" sz="1600" dirty="0" smtClean="0"/>
          </a:p>
          <a:p>
            <a:r>
              <a:rPr lang="en-US" sz="2000" dirty="0" smtClean="0"/>
              <a:t>User with write access to model objects:</a:t>
            </a:r>
          </a:p>
          <a:p>
            <a:pPr lvl="1"/>
            <a:r>
              <a:rPr lang="en-US" sz="1800" dirty="0" smtClean="0"/>
              <a:t>Extended execution time</a:t>
            </a:r>
          </a:p>
          <a:p>
            <a:pPr lvl="1"/>
            <a:r>
              <a:rPr lang="en-US" sz="1800" dirty="0" smtClean="0"/>
              <a:t>Model objects will be updated automatically with no user interaction</a:t>
            </a:r>
          </a:p>
          <a:p>
            <a:endParaRPr lang="en-US" sz="2000" dirty="0"/>
          </a:p>
          <a:p>
            <a:r>
              <a:rPr lang="en-US" sz="2000" dirty="0" smtClean="0"/>
              <a:t>User with read access to model objects:</a:t>
            </a:r>
          </a:p>
          <a:p>
            <a:pPr lvl="1"/>
            <a:r>
              <a:rPr lang="en-US" sz="1800" dirty="0" smtClean="0"/>
              <a:t>Reduced execution time</a:t>
            </a:r>
          </a:p>
          <a:p>
            <a:pPr lvl="1"/>
            <a:r>
              <a:rPr lang="en-US" sz="1800" dirty="0" smtClean="0"/>
              <a:t>Objects will not be updated automatically (</a:t>
            </a:r>
            <a:r>
              <a:rPr lang="en-US" sz="1800" dirty="0" err="1" smtClean="0"/>
              <a:t>ToDo</a:t>
            </a:r>
            <a:r>
              <a:rPr lang="en-US" sz="1800" dirty="0" smtClean="0"/>
              <a:t> list entries will be created)</a:t>
            </a:r>
            <a:endParaRPr lang="en-US" dirty="0" smtClean="0"/>
          </a:p>
        </p:txBody>
      </p:sp>
    </p:spTree>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p:cNvSpPr>
            <a:spLocks noGrp="1" noChangeArrowheads="1"/>
          </p:cNvSpPr>
          <p:nvPr>
            <p:ph type="title"/>
          </p:nvPr>
        </p:nvSpPr>
        <p:spPr/>
        <p:txBody>
          <a:bodyPr/>
          <a:lstStyle/>
          <a:p>
            <a:pPr eaLnBrk="1" hangingPunct="1"/>
            <a:r>
              <a:rPr lang="en-US" smtClean="0"/>
              <a:t>Synchronize Model with Catalog</a:t>
            </a:r>
          </a:p>
        </p:txBody>
      </p:sp>
      <p:pic>
        <p:nvPicPr>
          <p:cNvPr id="4" name="Picture 3" descr="C:\Users\PPMUser\AppData\Local\Temp\SNAGHTMLbaab7e6.PNG"/>
          <p:cNvPicPr/>
          <p:nvPr/>
        </p:nvPicPr>
        <p:blipFill>
          <a:blip r:embed="rId3" cstate="print"/>
          <a:srcRect/>
          <a:stretch>
            <a:fillRect/>
          </a:stretch>
        </p:blipFill>
        <p:spPr bwMode="auto">
          <a:xfrm>
            <a:off x="1981200" y="1676400"/>
            <a:ext cx="5353367" cy="36957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smtClean="0"/>
              <a:t>Database Maintenance Command</a:t>
            </a:r>
            <a:endParaRPr lang="en-US"/>
          </a:p>
        </p:txBody>
      </p:sp>
    </p:spTree>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p:txBody>
          <a:bodyPr/>
          <a:lstStyle/>
          <a:p>
            <a:r>
              <a:rPr lang="en-US" smtClean="0"/>
              <a:t>Database Maintenance Command</a:t>
            </a:r>
            <a:endParaRPr lang="es-ES" smtClean="0"/>
          </a:p>
        </p:txBody>
      </p:sp>
      <p:sp>
        <p:nvSpPr>
          <p:cNvPr id="283650" name="Rectangle 3"/>
          <p:cNvSpPr>
            <a:spLocks noGrp="1" noChangeArrowheads="1"/>
          </p:cNvSpPr>
          <p:nvPr>
            <p:ph idx="1"/>
          </p:nvPr>
        </p:nvSpPr>
        <p:spPr/>
        <p:txBody>
          <a:bodyPr/>
          <a:lstStyle/>
          <a:p>
            <a:r>
              <a:rPr lang="es-ES" sz="2000" smtClean="0"/>
              <a:t>Provides a tool to purge temporary data that may cause performance issues.</a:t>
            </a:r>
          </a:p>
          <a:p>
            <a:endParaRPr lang="es-ES" sz="2400" smtClean="0"/>
          </a:p>
          <a:p>
            <a:endParaRPr lang="es-ES" sz="2400" smtClean="0"/>
          </a:p>
        </p:txBody>
      </p:sp>
      <p:pic>
        <p:nvPicPr>
          <p:cNvPr id="6" name="Picture 5" descr="C:\Users\PPMUser\AppData\Local\Temp\SNAGHTMLbc0cf2e.PNG"/>
          <p:cNvPicPr/>
          <p:nvPr/>
        </p:nvPicPr>
        <p:blipFill>
          <a:blip r:embed="rId3" cstate="print"/>
          <a:srcRect/>
          <a:stretch>
            <a:fillRect/>
          </a:stretch>
        </p:blipFill>
        <p:spPr bwMode="auto">
          <a:xfrm>
            <a:off x="2286000" y="1752600"/>
            <a:ext cx="4406583" cy="439991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noChangeArrowheads="1"/>
          </p:cNvSpPr>
          <p:nvPr>
            <p:ph type="title"/>
          </p:nvPr>
        </p:nvSpPr>
        <p:spPr/>
        <p:txBody>
          <a:bodyPr/>
          <a:lstStyle/>
          <a:p>
            <a:r>
              <a:rPr lang="en-US" smtClean="0"/>
              <a:t>Database Maintenance Command</a:t>
            </a:r>
            <a:endParaRPr lang="es-ES" smtClean="0"/>
          </a:p>
        </p:txBody>
      </p:sp>
      <p:sp>
        <p:nvSpPr>
          <p:cNvPr id="285698" name="Rectangle 3"/>
          <p:cNvSpPr>
            <a:spLocks noGrp="1" noChangeArrowheads="1"/>
          </p:cNvSpPr>
          <p:nvPr>
            <p:ph idx="1"/>
          </p:nvPr>
        </p:nvSpPr>
        <p:spPr/>
        <p:txBody>
          <a:bodyPr/>
          <a:lstStyle/>
          <a:p>
            <a:r>
              <a:rPr lang="en-US" sz="2400" dirty="0" smtClean="0"/>
              <a:t>Delete temporary symbol variations (flavors) in database</a:t>
            </a:r>
          </a:p>
          <a:p>
            <a:pPr lvl="1"/>
            <a:r>
              <a:rPr lang="en-US" sz="2200" dirty="0" smtClean="0"/>
              <a:t>These are temporary symbol variations that the software used during creation or placement of certain symbols.</a:t>
            </a:r>
          </a:p>
          <a:p>
            <a:r>
              <a:rPr lang="en-US" sz="2400" dirty="0" smtClean="0"/>
              <a:t>Delete records of objects that users have deleted from model</a:t>
            </a:r>
          </a:p>
          <a:p>
            <a:r>
              <a:rPr lang="en-US" sz="2400" dirty="0" smtClean="0"/>
              <a:t>Rebuild selected indexes</a:t>
            </a:r>
          </a:p>
          <a:p>
            <a:r>
              <a:rPr lang="en-US" sz="2400" dirty="0" smtClean="0"/>
              <a:t>Reorganize selected indexes</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smtClean="0"/>
              <a:t>Database Integrity</a:t>
            </a:r>
            <a:endParaRPr lang="en-US"/>
          </a:p>
        </p:txBody>
      </p:sp>
    </p:spTree>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smtClean="0"/>
              <a:t>Database Integrity: Overview</a:t>
            </a:r>
          </a:p>
        </p:txBody>
      </p:sp>
      <p:sp>
        <p:nvSpPr>
          <p:cNvPr id="289794" name="Rectangle 3"/>
          <p:cNvSpPr>
            <a:spLocks noGrp="1" noChangeArrowheads="1"/>
          </p:cNvSpPr>
          <p:nvPr>
            <p:ph idx="1"/>
          </p:nvPr>
        </p:nvSpPr>
        <p:spPr/>
        <p:txBody>
          <a:bodyPr>
            <a:normAutofit/>
          </a:bodyPr>
          <a:lstStyle/>
          <a:p>
            <a:pPr eaLnBrk="1" hangingPunct="1">
              <a:lnSpc>
                <a:spcPct val="90000"/>
              </a:lnSpc>
            </a:pPr>
            <a:r>
              <a:rPr lang="en-US" sz="2000" smtClean="0"/>
              <a:t>Database integrity problems are issues of the modeled objects that can in some circumstances prevent modeling activities or impact the accuracy of deliverables such as drawings or reports. </a:t>
            </a:r>
          </a:p>
          <a:p>
            <a:pPr eaLnBrk="1" hangingPunct="1">
              <a:lnSpc>
                <a:spcPct val="90000"/>
              </a:lnSpc>
            </a:pPr>
            <a:endParaRPr lang="en-US" sz="2000" smtClean="0"/>
          </a:p>
          <a:p>
            <a:pPr eaLnBrk="1" hangingPunct="1">
              <a:lnSpc>
                <a:spcPct val="90000"/>
              </a:lnSpc>
            </a:pPr>
            <a:r>
              <a:rPr lang="en-US" sz="2000" smtClean="0"/>
              <a:t>A typical example of a database integrity issue is an object that exists without a mandatory relation to another object in the model.  </a:t>
            </a:r>
          </a:p>
          <a:p>
            <a:pPr eaLnBrk="1" hangingPunct="1">
              <a:lnSpc>
                <a:spcPct val="90000"/>
              </a:lnSpc>
            </a:pPr>
            <a:endParaRPr lang="en-US" sz="2000" smtClean="0"/>
          </a:p>
          <a:p>
            <a:pPr eaLnBrk="1" hangingPunct="1">
              <a:lnSpc>
                <a:spcPct val="90000"/>
              </a:lnSpc>
            </a:pPr>
            <a:endParaRPr lang="en-US" sz="2000" smtClean="0"/>
          </a:p>
          <a:p>
            <a:pPr eaLnBrk="1" hangingPunct="1">
              <a:lnSpc>
                <a:spcPct val="90000"/>
              </a:lnSpc>
            </a:pPr>
            <a:endParaRPr lang="en-US" sz="2000" smtClean="0"/>
          </a:p>
          <a:p>
            <a:pPr eaLnBrk="1" hangingPunct="1">
              <a:lnSpc>
                <a:spcPct val="90000"/>
              </a:lnSpc>
            </a:pPr>
            <a:endParaRPr lang="en-US" sz="2800" smtClean="0"/>
          </a:p>
        </p:txBody>
      </p:sp>
    </p:spTree>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title"/>
          </p:nvPr>
        </p:nvSpPr>
        <p:spPr/>
        <p:txBody>
          <a:bodyPr/>
          <a:lstStyle/>
          <a:p>
            <a:r>
              <a:rPr lang="en-US" smtClean="0"/>
              <a:t>Database Integrity: Overview</a:t>
            </a:r>
          </a:p>
        </p:txBody>
      </p:sp>
      <p:sp>
        <p:nvSpPr>
          <p:cNvPr id="291842" name="Rectangle 3"/>
          <p:cNvSpPr>
            <a:spLocks noGrp="1" noChangeArrowheads="1"/>
          </p:cNvSpPr>
          <p:nvPr>
            <p:ph idx="1"/>
          </p:nvPr>
        </p:nvSpPr>
        <p:spPr/>
        <p:txBody>
          <a:bodyPr>
            <a:normAutofit lnSpcReduction="10000"/>
          </a:bodyPr>
          <a:lstStyle/>
          <a:p>
            <a:pPr>
              <a:buFont typeface="Wingdings" pitchFamily="2" charset="2"/>
              <a:buNone/>
            </a:pPr>
            <a:r>
              <a:rPr lang="en-US" sz="2800" b="1" smtClean="0"/>
              <a:t>Important</a:t>
            </a:r>
            <a:endParaRPr lang="en-US" sz="2800" smtClean="0"/>
          </a:p>
          <a:p>
            <a:r>
              <a:rPr lang="en-US" sz="2400" smtClean="0"/>
              <a:t>These errors are not expected. However, in the event that they occur, you can correct them by perfoming the database integrity workflow in which objects will be addressed</a:t>
            </a:r>
          </a:p>
          <a:p>
            <a:r>
              <a:rPr lang="en-US" sz="2400" smtClean="0"/>
              <a:t>We strongly recommend that you check the databases from time to time and promptly report any unknown problems to Intergraph. </a:t>
            </a:r>
          </a:p>
          <a:p>
            <a:r>
              <a:rPr lang="en-US" sz="2400" smtClean="0"/>
              <a:t>If you receive a database integrity error that is not listed in documentation, contact Intergraph Process, Power &amp; Marine Support.</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8" name="Picture 4"/>
          <p:cNvPicPr>
            <a:picLocks noChangeAspect="1" noChangeArrowheads="1"/>
          </p:cNvPicPr>
          <p:nvPr/>
        </p:nvPicPr>
        <p:blipFill>
          <a:blip r:embed="rId2" cstate="print"/>
          <a:srcRect/>
          <a:stretch>
            <a:fillRect/>
          </a:stretch>
        </p:blipFill>
        <p:spPr bwMode="auto">
          <a:xfrm>
            <a:off x="4114800" y="2806154"/>
            <a:ext cx="4697436" cy="3594645"/>
          </a:xfrm>
          <a:prstGeom prst="rect">
            <a:avLst/>
          </a:prstGeom>
          <a:noFill/>
          <a:ln w="9525">
            <a:noFill/>
            <a:miter lim="800000"/>
            <a:headEnd/>
            <a:tailEnd/>
          </a:ln>
          <a:effectLst/>
        </p:spPr>
      </p:pic>
      <p:sp>
        <p:nvSpPr>
          <p:cNvPr id="2" name="Title 1"/>
          <p:cNvSpPr>
            <a:spLocks noGrp="1"/>
          </p:cNvSpPr>
          <p:nvPr>
            <p:ph type="title"/>
          </p:nvPr>
        </p:nvSpPr>
        <p:spPr>
          <a:xfrm>
            <a:off x="318970" y="214290"/>
            <a:ext cx="6824797" cy="785818"/>
          </a:xfrm>
        </p:spPr>
        <p:txBody>
          <a:bodyPr/>
          <a:lstStyle/>
          <a:p>
            <a:r>
              <a:rPr lang="en-US" dirty="0" smtClean="0"/>
              <a:t>Smart 3D intro:  Project Management</a:t>
            </a:r>
            <a:endParaRPr lang="en-US" dirty="0"/>
          </a:p>
        </p:txBody>
      </p:sp>
      <p:sp>
        <p:nvSpPr>
          <p:cNvPr id="3" name="Content Placeholder 2"/>
          <p:cNvSpPr>
            <a:spLocks noGrp="1"/>
          </p:cNvSpPr>
          <p:nvPr>
            <p:ph idx="1"/>
          </p:nvPr>
        </p:nvSpPr>
        <p:spPr/>
        <p:txBody>
          <a:bodyPr>
            <a:normAutofit/>
          </a:bodyPr>
          <a:lstStyle/>
          <a:p>
            <a:r>
              <a:rPr lang="en-US" sz="2000" dirty="0" smtClean="0"/>
              <a:t>Create, backup and restore plants</a:t>
            </a:r>
          </a:p>
          <a:p>
            <a:r>
              <a:rPr lang="en-US" sz="2000" dirty="0" smtClean="0"/>
              <a:t>Modify user accesses to model objects</a:t>
            </a:r>
          </a:p>
          <a:p>
            <a:r>
              <a:rPr lang="en-US" sz="2000" dirty="0" smtClean="0"/>
              <a:t>Start/Stop Interference checking</a:t>
            </a:r>
          </a:p>
          <a:p>
            <a:r>
              <a:rPr lang="en-US" sz="2000" dirty="0" smtClean="0"/>
              <a:t>Configure Global Workshare</a:t>
            </a:r>
          </a:p>
          <a:p>
            <a:r>
              <a:rPr lang="en-US" sz="2000" dirty="0" smtClean="0"/>
              <a:t>Migrate databases</a:t>
            </a:r>
          </a:p>
          <a:p>
            <a:endParaRPr lang="en-US" sz="2000" dirty="0" smtClean="0"/>
          </a:p>
          <a:p>
            <a:endParaRPr lang="en-US" sz="2000" dirty="0"/>
          </a:p>
        </p:txBody>
      </p:sp>
      <p:sp>
        <p:nvSpPr>
          <p:cNvPr id="8" name="AutoShape 6"/>
          <p:cNvSpPr>
            <a:spLocks noChangeArrowheads="1"/>
          </p:cNvSpPr>
          <p:nvPr/>
        </p:nvSpPr>
        <p:spPr bwMode="auto">
          <a:xfrm>
            <a:off x="2590800" y="3657600"/>
            <a:ext cx="1295400" cy="533400"/>
          </a:xfrm>
          <a:prstGeom prst="wedgeRoundRectCallout">
            <a:avLst>
              <a:gd name="adj1" fmla="val 79829"/>
              <a:gd name="adj2" fmla="val -28410"/>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smtClean="0">
                <a:latin typeface="Times New Roman" pitchFamily="18" charset="0"/>
              </a:rPr>
              <a:t>Tree view</a:t>
            </a:r>
            <a:endParaRPr lang="en-US" sz="1400" b="1" dirty="0">
              <a:latin typeface="Times New Roman" pitchFamily="18" charset="0"/>
            </a:endParaRPr>
          </a:p>
        </p:txBody>
      </p:sp>
      <p:sp>
        <p:nvSpPr>
          <p:cNvPr id="10" name="AutoShape 6"/>
          <p:cNvSpPr>
            <a:spLocks noChangeArrowheads="1"/>
          </p:cNvSpPr>
          <p:nvPr/>
        </p:nvSpPr>
        <p:spPr bwMode="auto">
          <a:xfrm>
            <a:off x="5943600" y="4495800"/>
            <a:ext cx="1143000" cy="533400"/>
          </a:xfrm>
          <a:prstGeom prst="wedgeRoundRectCallout">
            <a:avLst>
              <a:gd name="adj1" fmla="val -33114"/>
              <a:gd name="adj2" fmla="val -95942"/>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smtClean="0">
                <a:latin typeface="Times New Roman" pitchFamily="18" charset="0"/>
              </a:rPr>
              <a:t>List  view</a:t>
            </a:r>
            <a:endParaRPr lang="en-US" sz="1400" b="1" dirty="0">
              <a:latin typeface="Times New Roman" pitchFamily="18" charset="0"/>
            </a:endParaRPr>
          </a:p>
        </p:txBody>
      </p:sp>
      <p:sp>
        <p:nvSpPr>
          <p:cNvPr id="11" name="AutoShape 5"/>
          <p:cNvSpPr>
            <a:spLocks noChangeArrowheads="1"/>
          </p:cNvSpPr>
          <p:nvPr/>
        </p:nvSpPr>
        <p:spPr bwMode="auto">
          <a:xfrm>
            <a:off x="5715000" y="1981200"/>
            <a:ext cx="914400" cy="533400"/>
          </a:xfrm>
          <a:prstGeom prst="wedgeRoundRectCallout">
            <a:avLst>
              <a:gd name="adj1" fmla="val -102141"/>
              <a:gd name="adj2" fmla="val 137556"/>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a:latin typeface="Times New Roman" pitchFamily="18" charset="0"/>
              </a:rPr>
              <a:t>Main Menu</a:t>
            </a:r>
          </a:p>
        </p:txBody>
      </p:sp>
      <p:sp>
        <p:nvSpPr>
          <p:cNvPr id="13" name="AutoShape 6"/>
          <p:cNvSpPr>
            <a:spLocks noChangeArrowheads="1"/>
          </p:cNvSpPr>
          <p:nvPr/>
        </p:nvSpPr>
        <p:spPr bwMode="auto">
          <a:xfrm>
            <a:off x="2590800" y="4953000"/>
            <a:ext cx="1295400" cy="533400"/>
          </a:xfrm>
          <a:prstGeom prst="wedgeRoundRectCallout">
            <a:avLst>
              <a:gd name="adj1" fmla="val 94374"/>
              <a:gd name="adj2" fmla="val -129708"/>
              <a:gd name="adj3"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dirty="0" smtClean="0">
                <a:latin typeface="Times New Roman" pitchFamily="18" charset="0"/>
              </a:rPr>
              <a:t>Permissions</a:t>
            </a:r>
          </a:p>
          <a:p>
            <a:pPr algn="ctr"/>
            <a:r>
              <a:rPr lang="en-US" sz="1400" b="1" dirty="0" smtClean="0">
                <a:latin typeface="Times New Roman" pitchFamily="18" charset="0"/>
              </a:rPr>
              <a:t>Hierarchy</a:t>
            </a:r>
            <a:endParaRPr lang="en-US" sz="1400" b="1" dirty="0">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2"/>
          <p:cNvSpPr>
            <a:spLocks noGrp="1" noChangeArrowheads="1"/>
          </p:cNvSpPr>
          <p:nvPr>
            <p:ph type="title"/>
          </p:nvPr>
        </p:nvSpPr>
        <p:spPr/>
        <p:txBody>
          <a:bodyPr/>
          <a:lstStyle/>
          <a:p>
            <a:r>
              <a:rPr lang="en-US" smtClean="0"/>
              <a:t>Database Integrity: Workflow</a:t>
            </a:r>
          </a:p>
        </p:txBody>
      </p:sp>
      <p:sp>
        <p:nvSpPr>
          <p:cNvPr id="293890" name="Rectangle 3"/>
          <p:cNvSpPr>
            <a:spLocks noGrp="1" noChangeArrowheads="1"/>
          </p:cNvSpPr>
          <p:nvPr>
            <p:ph idx="1"/>
          </p:nvPr>
        </p:nvSpPr>
        <p:spPr/>
        <p:txBody>
          <a:bodyPr/>
          <a:lstStyle/>
          <a:p>
            <a:pPr eaLnBrk="1" hangingPunct="1"/>
            <a:r>
              <a:rPr lang="en-US" sz="2000" smtClean="0"/>
              <a:t>The workflow to address database integrity issues have three overall steps:</a:t>
            </a:r>
          </a:p>
          <a:p>
            <a:pPr lvl="2" eaLnBrk="1" hangingPunct="1">
              <a:buFontTx/>
              <a:buNone/>
            </a:pPr>
            <a:r>
              <a:rPr lang="en-US" sz="2000" smtClean="0"/>
              <a:t>1. Execute database integrity from Project Management.</a:t>
            </a:r>
          </a:p>
          <a:p>
            <a:pPr lvl="2" eaLnBrk="1" hangingPunct="1">
              <a:buFontTx/>
              <a:buNone/>
            </a:pPr>
            <a:r>
              <a:rPr lang="en-US" sz="2000" smtClean="0"/>
              <a:t>2. Generate a report to review issues found.</a:t>
            </a:r>
          </a:p>
          <a:p>
            <a:pPr lvl="2" eaLnBrk="1" hangingPunct="1">
              <a:buFontTx/>
              <a:buNone/>
            </a:pPr>
            <a:r>
              <a:rPr lang="en-US" sz="2000" smtClean="0"/>
              <a:t>3. Run Clean database command to address problems.</a:t>
            </a:r>
            <a:endParaRPr lang="en-US" smtClean="0"/>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en-US" smtClean="0"/>
              <a:t>Database Integrity: Execute Database Integrity</a:t>
            </a:r>
          </a:p>
        </p:txBody>
      </p:sp>
      <p:sp>
        <p:nvSpPr>
          <p:cNvPr id="295937" name="Rectangle 3"/>
          <p:cNvSpPr>
            <a:spLocks noGrp="1" noChangeArrowheads="1"/>
          </p:cNvSpPr>
          <p:nvPr>
            <p:ph idx="1"/>
          </p:nvPr>
        </p:nvSpPr>
        <p:spPr/>
        <p:txBody>
          <a:bodyPr>
            <a:normAutofit fontScale="92500" lnSpcReduction="10000"/>
          </a:bodyPr>
          <a:lstStyle/>
          <a:p>
            <a:r>
              <a:rPr lang="en-US" sz="2000" dirty="0" smtClean="0"/>
              <a:t> Execute database integrity from Project Management	</a:t>
            </a:r>
          </a:p>
          <a:p>
            <a:pPr lvl="1" eaLnBrk="1" hangingPunct="1">
              <a:buFont typeface="Arial" charset="0"/>
              <a:buNone/>
            </a:pPr>
            <a:r>
              <a:rPr lang="en-US" sz="2000" dirty="0" smtClean="0"/>
              <a:t>	</a:t>
            </a:r>
          </a:p>
          <a:p>
            <a:pPr lvl="1" eaLnBrk="1" hangingPunct="1">
              <a:buFont typeface="Arial" charset="0"/>
              <a:buNone/>
            </a:pPr>
            <a:r>
              <a:rPr lang="en-US" sz="2000" dirty="0" smtClean="0"/>
              <a:t>Check Database Integrity runs directly on a database (Site, Catalog, or Model), and creates records for the objects that need to be cleaned. Once the database has been scanned for errors, you can generate a report to review the errors that the Check Database Integrity command generated.</a:t>
            </a:r>
          </a:p>
          <a:p>
            <a:pPr lvl="1" eaLnBrk="1" hangingPunct="1">
              <a:buFont typeface="Arial" charset="0"/>
              <a:buNone/>
            </a:pPr>
            <a:endParaRPr lang="en-US" sz="2000" dirty="0" smtClean="0"/>
          </a:p>
          <a:p>
            <a:pPr lvl="1" eaLnBrk="1" hangingPunct="1">
              <a:buFont typeface="Arial" charset="0"/>
              <a:buNone/>
            </a:pPr>
            <a:r>
              <a:rPr lang="en-US" sz="2000" dirty="0" smtClean="0"/>
              <a:t>You can run this command multiple times:</a:t>
            </a:r>
          </a:p>
          <a:p>
            <a:pPr lvl="1"/>
            <a:r>
              <a:rPr lang="en-US" sz="2000" dirty="0" smtClean="0"/>
              <a:t>To check the database for objects with integrity problems</a:t>
            </a:r>
          </a:p>
          <a:p>
            <a:pPr lvl="1"/>
            <a:r>
              <a:rPr lang="en-US" sz="2000" dirty="0" smtClean="0"/>
              <a:t>To confirm that objects have been deleted or cleaned (second pass)</a:t>
            </a:r>
          </a:p>
          <a:p>
            <a:pPr lvl="1" eaLnBrk="1" hangingPunct="1">
              <a:buFont typeface="Arial" charset="0"/>
              <a:buNone/>
            </a:pPr>
            <a:endParaRPr lang="en-US" sz="2000" dirty="0" smtClean="0"/>
          </a:p>
        </p:txBody>
      </p:sp>
      <p:sp>
        <p:nvSpPr>
          <p:cNvPr id="295939" name="AutoShape 5"/>
          <p:cNvSpPr>
            <a:spLocks noChangeArrowheads="1"/>
          </p:cNvSpPr>
          <p:nvPr/>
        </p:nvSpPr>
        <p:spPr bwMode="gray">
          <a:xfrm>
            <a:off x="7391400" y="1219200"/>
            <a:ext cx="838200" cy="8382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a:solidFill>
                <a:schemeClr val="bg1"/>
              </a:solidFill>
            </a:endParaRPr>
          </a:p>
        </p:txBody>
      </p:sp>
      <p:pic>
        <p:nvPicPr>
          <p:cNvPr id="7" name="Picture 6" descr="TheStructorr_magnifying_glass.png"/>
          <p:cNvPicPr>
            <a:picLocks noChangeAspect="1"/>
          </p:cNvPicPr>
          <p:nvPr/>
        </p:nvPicPr>
        <p:blipFill>
          <a:blip r:embed="rId3" cstate="print"/>
          <a:stretch>
            <a:fillRect/>
          </a:stretch>
        </p:blipFill>
        <p:spPr>
          <a:xfrm rot="709665">
            <a:off x="7780205" y="1150806"/>
            <a:ext cx="914400" cy="914400"/>
          </a:xfrm>
          <a:prstGeom prst="rect">
            <a:avLst/>
          </a:prstGeom>
        </p:spPr>
      </p:pic>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type="title"/>
          </p:nvPr>
        </p:nvSpPr>
        <p:spPr/>
        <p:txBody>
          <a:bodyPr/>
          <a:lstStyle/>
          <a:p>
            <a:r>
              <a:rPr lang="en-US" smtClean="0"/>
              <a:t>Database Integrity: Generate reports</a:t>
            </a:r>
          </a:p>
        </p:txBody>
      </p:sp>
      <p:sp>
        <p:nvSpPr>
          <p:cNvPr id="297986" name="Rectangle 3"/>
          <p:cNvSpPr>
            <a:spLocks noGrp="1" noChangeArrowheads="1"/>
          </p:cNvSpPr>
          <p:nvPr>
            <p:ph idx="1"/>
          </p:nvPr>
        </p:nvSpPr>
        <p:spPr/>
        <p:txBody>
          <a:bodyPr>
            <a:normAutofit fontScale="85000" lnSpcReduction="20000"/>
          </a:bodyPr>
          <a:lstStyle/>
          <a:p>
            <a:r>
              <a:rPr lang="en-US" sz="2800" smtClean="0"/>
              <a:t>Generate a report to review issues found</a:t>
            </a:r>
          </a:p>
          <a:p>
            <a:pPr>
              <a:buNone/>
            </a:pPr>
            <a:r>
              <a:rPr lang="en-US" sz="2000" smtClean="0"/>
              <a:t>		</a:t>
            </a:r>
          </a:p>
          <a:p>
            <a:pPr eaLnBrk="1" hangingPunct="1">
              <a:buFont typeface="Wingdings" pitchFamily="2" charset="2"/>
              <a:buNone/>
            </a:pPr>
            <a:r>
              <a:rPr lang="en-US" sz="2000" smtClean="0"/>
              <a:t>	The software includes various report templates intended for diagnosing database integrity issues. You can run these report templates by opening a session in the software and clicking </a:t>
            </a:r>
            <a:r>
              <a:rPr lang="en-US" sz="2000" b="1" smtClean="0"/>
              <a:t>Run Report </a:t>
            </a:r>
            <a:r>
              <a:rPr lang="en-US" sz="2000" smtClean="0"/>
              <a:t>command from the </a:t>
            </a:r>
            <a:r>
              <a:rPr lang="en-US" sz="2000" b="1" smtClean="0"/>
              <a:t>Tools </a:t>
            </a:r>
            <a:r>
              <a:rPr lang="en-US" sz="2000" smtClean="0"/>
              <a:t>menu.  Report templates are located in the </a:t>
            </a:r>
            <a:r>
              <a:rPr lang="en-US" sz="2000" b="1" smtClean="0"/>
              <a:t>Catalog Reports  </a:t>
            </a:r>
            <a:r>
              <a:rPr lang="en-US" sz="2000" smtClean="0"/>
              <a:t>tab</a:t>
            </a:r>
            <a:r>
              <a:rPr lang="en-US" sz="2000" b="1" smtClean="0"/>
              <a:t> </a:t>
            </a:r>
            <a:r>
              <a:rPr lang="en-US" sz="2000" smtClean="0"/>
              <a:t>then under </a:t>
            </a:r>
            <a:r>
              <a:rPr lang="en-US" sz="2000" b="1" smtClean="0"/>
              <a:t>Report</a:t>
            </a:r>
            <a:r>
              <a:rPr lang="en-US" sz="2000" smtClean="0"/>
              <a:t> &gt; </a:t>
            </a:r>
            <a:r>
              <a:rPr lang="en-US" sz="2000" b="1" smtClean="0"/>
              <a:t>Types of Reports </a:t>
            </a:r>
            <a:r>
              <a:rPr lang="en-US" sz="2000" smtClean="0"/>
              <a:t>&gt; </a:t>
            </a:r>
            <a:r>
              <a:rPr lang="en-US" sz="2000" b="1" smtClean="0"/>
              <a:t>Diagnostics</a:t>
            </a:r>
            <a:r>
              <a:rPr lang="en-US" sz="2000" smtClean="0"/>
              <a:t> node.  Select any of the four following reports:</a:t>
            </a:r>
          </a:p>
          <a:p>
            <a:pPr eaLnBrk="1" hangingPunct="1">
              <a:buFont typeface="Wingdings" pitchFamily="2" charset="2"/>
              <a:buNone/>
            </a:pPr>
            <a:endParaRPr lang="en-US" sz="2000" smtClean="0"/>
          </a:p>
          <a:p>
            <a:pPr eaLnBrk="1" hangingPunct="1">
              <a:buFont typeface="Wingdings" pitchFamily="2" charset="2"/>
              <a:buNone/>
            </a:pPr>
            <a:r>
              <a:rPr lang="en-US" sz="2000" smtClean="0"/>
              <a:t>Diagnostic clean database issues</a:t>
            </a:r>
            <a:endParaRPr lang="en-US" sz="2400" smtClean="0"/>
          </a:p>
          <a:p>
            <a:pPr eaLnBrk="1" hangingPunct="1">
              <a:buFont typeface="Wingdings" pitchFamily="2" charset="2"/>
              <a:buNone/>
            </a:pPr>
            <a:r>
              <a:rPr lang="en-US" sz="2000" smtClean="0"/>
              <a:t>Diagnostic clean database issues grouped by problem description</a:t>
            </a:r>
          </a:p>
          <a:p>
            <a:pPr eaLnBrk="1" hangingPunct="1">
              <a:buFont typeface="Wingdings" pitchFamily="2" charset="2"/>
              <a:buNone/>
            </a:pPr>
            <a:r>
              <a:rPr lang="en-US" sz="2000" smtClean="0"/>
              <a:t>Diagnostic clean database issues grouped by status</a:t>
            </a:r>
          </a:p>
          <a:p>
            <a:pPr eaLnBrk="1" hangingPunct="1">
              <a:buFont typeface="Wingdings" pitchFamily="2" charset="2"/>
              <a:buNone/>
            </a:pPr>
            <a:r>
              <a:rPr lang="en-US" sz="2000" smtClean="0"/>
              <a:t>Diagnostic clean database issues with column filters</a:t>
            </a:r>
          </a:p>
          <a:p>
            <a:pPr eaLnBrk="1" hangingPunct="1">
              <a:buFont typeface="Wingdings" pitchFamily="2" charset="2"/>
              <a:buNone/>
            </a:pPr>
            <a:endParaRPr lang="en-US" sz="2000" smtClean="0"/>
          </a:p>
          <a:p>
            <a:pPr eaLnBrk="1" hangingPunct="1">
              <a:buFont typeface="Wingdings" pitchFamily="2" charset="2"/>
              <a:buNone/>
            </a:pPr>
            <a:endParaRPr lang="en-US" sz="2000" smtClean="0"/>
          </a:p>
          <a:p>
            <a:pPr eaLnBrk="1" hangingPunct="1">
              <a:buFont typeface="Wingdings" pitchFamily="2" charset="2"/>
              <a:buNone/>
            </a:pPr>
            <a:endParaRPr lang="en-US" sz="2000" smtClean="0"/>
          </a:p>
        </p:txBody>
      </p:sp>
      <p:grpSp>
        <p:nvGrpSpPr>
          <p:cNvPr id="5" name="Group 4"/>
          <p:cNvGrpSpPr/>
          <p:nvPr/>
        </p:nvGrpSpPr>
        <p:grpSpPr>
          <a:xfrm>
            <a:off x="7315200" y="990600"/>
            <a:ext cx="1120266" cy="1120266"/>
            <a:chOff x="5562600" y="3581400"/>
            <a:chExt cx="1120266" cy="1120266"/>
          </a:xfrm>
        </p:grpSpPr>
        <p:pic>
          <p:nvPicPr>
            <p:cNvPr id="6" name="Picture 5" descr="1270238889.png"/>
            <p:cNvPicPr>
              <a:picLocks noChangeAspect="1"/>
            </p:cNvPicPr>
            <p:nvPr/>
          </p:nvPicPr>
          <p:blipFill>
            <a:blip r:embed="rId3" cstate="print"/>
            <a:stretch>
              <a:fillRect/>
            </a:stretch>
          </p:blipFill>
          <p:spPr>
            <a:xfrm>
              <a:off x="5562600" y="3581400"/>
              <a:ext cx="952500" cy="952500"/>
            </a:xfrm>
            <a:prstGeom prst="rect">
              <a:avLst/>
            </a:prstGeom>
          </p:spPr>
        </p:pic>
        <p:pic>
          <p:nvPicPr>
            <p:cNvPr id="7" name="Picture 6" descr="1270238889.png"/>
            <p:cNvPicPr>
              <a:picLocks noChangeAspect="1"/>
            </p:cNvPicPr>
            <p:nvPr/>
          </p:nvPicPr>
          <p:blipFill>
            <a:blip r:embed="rId3" cstate="print"/>
            <a:stretch>
              <a:fillRect/>
            </a:stretch>
          </p:blipFill>
          <p:spPr>
            <a:xfrm rot="777403">
              <a:off x="5657257" y="3599857"/>
              <a:ext cx="952500" cy="952500"/>
            </a:xfrm>
            <a:prstGeom prst="rect">
              <a:avLst/>
            </a:prstGeom>
          </p:spPr>
        </p:pic>
        <p:pic>
          <p:nvPicPr>
            <p:cNvPr id="8" name="Picture 7" descr="1270238889.png"/>
            <p:cNvPicPr>
              <a:picLocks noChangeAspect="1"/>
            </p:cNvPicPr>
            <p:nvPr/>
          </p:nvPicPr>
          <p:blipFill>
            <a:blip r:embed="rId3" cstate="print"/>
            <a:stretch>
              <a:fillRect/>
            </a:stretch>
          </p:blipFill>
          <p:spPr>
            <a:xfrm rot="1678709">
              <a:off x="5730366" y="3749166"/>
              <a:ext cx="952500" cy="952500"/>
            </a:xfrm>
            <a:prstGeom prst="rect">
              <a:avLst/>
            </a:prstGeom>
          </p:spPr>
        </p:pic>
      </p:gr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p:txBody>
          <a:bodyPr/>
          <a:lstStyle/>
          <a:p>
            <a:r>
              <a:rPr lang="en-US" dirty="0" smtClean="0"/>
              <a:t>Database Integrity: Generate reports</a:t>
            </a:r>
          </a:p>
        </p:txBody>
      </p:sp>
      <p:sp>
        <p:nvSpPr>
          <p:cNvPr id="300034" name="Rectangle 3"/>
          <p:cNvSpPr>
            <a:spLocks noGrp="1" noChangeArrowheads="1"/>
          </p:cNvSpPr>
          <p:nvPr>
            <p:ph idx="1"/>
          </p:nvPr>
        </p:nvSpPr>
        <p:spPr/>
        <p:txBody>
          <a:bodyPr>
            <a:normAutofit fontScale="85000" lnSpcReduction="20000"/>
          </a:bodyPr>
          <a:lstStyle/>
          <a:p>
            <a:pPr eaLnBrk="1" hangingPunct="1">
              <a:lnSpc>
                <a:spcPct val="90000"/>
              </a:lnSpc>
              <a:buFont typeface="Wingdings" pitchFamily="2" charset="2"/>
              <a:buNone/>
            </a:pPr>
            <a:r>
              <a:rPr lang="en-US" sz="2000" dirty="0" smtClean="0"/>
              <a:t>		</a:t>
            </a:r>
          </a:p>
          <a:p>
            <a:pPr lvl="1" eaLnBrk="1" hangingPunct="1">
              <a:lnSpc>
                <a:spcPct val="90000"/>
              </a:lnSpc>
            </a:pPr>
            <a:endParaRPr lang="en-US" sz="2000" b="1" dirty="0" smtClean="0"/>
          </a:p>
          <a:p>
            <a:pPr lvl="1" eaLnBrk="1" hangingPunct="1">
              <a:lnSpc>
                <a:spcPct val="90000"/>
              </a:lnSpc>
            </a:pPr>
            <a:endParaRPr lang="en-US" sz="2000" b="1" dirty="0" smtClean="0"/>
          </a:p>
          <a:p>
            <a:pPr lvl="1" eaLnBrk="1" hangingPunct="1">
              <a:lnSpc>
                <a:spcPct val="90000"/>
              </a:lnSpc>
            </a:pPr>
            <a:r>
              <a:rPr lang="en-US" sz="2000" b="1" dirty="0" err="1" smtClean="0"/>
              <a:t>DataStore</a:t>
            </a:r>
            <a:r>
              <a:rPr lang="en-US" sz="2000" b="1" dirty="0" smtClean="0"/>
              <a:t>   </a:t>
            </a:r>
            <a:r>
              <a:rPr lang="en-US" sz="2000" dirty="0" smtClean="0"/>
              <a:t>Displays whether the problem exists in the model or Catalog database.</a:t>
            </a:r>
          </a:p>
          <a:p>
            <a:pPr lvl="1" eaLnBrk="1" hangingPunct="1">
              <a:lnSpc>
                <a:spcPct val="90000"/>
              </a:lnSpc>
            </a:pPr>
            <a:r>
              <a:rPr lang="en-US" sz="2000" b="1" dirty="0" smtClean="0"/>
              <a:t>Problem Description   </a:t>
            </a:r>
            <a:r>
              <a:rPr lang="en-US" sz="2000" dirty="0" smtClean="0"/>
              <a:t>Provides a brief explanation of the issue.  Use it to search more details in DBIntegrity.pdf guide</a:t>
            </a:r>
          </a:p>
          <a:p>
            <a:pPr lvl="1" eaLnBrk="1" hangingPunct="1">
              <a:lnSpc>
                <a:spcPct val="90000"/>
              </a:lnSpc>
            </a:pPr>
            <a:r>
              <a:rPr lang="en-US" sz="2000" b="1" dirty="0" smtClean="0"/>
              <a:t>Status  </a:t>
            </a:r>
            <a:r>
              <a:rPr lang="en-US" sz="2000" dirty="0" smtClean="0"/>
              <a:t>Determines if the issue is new, existing or resolved</a:t>
            </a:r>
          </a:p>
          <a:p>
            <a:pPr lvl="1">
              <a:lnSpc>
                <a:spcPct val="90000"/>
              </a:lnSpc>
            </a:pPr>
            <a:r>
              <a:rPr lang="en-US" sz="2000" b="1" dirty="0" smtClean="0"/>
              <a:t>Severity   </a:t>
            </a:r>
            <a:r>
              <a:rPr lang="en-US" sz="2000" dirty="0" smtClean="0"/>
              <a:t>Fatal, Crucial, High, or Normal</a:t>
            </a:r>
          </a:p>
          <a:p>
            <a:pPr lvl="1" eaLnBrk="1" hangingPunct="1">
              <a:lnSpc>
                <a:spcPct val="90000"/>
              </a:lnSpc>
            </a:pPr>
            <a:r>
              <a:rPr lang="en-US" sz="2000" b="1" dirty="0" smtClean="0"/>
              <a:t>Action to Take   </a:t>
            </a:r>
            <a:r>
              <a:rPr lang="en-US" sz="2000" dirty="0" smtClean="0"/>
              <a:t>Describes what to do to fix the problem.  Possible values include No Action, To Be Removed or To Be Repaired. </a:t>
            </a:r>
          </a:p>
          <a:p>
            <a:pPr lvl="2">
              <a:lnSpc>
                <a:spcPct val="90000"/>
              </a:lnSpc>
            </a:pPr>
            <a:r>
              <a:rPr lang="en-US" sz="1900" dirty="0" smtClean="0"/>
              <a:t>If the action is To Be Repaired, you should run </a:t>
            </a:r>
            <a:r>
              <a:rPr lang="en-US" sz="1900" b="1" dirty="0" smtClean="0"/>
              <a:t>Clean Database </a:t>
            </a:r>
            <a:r>
              <a:rPr lang="en-US" sz="1900" dirty="0" smtClean="0"/>
              <a:t>custom</a:t>
            </a:r>
            <a:r>
              <a:rPr lang="en-US" sz="1900" b="1" dirty="0" smtClean="0"/>
              <a:t> </a:t>
            </a:r>
            <a:r>
              <a:rPr lang="en-US" sz="1900" dirty="0" smtClean="0"/>
              <a:t>command.</a:t>
            </a:r>
          </a:p>
          <a:p>
            <a:pPr eaLnBrk="1" hangingPunct="1">
              <a:lnSpc>
                <a:spcPct val="90000"/>
              </a:lnSpc>
            </a:pPr>
            <a:endParaRPr lang="en-US" sz="1800" dirty="0" smtClean="0"/>
          </a:p>
        </p:txBody>
      </p:sp>
      <p:pic>
        <p:nvPicPr>
          <p:cNvPr id="300035" name="Picture 5"/>
          <p:cNvPicPr>
            <a:picLocks noChangeAspect="1" noChangeArrowheads="1"/>
          </p:cNvPicPr>
          <p:nvPr/>
        </p:nvPicPr>
        <p:blipFill>
          <a:blip r:embed="rId3" cstate="print"/>
          <a:srcRect/>
          <a:stretch>
            <a:fillRect/>
          </a:stretch>
        </p:blipFill>
        <p:spPr bwMode="black">
          <a:xfrm>
            <a:off x="762000" y="1447800"/>
            <a:ext cx="5713413" cy="1006475"/>
          </a:xfrm>
          <a:prstGeom prst="rect">
            <a:avLst/>
          </a:prstGeom>
          <a:noFill/>
          <a:ln w="9525">
            <a:noFill/>
            <a:miter lim="800000"/>
            <a:headEnd/>
            <a:tailEnd/>
          </a:ln>
        </p:spPr>
      </p:pic>
      <p:grpSp>
        <p:nvGrpSpPr>
          <p:cNvPr id="10" name="Group 9"/>
          <p:cNvGrpSpPr/>
          <p:nvPr/>
        </p:nvGrpSpPr>
        <p:grpSpPr>
          <a:xfrm>
            <a:off x="7315200" y="990600"/>
            <a:ext cx="1120266" cy="1120266"/>
            <a:chOff x="5562600" y="3581400"/>
            <a:chExt cx="1120266" cy="1120266"/>
          </a:xfrm>
        </p:grpSpPr>
        <p:pic>
          <p:nvPicPr>
            <p:cNvPr id="11" name="Picture 10" descr="1270238889.png"/>
            <p:cNvPicPr>
              <a:picLocks noChangeAspect="1"/>
            </p:cNvPicPr>
            <p:nvPr/>
          </p:nvPicPr>
          <p:blipFill>
            <a:blip r:embed="rId4" cstate="print"/>
            <a:stretch>
              <a:fillRect/>
            </a:stretch>
          </p:blipFill>
          <p:spPr>
            <a:xfrm>
              <a:off x="5562600" y="3581400"/>
              <a:ext cx="952500" cy="952500"/>
            </a:xfrm>
            <a:prstGeom prst="rect">
              <a:avLst/>
            </a:prstGeom>
          </p:spPr>
        </p:pic>
        <p:pic>
          <p:nvPicPr>
            <p:cNvPr id="12" name="Picture 11" descr="1270238889.png"/>
            <p:cNvPicPr>
              <a:picLocks noChangeAspect="1"/>
            </p:cNvPicPr>
            <p:nvPr/>
          </p:nvPicPr>
          <p:blipFill>
            <a:blip r:embed="rId4" cstate="print"/>
            <a:stretch>
              <a:fillRect/>
            </a:stretch>
          </p:blipFill>
          <p:spPr>
            <a:xfrm rot="777403">
              <a:off x="5657257" y="3599857"/>
              <a:ext cx="952500" cy="952500"/>
            </a:xfrm>
            <a:prstGeom prst="rect">
              <a:avLst/>
            </a:prstGeom>
          </p:spPr>
        </p:pic>
        <p:pic>
          <p:nvPicPr>
            <p:cNvPr id="13" name="Picture 12" descr="1270238889.png"/>
            <p:cNvPicPr>
              <a:picLocks noChangeAspect="1"/>
            </p:cNvPicPr>
            <p:nvPr/>
          </p:nvPicPr>
          <p:blipFill>
            <a:blip r:embed="rId4" cstate="print"/>
            <a:stretch>
              <a:fillRect/>
            </a:stretch>
          </p:blipFill>
          <p:spPr>
            <a:xfrm rot="1678709">
              <a:off x="5730366" y="3749166"/>
              <a:ext cx="952500" cy="952500"/>
            </a:xfrm>
            <a:prstGeom prst="rect">
              <a:avLst/>
            </a:prstGeom>
          </p:spPr>
        </p:pic>
      </p:grpSp>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r>
              <a:rPr lang="en-US" smtClean="0"/>
              <a:t>Database Integrity: Run clean database command</a:t>
            </a:r>
          </a:p>
        </p:txBody>
      </p:sp>
      <p:sp>
        <p:nvSpPr>
          <p:cNvPr id="302082" name="Rectangle 3"/>
          <p:cNvSpPr>
            <a:spLocks noGrp="1" noChangeArrowheads="1"/>
          </p:cNvSpPr>
          <p:nvPr>
            <p:ph idx="1"/>
          </p:nvPr>
        </p:nvSpPr>
        <p:spPr/>
        <p:txBody>
          <a:bodyPr>
            <a:normAutofit/>
          </a:bodyPr>
          <a:lstStyle/>
          <a:p>
            <a:pPr>
              <a:buNone/>
            </a:pPr>
            <a:endParaRPr lang="en-US" sz="2400" dirty="0" smtClean="0"/>
          </a:p>
          <a:p>
            <a:pPr>
              <a:buNone/>
            </a:pPr>
            <a:r>
              <a:rPr lang="en-US" sz="2400" dirty="0" smtClean="0"/>
              <a:t>Run Clean database command to address problems.</a:t>
            </a:r>
          </a:p>
          <a:p>
            <a:pPr>
              <a:buNone/>
            </a:pPr>
            <a:endParaRPr lang="en-US" sz="2400" dirty="0" smtClean="0"/>
          </a:p>
          <a:p>
            <a:r>
              <a:rPr lang="en-US" sz="2000" dirty="0" smtClean="0"/>
              <a:t>Consult latest DBIntegrity.pdf document for the correct workflow to fix the problem.</a:t>
            </a:r>
          </a:p>
          <a:p>
            <a:r>
              <a:rPr lang="en-US" sz="2000" dirty="0" smtClean="0"/>
              <a:t>Most workflows involve use of the Clean Database custom command</a:t>
            </a:r>
          </a:p>
          <a:p>
            <a:pPr lvl="1"/>
            <a:r>
              <a:rPr lang="en-US" sz="1800" dirty="0" smtClean="0"/>
              <a:t>Action to take = To Be Repaired</a:t>
            </a:r>
          </a:p>
        </p:txBody>
      </p:sp>
      <p:sp>
        <p:nvSpPr>
          <p:cNvPr id="6" name="AutoShape 5"/>
          <p:cNvSpPr>
            <a:spLocks noChangeArrowheads="1"/>
          </p:cNvSpPr>
          <p:nvPr/>
        </p:nvSpPr>
        <p:spPr bwMode="gray">
          <a:xfrm>
            <a:off x="7391400" y="1219200"/>
            <a:ext cx="838200" cy="8382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a:solidFill>
                <a:schemeClr val="bg1"/>
              </a:solidFill>
            </a:endParaRPr>
          </a:p>
        </p:txBody>
      </p:sp>
      <p:pic>
        <p:nvPicPr>
          <p:cNvPr id="302084" name="Picture 8" descr="MCj04346650000[1]"/>
          <p:cNvPicPr>
            <a:picLocks noChangeAspect="1" noChangeArrowheads="1"/>
          </p:cNvPicPr>
          <p:nvPr/>
        </p:nvPicPr>
        <p:blipFill>
          <a:blip r:embed="rId3" cstate="print"/>
          <a:srcRect/>
          <a:stretch>
            <a:fillRect/>
          </a:stretch>
        </p:blipFill>
        <p:spPr bwMode="auto">
          <a:xfrm>
            <a:off x="8001000" y="1219200"/>
            <a:ext cx="381000" cy="35083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r>
              <a:rPr lang="en-US" smtClean="0"/>
              <a:t>Database Integrity: Run clean database command (Cont´d)</a:t>
            </a:r>
          </a:p>
        </p:txBody>
      </p:sp>
      <p:sp>
        <p:nvSpPr>
          <p:cNvPr id="304130" name="Rectangle 3"/>
          <p:cNvSpPr>
            <a:spLocks noGrp="1" noChangeArrowheads="1"/>
          </p:cNvSpPr>
          <p:nvPr>
            <p:ph idx="1"/>
          </p:nvPr>
        </p:nvSpPr>
        <p:spPr/>
        <p:txBody>
          <a:bodyPr/>
          <a:lstStyle/>
          <a:p>
            <a:endParaRPr lang="en-US" sz="2000" smtClean="0"/>
          </a:p>
          <a:p>
            <a:endParaRPr lang="en-US" sz="2000" smtClean="0"/>
          </a:p>
          <a:p>
            <a:r>
              <a:rPr lang="en-US" sz="2000" smtClean="0"/>
              <a:t>Clean Database Custom Command</a:t>
            </a:r>
          </a:p>
          <a:p>
            <a:pPr>
              <a:buFont typeface="Wingdings" pitchFamily="2" charset="2"/>
              <a:buNone/>
            </a:pPr>
            <a:endParaRPr lang="en-US" sz="3600" smtClean="0"/>
          </a:p>
          <a:p>
            <a:pPr>
              <a:buFont typeface="Wingdings" pitchFamily="2" charset="2"/>
              <a:buNone/>
            </a:pPr>
            <a:r>
              <a:rPr lang="en-US" sz="3200" smtClean="0"/>
              <a:t>SP3DCleanDatabaseCmd.CCheckObj</a:t>
            </a:r>
          </a:p>
          <a:p>
            <a:pPr>
              <a:buFont typeface="Wingdings" pitchFamily="2" charset="2"/>
              <a:buNone/>
            </a:pPr>
            <a:endParaRPr lang="en-US" sz="2400" smtClean="0"/>
          </a:p>
          <a:p>
            <a:pPr>
              <a:buFont typeface="Wingdings" pitchFamily="2" charset="2"/>
              <a:buNone/>
            </a:pPr>
            <a:endParaRPr lang="en-US" sz="2400" smtClean="0"/>
          </a:p>
        </p:txBody>
      </p:sp>
      <p:sp>
        <p:nvSpPr>
          <p:cNvPr id="6" name="AutoShape 5"/>
          <p:cNvSpPr>
            <a:spLocks noChangeArrowheads="1"/>
          </p:cNvSpPr>
          <p:nvPr/>
        </p:nvSpPr>
        <p:spPr bwMode="gray">
          <a:xfrm>
            <a:off x="7391400" y="1219200"/>
            <a:ext cx="838200" cy="8382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n-US">
              <a:solidFill>
                <a:schemeClr val="bg1"/>
              </a:solidFill>
            </a:endParaRPr>
          </a:p>
        </p:txBody>
      </p:sp>
      <p:pic>
        <p:nvPicPr>
          <p:cNvPr id="7" name="Picture 8" descr="MCj04346650000[1]"/>
          <p:cNvPicPr>
            <a:picLocks noChangeAspect="1" noChangeArrowheads="1"/>
          </p:cNvPicPr>
          <p:nvPr/>
        </p:nvPicPr>
        <p:blipFill>
          <a:blip r:embed="rId3" cstate="print"/>
          <a:srcRect/>
          <a:stretch>
            <a:fillRect/>
          </a:stretch>
        </p:blipFill>
        <p:spPr bwMode="auto">
          <a:xfrm>
            <a:off x="8001000" y="1219200"/>
            <a:ext cx="381000" cy="35083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p:nvPr>
        </p:nvSpPr>
        <p:spPr/>
        <p:txBody>
          <a:bodyPr/>
          <a:lstStyle/>
          <a:p>
            <a:pPr eaLnBrk="1" hangingPunct="1"/>
            <a:r>
              <a:rPr lang="en-US" dirty="0" smtClean="0"/>
              <a:t>Setup and Administration Lab</a:t>
            </a:r>
          </a:p>
        </p:txBody>
      </p:sp>
      <p:sp>
        <p:nvSpPr>
          <p:cNvPr id="270338" name="Rectangle 3"/>
          <p:cNvSpPr>
            <a:spLocks noGrp="1" noChangeArrowheads="1"/>
          </p:cNvSpPr>
          <p:nvPr>
            <p:ph type="body" idx="1"/>
          </p:nvPr>
        </p:nvSpPr>
        <p:spPr/>
        <p:txBody>
          <a:bodyPr/>
          <a:lstStyle/>
          <a:p>
            <a:pPr eaLnBrk="1" hangingPunct="1"/>
            <a:r>
              <a:rPr lang="en-US" sz="2000" dirty="0" smtClean="0"/>
              <a:t>Lab 21 - 23</a:t>
            </a:r>
          </a:p>
          <a:p>
            <a:pPr algn="ctr" eaLnBrk="1" hangingPunct="1">
              <a:buFont typeface="Wingdings" pitchFamily="2" charset="2"/>
              <a:buNone/>
            </a:pPr>
            <a:endParaRPr lang="en-US" sz="2000" dirty="0" smtClean="0"/>
          </a:p>
          <a:p>
            <a:pPr algn="ctr" eaLnBrk="1" hangingPunct="1"/>
            <a:endParaRPr lang="en-US" sz="2000" dirty="0" smtClean="0"/>
          </a:p>
        </p:txBody>
      </p:sp>
    </p:spTree>
    <p:extLst>
      <p:ext uri="{BB962C8B-B14F-4D97-AF65-F5344CB8AC3E}">
        <p14:creationId xmlns:p14="http://schemas.microsoft.com/office/powerpoint/2010/main" val="734495292"/>
      </p:ext>
    </p:extLst>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smtClean="0"/>
              <a:t>PDS Model Reference</a:t>
            </a:r>
            <a:endParaRPr lang="en-US"/>
          </a:p>
        </p:txBody>
      </p:sp>
    </p:spTree>
    <p:extLst>
      <p:ext uri="{BB962C8B-B14F-4D97-AF65-F5344CB8AC3E}">
        <p14:creationId xmlns:p14="http://schemas.microsoft.com/office/powerpoint/2010/main" val="792285192"/>
      </p:ext>
    </p:extLst>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2"/>
          <p:cNvSpPr>
            <a:spLocks noGrp="1" noChangeArrowheads="1"/>
          </p:cNvSpPr>
          <p:nvPr>
            <p:ph type="title"/>
          </p:nvPr>
        </p:nvSpPr>
        <p:spPr/>
        <p:txBody>
          <a:bodyPr/>
          <a:lstStyle/>
          <a:p>
            <a:pPr eaLnBrk="1" hangingPunct="1"/>
            <a:r>
              <a:rPr lang="en-US" smtClean="0"/>
              <a:t>PDS Model Reference: Overview</a:t>
            </a:r>
          </a:p>
        </p:txBody>
      </p:sp>
      <p:sp>
        <p:nvSpPr>
          <p:cNvPr id="308226" name="Rectangle 3"/>
          <p:cNvSpPr>
            <a:spLocks noGrp="1" noChangeArrowheads="1"/>
          </p:cNvSpPr>
          <p:nvPr>
            <p:ph idx="1"/>
          </p:nvPr>
        </p:nvSpPr>
        <p:spPr/>
        <p:txBody>
          <a:bodyPr>
            <a:normAutofit/>
          </a:bodyPr>
          <a:lstStyle/>
          <a:p>
            <a:pPr eaLnBrk="1" hangingPunct="1"/>
            <a:r>
              <a:rPr lang="en-US" sz="2000" smtClean="0"/>
              <a:t>Prerequisites</a:t>
            </a:r>
          </a:p>
          <a:p>
            <a:pPr eaLnBrk="1" hangingPunct="1"/>
            <a:r>
              <a:rPr lang="en-US" sz="2000" smtClean="0"/>
              <a:t>Configuration steps</a:t>
            </a:r>
          </a:p>
          <a:p>
            <a:pPr eaLnBrk="1" hangingPunct="1"/>
            <a:r>
              <a:rPr lang="en-US" sz="2000" smtClean="0"/>
              <a:t>PDS Object Filters</a:t>
            </a:r>
          </a:p>
        </p:txBody>
      </p:sp>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title"/>
          </p:nvPr>
        </p:nvSpPr>
        <p:spPr/>
        <p:txBody>
          <a:bodyPr/>
          <a:lstStyle/>
          <a:p>
            <a:r>
              <a:rPr lang="en-US" smtClean="0"/>
              <a:t>PDS Model Reference: Prerequisites</a:t>
            </a:r>
          </a:p>
        </p:txBody>
      </p:sp>
      <p:sp>
        <p:nvSpPr>
          <p:cNvPr id="310274" name="Rectangle 3"/>
          <p:cNvSpPr>
            <a:spLocks noGrp="1" noChangeArrowheads="1"/>
          </p:cNvSpPr>
          <p:nvPr>
            <p:ph idx="1"/>
          </p:nvPr>
        </p:nvSpPr>
        <p:spPr/>
        <p:txBody>
          <a:bodyPr>
            <a:normAutofit/>
          </a:bodyPr>
          <a:lstStyle/>
          <a:p>
            <a:r>
              <a:rPr lang="en-US" sz="2000" dirty="0" smtClean="0"/>
              <a:t>Before installing PDS Data Access component, you must install the following prerequisite software on a computer on which the Project Management and Smart 3D Server Connectivity options are also installed:</a:t>
            </a:r>
          </a:p>
          <a:p>
            <a:pPr eaLnBrk="1" hangingPunct="1">
              <a:buFont typeface="Wingdings" pitchFamily="2" charset="2"/>
              <a:buNone/>
            </a:pPr>
            <a:endParaRPr lang="en-US" sz="2000" dirty="0" smtClean="0"/>
          </a:p>
          <a:p>
            <a:pPr lvl="1" eaLnBrk="1" hangingPunct="1"/>
            <a:r>
              <a:rPr lang="en-US" sz="2000" dirty="0" smtClean="0"/>
              <a:t>Batch Services</a:t>
            </a:r>
          </a:p>
          <a:p>
            <a:pPr lvl="1" eaLnBrk="1" hangingPunct="1"/>
            <a:r>
              <a:rPr lang="en-US" sz="2000" dirty="0" smtClean="0"/>
              <a:t>PD_Shell (Plant Design System Environment)</a:t>
            </a:r>
          </a:p>
          <a:p>
            <a:pPr lvl="1" eaLnBrk="1" hangingPunct="1"/>
            <a:r>
              <a:rPr lang="en-US" sz="2000" dirty="0" smtClean="0"/>
              <a:t>RIS Client</a:t>
            </a:r>
          </a:p>
          <a:p>
            <a:pPr lvl="1" eaLnBrk="1" hangingPunct="1"/>
            <a:r>
              <a:rPr lang="en-US" sz="2000" dirty="0" smtClean="0"/>
              <a:t>PDS Data Access Components (Smart 3D Installation CD)</a:t>
            </a:r>
          </a:p>
          <a:p>
            <a:pPr eaLnBrk="1" hangingPunct="1">
              <a:buFont typeface="Wingdings" pitchFamily="2" charset="2"/>
              <a:buNone/>
            </a:pPr>
            <a:endParaRPr lang="en-US" sz="2400" dirty="0" smtClean="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318970" y="214290"/>
            <a:ext cx="6824797" cy="785818"/>
          </a:xfrm>
        </p:spPr>
        <p:txBody>
          <a:bodyPr/>
          <a:lstStyle/>
          <a:p>
            <a:r>
              <a:rPr lang="en-US" dirty="0" smtClean="0"/>
              <a:t>Smart 3D intro:  Relationships and Integration</a:t>
            </a:r>
          </a:p>
        </p:txBody>
      </p:sp>
      <p:sp>
        <p:nvSpPr>
          <p:cNvPr id="26626" name="Content Placeholder 2"/>
          <p:cNvSpPr>
            <a:spLocks noGrp="1"/>
          </p:cNvSpPr>
          <p:nvPr>
            <p:ph idx="1"/>
          </p:nvPr>
        </p:nvSpPr>
        <p:spPr/>
        <p:txBody>
          <a:bodyPr>
            <a:normAutofit/>
          </a:bodyPr>
          <a:lstStyle/>
          <a:p>
            <a:r>
              <a:rPr lang="en-US" sz="2000" dirty="0" smtClean="0"/>
              <a:t>Smart 3D synchronizes key elements of integration and relationships.</a:t>
            </a:r>
          </a:p>
          <a:p>
            <a:endParaRPr lang="en-US" sz="2000" dirty="0" smtClean="0"/>
          </a:p>
          <a:p>
            <a:r>
              <a:rPr lang="en-US" sz="2000" dirty="0" smtClean="0"/>
              <a:t>Integration - Smart 3D allows multiple engineering disciplines to work concurrently and in real-time against relational databases.</a:t>
            </a:r>
          </a:p>
          <a:p>
            <a:endParaRPr lang="en-US" sz="2000" dirty="0" smtClean="0"/>
          </a:p>
          <a:p>
            <a:r>
              <a:rPr lang="en-US" sz="2000" dirty="0" smtClean="0"/>
              <a:t>Relationships - Smart 3D's relationship manager controls design changes across disciplines, which in turn establishes and maintains appropriate behaviors among structures, equipment, and systems.</a:t>
            </a:r>
          </a:p>
        </p:txBody>
      </p:sp>
    </p:spTree>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title"/>
          </p:nvPr>
        </p:nvSpPr>
        <p:spPr/>
        <p:txBody>
          <a:bodyPr/>
          <a:lstStyle/>
          <a:p>
            <a:r>
              <a:rPr lang="en-US" smtClean="0"/>
              <a:t>PDS Model Reference: Configuration steps</a:t>
            </a:r>
          </a:p>
        </p:txBody>
      </p:sp>
      <p:sp>
        <p:nvSpPr>
          <p:cNvPr id="312322" name="Rectangle 3"/>
          <p:cNvSpPr>
            <a:spLocks noGrp="1" noChangeArrowheads="1"/>
          </p:cNvSpPr>
          <p:nvPr>
            <p:ph idx="1"/>
          </p:nvPr>
        </p:nvSpPr>
        <p:spPr/>
        <p:txBody>
          <a:bodyPr>
            <a:normAutofit/>
          </a:bodyPr>
          <a:lstStyle/>
          <a:p>
            <a:pPr eaLnBrk="1" hangingPunct="1"/>
            <a:r>
              <a:rPr lang="en-US" sz="2000" dirty="0" smtClean="0"/>
              <a:t>From Workstation machine with Project Management component installed:</a:t>
            </a:r>
          </a:p>
          <a:p>
            <a:pPr lvl="1" eaLnBrk="1" hangingPunct="1"/>
            <a:r>
              <a:rPr lang="en-US" sz="2000" dirty="0" smtClean="0"/>
              <a:t>Point PDS Configure to appropriate pds.cmd file</a:t>
            </a:r>
          </a:p>
          <a:p>
            <a:pPr lvl="1" eaLnBrk="1" hangingPunct="1"/>
            <a:r>
              <a:rPr lang="en-US" sz="2000" dirty="0" smtClean="0"/>
              <a:t>Point RIS Schema Manager to PDS schema file</a:t>
            </a:r>
          </a:p>
          <a:p>
            <a:pPr lvl="1" eaLnBrk="1" hangingPunct="1"/>
            <a:r>
              <a:rPr lang="en-US" sz="2000" dirty="0" smtClean="0"/>
              <a:t>In Project Management, attach the PDS project to SP3D plant using New PDS Model Reference command</a:t>
            </a:r>
          </a:p>
        </p:txBody>
      </p:sp>
    </p:spTree>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69" name="Picture 3"/>
          <p:cNvPicPr>
            <a:picLocks noChangeAspect="1" noChangeArrowheads="1"/>
          </p:cNvPicPr>
          <p:nvPr/>
        </p:nvPicPr>
        <p:blipFill>
          <a:blip r:embed="rId3" cstate="print"/>
          <a:srcRect/>
          <a:stretch>
            <a:fillRect/>
          </a:stretch>
        </p:blipFill>
        <p:spPr bwMode="black">
          <a:xfrm>
            <a:off x="4648200" y="3810000"/>
            <a:ext cx="3695700" cy="1476375"/>
          </a:xfrm>
          <a:prstGeom prst="rect">
            <a:avLst/>
          </a:prstGeom>
          <a:noFill/>
          <a:ln w="9525">
            <a:noFill/>
            <a:miter lim="800000"/>
            <a:headEnd/>
            <a:tailEnd/>
          </a:ln>
        </p:spPr>
      </p:pic>
      <p:sp>
        <p:nvSpPr>
          <p:cNvPr id="314370" name="Rectangle 4"/>
          <p:cNvSpPr>
            <a:spLocks noGrp="1" noChangeArrowheads="1"/>
          </p:cNvSpPr>
          <p:nvPr>
            <p:ph type="title"/>
          </p:nvPr>
        </p:nvSpPr>
        <p:spPr/>
        <p:txBody>
          <a:bodyPr/>
          <a:lstStyle/>
          <a:p>
            <a:r>
              <a:rPr lang="en-US" dirty="0" err="1" smtClean="0"/>
              <a:t>PDS</a:t>
            </a:r>
            <a:r>
              <a:rPr lang="en-US" dirty="0" smtClean="0"/>
              <a:t> Model Reference: Configuration steps</a:t>
            </a:r>
          </a:p>
        </p:txBody>
      </p:sp>
      <p:sp>
        <p:nvSpPr>
          <p:cNvPr id="314372" name="Line 15"/>
          <p:cNvSpPr>
            <a:spLocks noChangeShapeType="1"/>
          </p:cNvSpPr>
          <p:nvPr/>
        </p:nvSpPr>
        <p:spPr bwMode="black">
          <a:xfrm>
            <a:off x="3517900" y="3543300"/>
            <a:ext cx="838200" cy="533400"/>
          </a:xfrm>
          <a:prstGeom prst="line">
            <a:avLst/>
          </a:prstGeom>
          <a:noFill/>
          <a:ln w="41275">
            <a:solidFill>
              <a:srgbClr val="B2B2B2"/>
            </a:solidFill>
            <a:round/>
            <a:headEnd/>
            <a:tailEnd type="triangle" w="med" len="lg"/>
          </a:ln>
        </p:spPr>
        <p:txBody>
          <a:bodyPr anchor="ctr"/>
          <a:lstStyle/>
          <a:p>
            <a:endParaRPr lang="en-US"/>
          </a:p>
        </p:txBody>
      </p:sp>
      <p:sp>
        <p:nvSpPr>
          <p:cNvPr id="314373" name="Line 14"/>
          <p:cNvSpPr>
            <a:spLocks noChangeShapeType="1"/>
          </p:cNvSpPr>
          <p:nvPr/>
        </p:nvSpPr>
        <p:spPr bwMode="black">
          <a:xfrm>
            <a:off x="3505200" y="3505200"/>
            <a:ext cx="838200" cy="533400"/>
          </a:xfrm>
          <a:prstGeom prst="line">
            <a:avLst/>
          </a:prstGeom>
          <a:noFill/>
          <a:ln w="41275">
            <a:solidFill>
              <a:schemeClr val="tx1"/>
            </a:solidFill>
            <a:round/>
            <a:headEnd/>
            <a:tailEnd type="triangle" w="med" len="lg"/>
          </a:ln>
        </p:spPr>
        <p:txBody>
          <a:bodyPr anchor="ctr"/>
          <a:lstStyle/>
          <a:p>
            <a:endParaRPr lang="en-US"/>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819275"/>
            <a:ext cx="4938470"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ChangeArrowheads="1"/>
          </p:cNvSpPr>
          <p:nvPr>
            <p:ph type="title"/>
          </p:nvPr>
        </p:nvSpPr>
        <p:spPr/>
        <p:txBody>
          <a:bodyPr/>
          <a:lstStyle/>
          <a:p>
            <a:r>
              <a:rPr lang="en-US" dirty="0" err="1" smtClean="0"/>
              <a:t>PDS</a:t>
            </a:r>
            <a:r>
              <a:rPr lang="en-US" dirty="0" smtClean="0"/>
              <a:t> Model Reference: Configuration steps</a:t>
            </a:r>
          </a:p>
        </p:txBody>
      </p:sp>
      <p:pic>
        <p:nvPicPr>
          <p:cNvPr id="316418" name="Picture 3"/>
          <p:cNvPicPr>
            <a:picLocks noGrp="1" noChangeAspect="1" noChangeArrowheads="1"/>
          </p:cNvPicPr>
          <p:nvPr>
            <p:ph idx="1"/>
          </p:nvPr>
        </p:nvPicPr>
        <p:blipFill>
          <a:blip r:embed="rId3" cstate="print"/>
          <a:stretch>
            <a:fillRect/>
          </a:stretch>
        </p:blipFill>
        <p:spPr>
          <a:xfrm>
            <a:off x="2590800" y="2438400"/>
            <a:ext cx="3457143" cy="1448002"/>
          </a:xfrm>
        </p:spPr>
      </p:pic>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title"/>
          </p:nvPr>
        </p:nvSpPr>
        <p:spPr/>
        <p:txBody>
          <a:bodyPr/>
          <a:lstStyle/>
          <a:p>
            <a:r>
              <a:rPr lang="en-US" dirty="0" err="1" smtClean="0"/>
              <a:t>PDS</a:t>
            </a:r>
            <a:r>
              <a:rPr lang="en-US" dirty="0" smtClean="0"/>
              <a:t> Model Reference: Configuration steps</a:t>
            </a:r>
          </a:p>
        </p:txBody>
      </p:sp>
      <p:pic>
        <p:nvPicPr>
          <p:cNvPr id="318466" name="Picture 3"/>
          <p:cNvPicPr>
            <a:picLocks noGrp="1" noChangeAspect="1" noChangeArrowheads="1"/>
          </p:cNvPicPr>
          <p:nvPr>
            <p:ph idx="1"/>
          </p:nvPr>
        </p:nvPicPr>
        <p:blipFill>
          <a:blip r:embed="rId3" cstate="print"/>
          <a:stretch>
            <a:fillRect/>
          </a:stretch>
        </p:blipFill>
        <p:spPr>
          <a:xfrm>
            <a:off x="1828800" y="1371600"/>
            <a:ext cx="5943600" cy="3845617"/>
          </a:xfrm>
        </p:spPr>
      </p:pic>
    </p:spTree>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Point cloud model reference</a:t>
            </a:r>
            <a:endParaRPr lang="en-US" dirty="0"/>
          </a:p>
        </p:txBody>
      </p:sp>
    </p:spTree>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ChangeArrowheads="1"/>
          </p:cNvSpPr>
          <p:nvPr>
            <p:ph type="title"/>
          </p:nvPr>
        </p:nvSpPr>
        <p:spPr/>
        <p:txBody>
          <a:bodyPr/>
          <a:lstStyle/>
          <a:p>
            <a:r>
              <a:rPr lang="en-US" smtClean="0"/>
              <a:t>Point cloud reference</a:t>
            </a:r>
          </a:p>
        </p:txBody>
      </p:sp>
      <p:pic>
        <p:nvPicPr>
          <p:cNvPr id="321539" name="Picture 4"/>
          <p:cNvPicPr>
            <a:picLocks noChangeAspect="1" noChangeArrowheads="1"/>
          </p:cNvPicPr>
          <p:nvPr/>
        </p:nvPicPr>
        <p:blipFill>
          <a:blip r:embed="rId2" cstate="print"/>
          <a:srcRect/>
          <a:stretch>
            <a:fillRect/>
          </a:stretch>
        </p:blipFill>
        <p:spPr bwMode="black">
          <a:xfrm>
            <a:off x="1295400" y="1066800"/>
            <a:ext cx="6553200" cy="510015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2"/>
          <p:cNvSpPr>
            <a:spLocks noGrp="1" noChangeArrowheads="1"/>
          </p:cNvSpPr>
          <p:nvPr>
            <p:ph type="title"/>
          </p:nvPr>
        </p:nvSpPr>
        <p:spPr/>
        <p:txBody>
          <a:bodyPr/>
          <a:lstStyle/>
          <a:p>
            <a:r>
              <a:rPr lang="en-US" smtClean="0"/>
              <a:t>Point cloud reference</a:t>
            </a:r>
          </a:p>
        </p:txBody>
      </p:sp>
      <p:sp>
        <p:nvSpPr>
          <p:cNvPr id="322562" name="Rectangle 3"/>
          <p:cNvSpPr>
            <a:spLocks noGrp="1" noChangeArrowheads="1"/>
          </p:cNvSpPr>
          <p:nvPr>
            <p:ph idx="1"/>
          </p:nvPr>
        </p:nvSpPr>
        <p:spPr/>
        <p:txBody>
          <a:bodyPr/>
          <a:lstStyle/>
          <a:p>
            <a:r>
              <a:rPr lang="en-US" sz="2000" dirty="0" smtClean="0"/>
              <a:t>Smart 3D provides vendor-neutral point cloud data integration within the Plant modeling software environment. </a:t>
            </a:r>
          </a:p>
          <a:p>
            <a:r>
              <a:rPr lang="en-US" sz="2000" dirty="0" smtClean="0"/>
              <a:t>Saves redrawing an object, while still being able to add to it or build on top of it.</a:t>
            </a:r>
          </a:p>
          <a:p>
            <a:endParaRPr lang="en-US" dirty="0" smtClean="0"/>
          </a:p>
        </p:txBody>
      </p:sp>
    </p:spTree>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2"/>
          <p:cNvSpPr>
            <a:spLocks noGrp="1" noChangeArrowheads="1"/>
          </p:cNvSpPr>
          <p:nvPr>
            <p:ph type="title"/>
          </p:nvPr>
        </p:nvSpPr>
        <p:spPr/>
        <p:txBody>
          <a:bodyPr/>
          <a:lstStyle/>
          <a:p>
            <a:r>
              <a:rPr lang="en-US" smtClean="0"/>
              <a:t>Point cloud reference: Supported point cloud vendors</a:t>
            </a:r>
          </a:p>
        </p:txBody>
      </p:sp>
      <p:sp>
        <p:nvSpPr>
          <p:cNvPr id="323586" name="Rectangle 3"/>
          <p:cNvSpPr>
            <a:spLocks noGrp="1" noChangeArrowheads="1"/>
          </p:cNvSpPr>
          <p:nvPr>
            <p:ph idx="1"/>
          </p:nvPr>
        </p:nvSpPr>
        <p:spPr>
          <a:noFill/>
        </p:spPr>
        <p:txBody>
          <a:bodyPr>
            <a:normAutofit/>
          </a:bodyPr>
          <a:lstStyle/>
          <a:p>
            <a:r>
              <a:rPr lang="en-US" sz="2000" smtClean="0"/>
              <a:t>Leica Geosystems</a:t>
            </a:r>
          </a:p>
          <a:p>
            <a:r>
              <a:rPr lang="en-US" sz="2000" smtClean="0"/>
              <a:t>Quantapoint</a:t>
            </a:r>
          </a:p>
          <a:p>
            <a:r>
              <a:rPr lang="en-US" sz="2000" smtClean="0"/>
              <a:t>Trimble</a:t>
            </a:r>
          </a:p>
          <a:p>
            <a:r>
              <a:rPr lang="en-US" sz="2000" smtClean="0"/>
              <a:t>Z+F UK</a:t>
            </a:r>
          </a:p>
        </p:txBody>
      </p:sp>
    </p:spTree>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2"/>
          <p:cNvSpPr>
            <a:spLocks noGrp="1" noChangeArrowheads="1"/>
          </p:cNvSpPr>
          <p:nvPr>
            <p:ph type="title"/>
          </p:nvPr>
        </p:nvSpPr>
        <p:spPr/>
        <p:txBody>
          <a:bodyPr/>
          <a:lstStyle/>
          <a:p>
            <a:r>
              <a:rPr lang="en-US" smtClean="0"/>
              <a:t>Point cloud reference: Possible actions</a:t>
            </a:r>
          </a:p>
        </p:txBody>
      </p:sp>
      <p:sp>
        <p:nvSpPr>
          <p:cNvPr id="324610" name="Rectangle 3"/>
          <p:cNvSpPr>
            <a:spLocks noGrp="1" noChangeArrowheads="1"/>
          </p:cNvSpPr>
          <p:nvPr>
            <p:ph idx="1"/>
          </p:nvPr>
        </p:nvSpPr>
        <p:spPr/>
        <p:txBody>
          <a:bodyPr>
            <a:normAutofit/>
          </a:bodyPr>
          <a:lstStyle/>
          <a:p>
            <a:r>
              <a:rPr lang="en-US" sz="2000" dirty="0" smtClean="0"/>
              <a:t>Accessing Point Cloud   (Accessories menu, filters)</a:t>
            </a:r>
          </a:p>
          <a:p>
            <a:r>
              <a:rPr lang="en-US" sz="2000" dirty="0" smtClean="0"/>
              <a:t>Selecting a Data Point </a:t>
            </a:r>
          </a:p>
          <a:p>
            <a:r>
              <a:rPr lang="en-US" sz="2000" dirty="0" smtClean="0"/>
              <a:t>Measuring </a:t>
            </a:r>
          </a:p>
          <a:p>
            <a:r>
              <a:rPr lang="en-US" sz="2000" dirty="0" smtClean="0"/>
              <a:t>Interference Checking (</a:t>
            </a:r>
            <a:r>
              <a:rPr lang="en-US" sz="2000" dirty="0" err="1" smtClean="0"/>
              <a:t>IFC</a:t>
            </a:r>
            <a:r>
              <a:rPr lang="en-US" sz="2000" dirty="0" smtClean="0"/>
              <a:t>) </a:t>
            </a:r>
          </a:p>
        </p:txBody>
      </p:sp>
    </p:spTree>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2"/>
          <p:cNvSpPr>
            <a:spLocks noGrp="1" noChangeArrowheads="1"/>
          </p:cNvSpPr>
          <p:nvPr>
            <p:ph type="title"/>
          </p:nvPr>
        </p:nvSpPr>
        <p:spPr/>
        <p:txBody>
          <a:bodyPr/>
          <a:lstStyle/>
          <a:p>
            <a:r>
              <a:rPr lang="en-US" dirty="0" smtClean="0"/>
              <a:t>Point cloud reference: Attach Point Cloud to plant</a:t>
            </a:r>
          </a:p>
        </p:txBody>
      </p:sp>
      <p:sp>
        <p:nvSpPr>
          <p:cNvPr id="325634" name="Rectangle 3"/>
          <p:cNvSpPr>
            <a:spLocks noGrp="1" noChangeArrowheads="1"/>
          </p:cNvSpPr>
          <p:nvPr>
            <p:ph idx="1"/>
          </p:nvPr>
        </p:nvSpPr>
        <p:spPr/>
        <p:txBody>
          <a:bodyPr/>
          <a:lstStyle/>
          <a:p>
            <a:r>
              <a:rPr lang="en-US" sz="2000" dirty="0" smtClean="0"/>
              <a:t>Right click the plant in Project Management</a:t>
            </a:r>
          </a:p>
          <a:p>
            <a:r>
              <a:rPr lang="en-US" sz="2000" dirty="0" smtClean="0"/>
              <a:t>Select New Point Cloud Model Reference.</a:t>
            </a:r>
          </a:p>
          <a:p>
            <a:endParaRPr lang="en-US" dirty="0" smtClean="0"/>
          </a:p>
          <a:p>
            <a:endParaRPr lang="en-US" dirty="0" smtClean="0"/>
          </a:p>
          <a:p>
            <a:endParaRPr lang="en-US" dirty="0" smtClean="0"/>
          </a:p>
          <a:p>
            <a:endParaRPr lang="en-US" sz="2000" dirty="0" smtClean="0"/>
          </a:p>
          <a:p>
            <a:endParaRPr lang="en-US" sz="2000" dirty="0" smtClean="0"/>
          </a:p>
          <a:p>
            <a:r>
              <a:rPr lang="en-US" sz="2000" dirty="0" smtClean="0"/>
              <a:t>Select a vendor from the Select Point Cloud vendor to use list.</a:t>
            </a:r>
          </a:p>
        </p:txBody>
      </p:sp>
      <p:pic>
        <p:nvPicPr>
          <p:cNvPr id="325635" name="Picture 10"/>
          <p:cNvPicPr>
            <a:picLocks noChangeAspect="1" noChangeArrowheads="1"/>
          </p:cNvPicPr>
          <p:nvPr/>
        </p:nvPicPr>
        <p:blipFill>
          <a:blip r:embed="rId2" cstate="print"/>
          <a:srcRect/>
          <a:stretch>
            <a:fillRect/>
          </a:stretch>
        </p:blipFill>
        <p:spPr bwMode="black">
          <a:xfrm>
            <a:off x="2286000" y="2514600"/>
            <a:ext cx="4576763" cy="17399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318970" y="214290"/>
            <a:ext cx="6824797" cy="785818"/>
          </a:xfrm>
        </p:spPr>
        <p:txBody>
          <a:bodyPr/>
          <a:lstStyle/>
          <a:p>
            <a:r>
              <a:rPr lang="en-US" dirty="0" smtClean="0"/>
              <a:t>Smart 3D intro: Administrative guides</a:t>
            </a:r>
          </a:p>
        </p:txBody>
      </p:sp>
      <p:sp>
        <p:nvSpPr>
          <p:cNvPr id="50178" name="Rectangle 3"/>
          <p:cNvSpPr>
            <a:spLocks noGrp="1" noChangeArrowheads="1"/>
          </p:cNvSpPr>
          <p:nvPr>
            <p:ph idx="1"/>
          </p:nvPr>
        </p:nvSpPr>
        <p:spPr/>
        <p:txBody>
          <a:bodyPr>
            <a:normAutofit/>
          </a:bodyPr>
          <a:lstStyle/>
          <a:p>
            <a:pPr>
              <a:lnSpc>
                <a:spcPct val="90000"/>
              </a:lnSpc>
            </a:pPr>
            <a:r>
              <a:rPr lang="en-US" sz="2000" i="1" dirty="0" smtClean="0"/>
              <a:t>Smart 3D </a:t>
            </a:r>
            <a:r>
              <a:rPr lang="en-US" sz="2000" i="1" dirty="0"/>
              <a:t>Release Bulletin</a:t>
            </a:r>
            <a:endParaRPr lang="en-US" sz="2000" dirty="0"/>
          </a:p>
          <a:p>
            <a:pPr>
              <a:lnSpc>
                <a:spcPct val="90000"/>
              </a:lnSpc>
            </a:pPr>
            <a:r>
              <a:rPr lang="en-US" sz="2000" i="1" dirty="0" smtClean="0"/>
              <a:t>Smart 3D </a:t>
            </a:r>
            <a:r>
              <a:rPr lang="en-US" sz="2000" i="1" dirty="0"/>
              <a:t>Installation Guide</a:t>
            </a:r>
            <a:endParaRPr lang="en-US" sz="2000" dirty="0"/>
          </a:p>
          <a:p>
            <a:pPr>
              <a:lnSpc>
                <a:spcPct val="90000"/>
              </a:lnSpc>
            </a:pPr>
            <a:r>
              <a:rPr lang="en-US" sz="2000" i="1" dirty="0" smtClean="0"/>
              <a:t>Smart 3D </a:t>
            </a:r>
            <a:r>
              <a:rPr lang="en-US" sz="2000" i="1" dirty="0"/>
              <a:t>Installation Checklist</a:t>
            </a:r>
          </a:p>
          <a:p>
            <a:pPr>
              <a:lnSpc>
                <a:spcPct val="90000"/>
              </a:lnSpc>
            </a:pPr>
            <a:r>
              <a:rPr lang="en-US" sz="2000" i="1" dirty="0" smtClean="0"/>
              <a:t>Smart 3D </a:t>
            </a:r>
            <a:r>
              <a:rPr lang="en-US" sz="2000" b="1" i="1" dirty="0"/>
              <a:t>Project </a:t>
            </a:r>
            <a:r>
              <a:rPr lang="en-US" sz="2000" b="1" i="1" dirty="0" smtClean="0"/>
              <a:t>Management User's Guide</a:t>
            </a:r>
            <a:endParaRPr lang="en-US" sz="2000" b="1" dirty="0" smtClean="0"/>
          </a:p>
          <a:p>
            <a:pPr>
              <a:lnSpc>
                <a:spcPct val="90000"/>
              </a:lnSpc>
            </a:pPr>
            <a:r>
              <a:rPr lang="en-US" sz="2000" i="1" dirty="0" smtClean="0"/>
              <a:t>Smart 3D Database Integrity Guide</a:t>
            </a:r>
            <a:endParaRPr lang="en-US" sz="2000" dirty="0" smtClean="0"/>
          </a:p>
          <a:p>
            <a:pPr>
              <a:lnSpc>
                <a:spcPct val="90000"/>
              </a:lnSpc>
            </a:pPr>
            <a:r>
              <a:rPr lang="en-US" sz="2000" i="1" dirty="0" smtClean="0"/>
              <a:t>Smart 3D Global Workshare Guide</a:t>
            </a:r>
            <a:endParaRPr lang="en-US" sz="2000" dirty="0" smtClean="0"/>
          </a:p>
          <a:p>
            <a:pPr>
              <a:lnSpc>
                <a:spcPct val="90000"/>
              </a:lnSpc>
            </a:pPr>
            <a:r>
              <a:rPr lang="en-US" sz="2000" i="1" dirty="0" smtClean="0"/>
              <a:t>Smart 3D Interference Checking Guide</a:t>
            </a:r>
            <a:endParaRPr lang="en-US" sz="2000" dirty="0" smtClean="0"/>
          </a:p>
          <a:p>
            <a:pPr>
              <a:lnSpc>
                <a:spcPct val="90000"/>
              </a:lnSpc>
            </a:pPr>
            <a:r>
              <a:rPr lang="en-US" sz="2000" i="1" dirty="0" smtClean="0"/>
              <a:t>Smart 3D Troubleshooting Guide</a:t>
            </a:r>
          </a:p>
          <a:p>
            <a:pPr>
              <a:lnSpc>
                <a:spcPct val="90000"/>
              </a:lnSpc>
            </a:pPr>
            <a:r>
              <a:rPr lang="en-US" sz="2000" i="1" dirty="0" smtClean="0"/>
              <a:t>Smart 3D Point Cloud Guide</a:t>
            </a:r>
            <a:endParaRPr lang="en-US" sz="2000" dirty="0" smtClean="0"/>
          </a:p>
        </p:txBody>
      </p:sp>
    </p:spTree>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2"/>
          <p:cNvSpPr>
            <a:spLocks noGrp="1" noChangeArrowheads="1"/>
          </p:cNvSpPr>
          <p:nvPr>
            <p:ph type="title"/>
          </p:nvPr>
        </p:nvSpPr>
        <p:spPr/>
        <p:txBody>
          <a:bodyPr/>
          <a:lstStyle/>
          <a:p>
            <a:r>
              <a:rPr lang="en-US" dirty="0" smtClean="0"/>
              <a:t>Point cloud reference: Detach Point Cloud from plant</a:t>
            </a:r>
          </a:p>
        </p:txBody>
      </p:sp>
      <p:sp>
        <p:nvSpPr>
          <p:cNvPr id="326658" name="Rectangle 3"/>
          <p:cNvSpPr>
            <a:spLocks noGrp="1" noChangeArrowheads="1"/>
          </p:cNvSpPr>
          <p:nvPr>
            <p:ph idx="1"/>
          </p:nvPr>
        </p:nvSpPr>
        <p:spPr/>
        <p:txBody>
          <a:bodyPr>
            <a:normAutofit/>
          </a:bodyPr>
          <a:lstStyle/>
          <a:p>
            <a:r>
              <a:rPr lang="en-US" sz="2000" dirty="0" smtClean="0"/>
              <a:t>Right click the plant in Project Management</a:t>
            </a:r>
          </a:p>
          <a:p>
            <a:r>
              <a:rPr lang="en-US" sz="2000" dirty="0" smtClean="0"/>
              <a:t>Select “New Point Cloud Model Reference”.</a:t>
            </a:r>
          </a:p>
          <a:p>
            <a:r>
              <a:rPr lang="en-US" sz="2000" dirty="0" smtClean="0"/>
              <a:t>Select “None” from the list of vendors to use.</a:t>
            </a:r>
          </a:p>
        </p:txBody>
      </p:sp>
      <p:pic>
        <p:nvPicPr>
          <p:cNvPr id="326659" name="Picture 5"/>
          <p:cNvPicPr>
            <a:picLocks noChangeAspect="1" noChangeArrowheads="1"/>
          </p:cNvPicPr>
          <p:nvPr/>
        </p:nvPicPr>
        <p:blipFill>
          <a:blip r:embed="rId2" cstate="print"/>
          <a:srcRect/>
          <a:stretch>
            <a:fillRect/>
          </a:stretch>
        </p:blipFill>
        <p:spPr bwMode="black">
          <a:xfrm>
            <a:off x="2209800" y="3352800"/>
            <a:ext cx="4124325" cy="17081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log and memory monitor</a:t>
            </a:r>
            <a:endParaRPr lang="en-US" dirty="0"/>
          </a:p>
        </p:txBody>
      </p:sp>
    </p:spTree>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r>
              <a:rPr lang="en-US" dirty="0" smtClean="0"/>
              <a:t>Error Log &amp; Memory monitor</a:t>
            </a:r>
          </a:p>
        </p:txBody>
      </p:sp>
      <p:sp>
        <p:nvSpPr>
          <p:cNvPr id="329730" name="Rectangle 3"/>
          <p:cNvSpPr>
            <a:spLocks noGrp="1" noChangeArrowheads="1"/>
          </p:cNvSpPr>
          <p:nvPr>
            <p:ph idx="1"/>
          </p:nvPr>
        </p:nvSpPr>
        <p:spPr/>
        <p:txBody>
          <a:bodyPr>
            <a:normAutofit/>
          </a:bodyPr>
          <a:lstStyle/>
          <a:p>
            <a:pPr eaLnBrk="1" hangingPunct="1"/>
            <a:r>
              <a:rPr lang="en-US" sz="2000" dirty="0" smtClean="0"/>
              <a:t>Error Log</a:t>
            </a:r>
          </a:p>
          <a:p>
            <a:pPr lvl="1"/>
            <a:r>
              <a:rPr lang="en-US" sz="1600" dirty="0" smtClean="0"/>
              <a:t>On by default, but needs to be set for persistence (cleared when session closes)</a:t>
            </a:r>
          </a:p>
          <a:p>
            <a:pPr lvl="1"/>
            <a:r>
              <a:rPr lang="en-US" sz="1600" dirty="0" smtClean="0"/>
              <a:t>.</a:t>
            </a:r>
            <a:r>
              <a:rPr lang="en-US" sz="1700" dirty="0" smtClean="0"/>
              <a:t>Activate using …\Core\Tools\Administrator\Bin\ErrorLogEnable.exe</a:t>
            </a:r>
          </a:p>
          <a:p>
            <a:pPr lvl="1"/>
            <a:r>
              <a:rPr lang="en-US" sz="1800" dirty="0" smtClean="0"/>
              <a:t>4 Severity levels</a:t>
            </a:r>
          </a:p>
          <a:p>
            <a:pPr lvl="1"/>
            <a:r>
              <a:rPr lang="en-US" sz="1800" dirty="0" smtClean="0"/>
              <a:t>Time-based log file names</a:t>
            </a:r>
          </a:p>
          <a:p>
            <a:pPr lvl="1"/>
            <a:r>
              <a:rPr lang="en-US" sz="1800" dirty="0" smtClean="0"/>
              <a:t>Error log created per session or instance</a:t>
            </a:r>
          </a:p>
          <a:p>
            <a:r>
              <a:rPr lang="en-US" sz="2000" dirty="0" smtClean="0"/>
              <a:t>Memory monitor</a:t>
            </a:r>
          </a:p>
          <a:p>
            <a:pPr lvl="1"/>
            <a:r>
              <a:rPr lang="en-US" sz="1800" dirty="0" smtClean="0"/>
              <a:t>Reports memory usage for all active Smart 3D sessions</a:t>
            </a:r>
          </a:p>
          <a:p>
            <a:pPr lvl="1"/>
            <a:r>
              <a:rPr lang="en-US" sz="1800" dirty="0" smtClean="0"/>
              <a:t>Different reporting states  (Warning, Critical)</a:t>
            </a:r>
          </a:p>
          <a:p>
            <a:endParaRPr lang="en-US" sz="2000" dirty="0" smtClean="0"/>
          </a:p>
        </p:txBody>
      </p:sp>
    </p:spTree>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2"/>
          <p:cNvSpPr>
            <a:spLocks noGrp="1" noChangeArrowheads="1"/>
          </p:cNvSpPr>
          <p:nvPr>
            <p:ph type="title"/>
          </p:nvPr>
        </p:nvSpPr>
        <p:spPr/>
        <p:txBody>
          <a:bodyPr/>
          <a:lstStyle/>
          <a:p>
            <a:r>
              <a:rPr lang="en-US" dirty="0" smtClean="0"/>
              <a:t>Error Log &amp; Memory monitor</a:t>
            </a:r>
          </a:p>
        </p:txBody>
      </p:sp>
      <p:pic>
        <p:nvPicPr>
          <p:cNvPr id="4098" name="Picture 2" descr="C:\Users\athigale\AppData\Local\Temp\SNAGHTML300fec6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676400"/>
            <a:ext cx="4143375" cy="3676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Log &amp; Memory monitor</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184</a:t>
            </a:fld>
            <a:endParaRPr lang="en-GB"/>
          </a:p>
        </p:txBody>
      </p:sp>
      <p:pic>
        <p:nvPicPr>
          <p:cNvPr id="241666" name="Picture 2"/>
          <p:cNvPicPr>
            <a:picLocks noChangeAspect="1" noChangeArrowheads="1"/>
          </p:cNvPicPr>
          <p:nvPr/>
        </p:nvPicPr>
        <p:blipFill>
          <a:blip r:embed="rId2" cstate="print"/>
          <a:srcRect/>
          <a:stretch>
            <a:fillRect/>
          </a:stretch>
        </p:blipFill>
        <p:spPr bwMode="auto">
          <a:xfrm>
            <a:off x="1447800" y="1295400"/>
            <a:ext cx="3543300" cy="1790700"/>
          </a:xfrm>
          <a:prstGeom prst="rect">
            <a:avLst/>
          </a:prstGeom>
          <a:noFill/>
          <a:ln w="9525">
            <a:noFill/>
            <a:miter lim="800000"/>
            <a:headEnd/>
            <a:tailEnd/>
          </a:ln>
          <a:effectLst/>
        </p:spPr>
      </p:pic>
      <p:pic>
        <p:nvPicPr>
          <p:cNvPr id="241667" name="Picture 3"/>
          <p:cNvPicPr>
            <a:picLocks noChangeAspect="1" noChangeArrowheads="1"/>
          </p:cNvPicPr>
          <p:nvPr/>
        </p:nvPicPr>
        <p:blipFill>
          <a:blip r:embed="rId3" cstate="print"/>
          <a:srcRect/>
          <a:stretch>
            <a:fillRect/>
          </a:stretch>
        </p:blipFill>
        <p:spPr bwMode="auto">
          <a:xfrm>
            <a:off x="5105400" y="3352800"/>
            <a:ext cx="3048000" cy="2657475"/>
          </a:xfrm>
          <a:prstGeom prst="rect">
            <a:avLst/>
          </a:prstGeom>
          <a:noFill/>
          <a:ln w="9525">
            <a:noFill/>
            <a:miter lim="800000"/>
            <a:headEnd/>
            <a:tailEnd/>
          </a:ln>
          <a:effectLst/>
        </p:spPr>
      </p:pic>
      <p:cxnSp>
        <p:nvCxnSpPr>
          <p:cNvPr id="8" name="Straight Arrow Connector 7"/>
          <p:cNvCxnSpPr/>
          <p:nvPr/>
        </p:nvCxnSpPr>
        <p:spPr>
          <a:xfrm>
            <a:off x="3962400" y="2971800"/>
            <a:ext cx="1066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noChangeArrowheads="1"/>
          </p:cNvSpPr>
          <p:nvPr>
            <p:ph type="title"/>
          </p:nvPr>
        </p:nvSpPr>
        <p:spPr/>
        <p:txBody>
          <a:bodyPr/>
          <a:lstStyle/>
          <a:p>
            <a:pPr eaLnBrk="1" hangingPunct="1"/>
            <a:r>
              <a:rPr lang="en-US" dirty="0" smtClean="0"/>
              <a:t>Setup and Administration Lab</a:t>
            </a:r>
          </a:p>
        </p:txBody>
      </p:sp>
      <p:sp>
        <p:nvSpPr>
          <p:cNvPr id="361474" name="Rectangle 3"/>
          <p:cNvSpPr>
            <a:spLocks noGrp="1" noChangeArrowheads="1"/>
          </p:cNvSpPr>
          <p:nvPr>
            <p:ph type="body" idx="1"/>
          </p:nvPr>
        </p:nvSpPr>
        <p:spPr/>
        <p:txBody>
          <a:bodyPr/>
          <a:lstStyle/>
          <a:p>
            <a:pPr eaLnBrk="1" hangingPunct="1"/>
            <a:r>
              <a:rPr lang="en-US" sz="2000" dirty="0" smtClean="0"/>
              <a:t>Lab 25</a:t>
            </a:r>
          </a:p>
        </p:txBody>
      </p:sp>
    </p:spTree>
    <p:extLst>
      <p:ext uri="{BB962C8B-B14F-4D97-AF65-F5344CB8AC3E}">
        <p14:creationId xmlns:p14="http://schemas.microsoft.com/office/powerpoint/2010/main" val="4269652987"/>
      </p:ext>
    </p:extLst>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Interference Checking (</a:t>
            </a:r>
            <a:r>
              <a:rPr lang="en-US" dirty="0" err="1" smtClean="0"/>
              <a:t>IFC</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15"/>
          <p:cNvSpPr>
            <a:spLocks noGrp="1" noChangeArrowheads="1"/>
          </p:cNvSpPr>
          <p:nvPr>
            <p:ph type="title"/>
          </p:nvPr>
        </p:nvSpPr>
        <p:spPr/>
        <p:txBody>
          <a:bodyPr/>
          <a:lstStyle/>
          <a:p>
            <a:pPr eaLnBrk="1" hangingPunct="1"/>
            <a:r>
              <a:rPr lang="en-US" smtClean="0"/>
              <a:t>Interference Checking Detection (IFC): Overview</a:t>
            </a:r>
          </a:p>
        </p:txBody>
      </p:sp>
      <p:sp>
        <p:nvSpPr>
          <p:cNvPr id="334849" name="Rectangle 3"/>
          <p:cNvSpPr>
            <a:spLocks noGrp="1" noChangeArrowheads="1"/>
          </p:cNvSpPr>
          <p:nvPr>
            <p:ph idx="1"/>
          </p:nvPr>
        </p:nvSpPr>
        <p:spPr/>
        <p:txBody>
          <a:bodyPr lIns="0" tIns="0" rIns="0" bIns="0">
            <a:normAutofit fontScale="92500" lnSpcReduction="10000"/>
          </a:bodyPr>
          <a:lstStyle/>
          <a:p>
            <a:pPr marL="452438" lvl="1" indent="-338138" eaLnBrk="1" hangingPunct="1">
              <a:buFont typeface="Wingdings" pitchFamily="2" charset="2"/>
              <a:buNone/>
            </a:pPr>
            <a:r>
              <a:rPr lang="en-US" sz="2400" dirty="0" smtClean="0"/>
              <a:t>Smart 3D provides two methods for IFC operation:</a:t>
            </a:r>
          </a:p>
          <a:p>
            <a:pPr marL="452438" lvl="1" indent="-338138" eaLnBrk="1" hangingPunct="1">
              <a:buFont typeface="Wingdings" pitchFamily="2" charset="2"/>
              <a:buNone/>
            </a:pPr>
            <a:endParaRPr lang="en-US" sz="2000" dirty="0" smtClean="0"/>
          </a:p>
          <a:p>
            <a:pPr marL="452438" lvl="1" indent="-338138" eaLnBrk="1" hangingPunct="1">
              <a:buFont typeface="Wingdings" pitchFamily="2" charset="2"/>
              <a:buNone/>
            </a:pPr>
            <a:r>
              <a:rPr lang="en-US" sz="2000" dirty="0" smtClean="0"/>
              <a:t>Server-based Interference checking (database detection).</a:t>
            </a:r>
          </a:p>
          <a:p>
            <a:pPr marL="452438" lvl="1" indent="-338138" eaLnBrk="1" hangingPunct="1">
              <a:buFontTx/>
              <a:buNone/>
            </a:pPr>
            <a:r>
              <a:rPr lang="en-US" sz="2000" dirty="0" smtClean="0"/>
              <a:t>	- Runs on a separate server as a Windows NT Service</a:t>
            </a:r>
          </a:p>
          <a:p>
            <a:pPr marL="452438" lvl="1" indent="-338138" eaLnBrk="1" hangingPunct="1">
              <a:buFontTx/>
              <a:buNone/>
            </a:pPr>
            <a:r>
              <a:rPr lang="en-US" sz="2000" dirty="0" smtClean="0"/>
              <a:t>	- Looks for all interferences in the plant</a:t>
            </a:r>
          </a:p>
          <a:p>
            <a:pPr marL="452438" lvl="1" indent="-338138" eaLnBrk="1" hangingPunct="1">
              <a:buFontTx/>
              <a:buNone/>
            </a:pPr>
            <a:endParaRPr lang="en-US" sz="2000" dirty="0" smtClean="0"/>
          </a:p>
          <a:p>
            <a:pPr marL="452438" lvl="1" indent="-338138" eaLnBrk="1" hangingPunct="1">
              <a:buFont typeface="Wingdings" pitchFamily="2" charset="2"/>
              <a:buNone/>
            </a:pPr>
            <a:r>
              <a:rPr lang="en-US" sz="2000" dirty="0" smtClean="0"/>
              <a:t>Interactive interference checking (local detection). </a:t>
            </a:r>
          </a:p>
          <a:p>
            <a:pPr marL="452438" lvl="1" indent="-338138" eaLnBrk="1" hangingPunct="1">
              <a:buFontTx/>
              <a:buNone/>
            </a:pPr>
            <a:r>
              <a:rPr lang="en-US" sz="2000" dirty="0" smtClean="0"/>
              <a:t>	- Helps the designer in real time</a:t>
            </a:r>
          </a:p>
          <a:p>
            <a:pPr marL="452438" lvl="1" indent="-338138" eaLnBrk="1" hangingPunct="1">
              <a:buFontTx/>
              <a:buNone/>
            </a:pPr>
            <a:r>
              <a:rPr lang="en-US" sz="2000" dirty="0" smtClean="0"/>
              <a:t>	- Results are scoped to objects in a session (what you see in your workspace)</a:t>
            </a:r>
          </a:p>
        </p:txBody>
      </p:sp>
    </p:spTree>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smtClean="0"/>
              <a:t>IFC:  Characteristics</a:t>
            </a:r>
          </a:p>
        </p:txBody>
      </p:sp>
      <p:graphicFrame>
        <p:nvGraphicFramePr>
          <p:cNvPr id="528468" name="Group 84"/>
          <p:cNvGraphicFramePr>
            <a:graphicFrameLocks noGrp="1"/>
          </p:cNvGraphicFramePr>
          <p:nvPr>
            <p:ph idx="1"/>
          </p:nvPr>
        </p:nvGraphicFramePr>
        <p:xfrm>
          <a:off x="304800" y="1447800"/>
          <a:ext cx="8616950" cy="4114800"/>
        </p:xfrm>
        <a:graphic>
          <a:graphicData uri="http://schemas.openxmlformats.org/drawingml/2006/table">
            <a:tbl>
              <a:tblPr>
                <a:tableStyleId>{2D5ABB26-0587-4C30-8999-92F81FD0307C}</a:tableStyleId>
              </a:tblPr>
              <a:tblGrid>
                <a:gridCol w="4217168"/>
                <a:gridCol w="4399782"/>
              </a:tblGrid>
              <a:tr h="628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solidFill>
                            <a:schemeClr val="accent1">
                              <a:lumMod val="75000"/>
                            </a:schemeClr>
                          </a:solidFill>
                          <a:effectLst/>
                        </a:rPr>
                        <a:t>Database Detect</a:t>
                      </a:r>
                      <a:endParaRPr kumimoji="0" lang="en-US" sz="18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solidFill>
                            <a:schemeClr val="accent1">
                              <a:lumMod val="75000"/>
                            </a:schemeClr>
                          </a:solidFill>
                          <a:effectLst/>
                        </a:rPr>
                        <a:t>Local Detect</a:t>
                      </a:r>
                      <a:endParaRPr kumimoji="0" lang="en-US" sz="18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r>
              <a:tr h="53381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Runs continuously (System Administrator choice)</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Works only within the current session</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713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Dedicated server minimizes impact on users and improves performance</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Provides immediate graphical feedback (works immediately after commit)</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8161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Creates persistent interferences that are stored in the model database</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Creates temporary interference markers in a user session</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7131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Based on administrator settings (controlled by permission groups)</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Based on individual user settings</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7099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Provides feed back on how much has been checked</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effectLst/>
                        </a:rPr>
                        <a:t>Checks only created and modified items</a:t>
                      </a:r>
                      <a:endParaRPr kumimoji="0" lang="en-US" sz="14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8"/>
          <p:cNvSpPr>
            <a:spLocks noGrp="1" noChangeArrowheads="1"/>
          </p:cNvSpPr>
          <p:nvPr>
            <p:ph type="title"/>
          </p:nvPr>
        </p:nvSpPr>
        <p:spPr/>
        <p:txBody>
          <a:bodyPr/>
          <a:lstStyle/>
          <a:p>
            <a:pPr eaLnBrk="1" hangingPunct="1"/>
            <a:r>
              <a:rPr lang="en-US" smtClean="0"/>
              <a:t>IFC: Visual differences</a:t>
            </a:r>
          </a:p>
        </p:txBody>
      </p:sp>
      <p:pic>
        <p:nvPicPr>
          <p:cNvPr id="337923" name="Picture 9"/>
          <p:cNvPicPr>
            <a:picLocks noChangeAspect="1" noChangeArrowheads="1"/>
          </p:cNvPicPr>
          <p:nvPr/>
        </p:nvPicPr>
        <p:blipFill>
          <a:blip r:embed="rId3" cstate="print"/>
          <a:srcRect/>
          <a:stretch>
            <a:fillRect/>
          </a:stretch>
        </p:blipFill>
        <p:spPr bwMode="black">
          <a:xfrm>
            <a:off x="5943600" y="1143000"/>
            <a:ext cx="2141538" cy="2963863"/>
          </a:xfrm>
          <a:prstGeom prst="rect">
            <a:avLst/>
          </a:prstGeom>
          <a:noFill/>
          <a:ln w="9525">
            <a:noFill/>
            <a:miter lim="800000"/>
            <a:headEnd/>
            <a:tailEnd/>
          </a:ln>
        </p:spPr>
      </p:pic>
      <p:sp>
        <p:nvSpPr>
          <p:cNvPr id="337924" name="Text Box 13"/>
          <p:cNvSpPr txBox="1">
            <a:spLocks noChangeArrowheads="1"/>
          </p:cNvSpPr>
          <p:nvPr/>
        </p:nvSpPr>
        <p:spPr bwMode="black">
          <a:xfrm>
            <a:off x="609600" y="1752600"/>
            <a:ext cx="5105400" cy="1754326"/>
          </a:xfrm>
          <a:prstGeom prst="rect">
            <a:avLst/>
          </a:prstGeom>
          <a:noFill/>
          <a:ln w="9525">
            <a:noFill/>
            <a:miter lim="800000"/>
            <a:headEnd/>
            <a:tailEnd/>
          </a:ln>
        </p:spPr>
        <p:txBody>
          <a:bodyPr>
            <a:spAutoFit/>
          </a:bodyPr>
          <a:lstStyle/>
          <a:p>
            <a:pPr eaLnBrk="0" hangingPunct="0">
              <a:spcBef>
                <a:spcPct val="50000"/>
              </a:spcBef>
            </a:pPr>
            <a:r>
              <a:rPr lang="en-US" sz="2400" dirty="0"/>
              <a:t>Any </a:t>
            </a:r>
            <a:r>
              <a:rPr lang="en-US" sz="2400" dirty="0" smtClean="0"/>
              <a:t>interference </a:t>
            </a:r>
            <a:r>
              <a:rPr lang="en-US" sz="2400" dirty="0"/>
              <a:t>detected </a:t>
            </a:r>
            <a:r>
              <a:rPr lang="en-US" sz="2400" dirty="0" smtClean="0"/>
              <a:t>by the server based detection method </a:t>
            </a:r>
            <a:r>
              <a:rPr lang="en-US" sz="2400" dirty="0"/>
              <a:t>appear as a sphere</a:t>
            </a:r>
          </a:p>
          <a:p>
            <a:pPr eaLnBrk="0" hangingPunct="0">
              <a:spcBef>
                <a:spcPct val="50000"/>
              </a:spcBef>
              <a:buFontTx/>
              <a:buChar char="•"/>
            </a:pPr>
            <a:endParaRPr lang="en-US" sz="2400" dirty="0"/>
          </a:p>
        </p:txBody>
      </p:sp>
      <p:sp>
        <p:nvSpPr>
          <p:cNvPr id="337925" name="Text Box 14"/>
          <p:cNvSpPr txBox="1">
            <a:spLocks noChangeArrowheads="1"/>
          </p:cNvSpPr>
          <p:nvPr/>
        </p:nvSpPr>
        <p:spPr bwMode="black">
          <a:xfrm>
            <a:off x="685800" y="4267200"/>
            <a:ext cx="4267200" cy="1754326"/>
          </a:xfrm>
          <a:prstGeom prst="rect">
            <a:avLst/>
          </a:prstGeom>
          <a:noFill/>
          <a:ln w="9525">
            <a:noFill/>
            <a:miter lim="800000"/>
            <a:headEnd/>
            <a:tailEnd/>
          </a:ln>
        </p:spPr>
        <p:txBody>
          <a:bodyPr>
            <a:spAutoFit/>
          </a:bodyPr>
          <a:lstStyle/>
          <a:p>
            <a:pPr>
              <a:spcBef>
                <a:spcPct val="20000"/>
              </a:spcBef>
              <a:buClr>
                <a:srgbClr val="084B88"/>
              </a:buClr>
              <a:buFont typeface="Wingdings" pitchFamily="2" charset="2"/>
              <a:buNone/>
            </a:pPr>
            <a:r>
              <a:rPr lang="en-US" sz="2400" dirty="0"/>
              <a:t>Interferences detected by  </a:t>
            </a:r>
            <a:r>
              <a:rPr lang="en-US" sz="2400" dirty="0" smtClean="0"/>
              <a:t>local based detection method </a:t>
            </a:r>
            <a:r>
              <a:rPr lang="en-US" sz="2400" dirty="0"/>
              <a:t>appear as a box</a:t>
            </a:r>
          </a:p>
          <a:p>
            <a:pPr eaLnBrk="0" hangingPunct="0">
              <a:spcBef>
                <a:spcPct val="50000"/>
              </a:spcBef>
            </a:pPr>
            <a:endParaRPr lang="en-US" sz="2400" dirty="0"/>
          </a:p>
        </p:txBody>
      </p:sp>
      <p:pic>
        <p:nvPicPr>
          <p:cNvPr id="337926" name="Picture 15"/>
          <p:cNvPicPr>
            <a:picLocks noChangeAspect="1" noChangeArrowheads="1"/>
          </p:cNvPicPr>
          <p:nvPr/>
        </p:nvPicPr>
        <p:blipFill>
          <a:blip r:embed="rId4" cstate="print"/>
          <a:srcRect/>
          <a:stretch>
            <a:fillRect/>
          </a:stretch>
        </p:blipFill>
        <p:spPr bwMode="black">
          <a:xfrm>
            <a:off x="5257800" y="4419600"/>
            <a:ext cx="1762125" cy="19510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System Setup</a:t>
            </a:r>
          </a:p>
        </p:txBody>
      </p:sp>
      <p:sp>
        <p:nvSpPr>
          <p:cNvPr id="52226" name="Content Placeholder 2"/>
          <p:cNvSpPr>
            <a:spLocks noGrp="1"/>
          </p:cNvSpPr>
          <p:nvPr>
            <p:ph type="body" idx="1"/>
          </p:nvPr>
        </p:nvSpPr>
        <p:spPr/>
        <p:txBody>
          <a:bodyPr>
            <a:normAutofit/>
          </a:bodyPr>
          <a:lstStyle/>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a:p>
            <a:pPr algn="ctr" eaLnBrk="1" hangingPunct="1">
              <a:buFont typeface="Wingdings" pitchFamily="2" charset="2"/>
              <a:buNone/>
            </a:pPr>
            <a:endParaRPr lang="en-US" dirty="0" smtClean="0"/>
          </a:p>
        </p:txBody>
      </p:sp>
    </p:spTree>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2"/>
          <p:cNvSpPr>
            <a:spLocks noGrp="1" noChangeArrowheads="1"/>
          </p:cNvSpPr>
          <p:nvPr>
            <p:ph type="title"/>
          </p:nvPr>
        </p:nvSpPr>
        <p:spPr/>
        <p:txBody>
          <a:bodyPr/>
          <a:lstStyle/>
          <a:p>
            <a:r>
              <a:rPr lang="en-US" smtClean="0"/>
              <a:t>IFC: Visual differences</a:t>
            </a:r>
          </a:p>
        </p:txBody>
      </p:sp>
      <p:sp>
        <p:nvSpPr>
          <p:cNvPr id="339969" name="Rectangle 3"/>
          <p:cNvSpPr>
            <a:spLocks noGrp="1" noChangeArrowheads="1"/>
          </p:cNvSpPr>
          <p:nvPr>
            <p:ph idx="1"/>
          </p:nvPr>
        </p:nvSpPr>
        <p:spPr/>
        <p:txBody>
          <a:bodyPr>
            <a:normAutofit/>
          </a:bodyPr>
          <a:lstStyle/>
          <a:p>
            <a:endParaRPr lang="en-US" dirty="0" smtClean="0"/>
          </a:p>
          <a:p>
            <a:pPr>
              <a:buNone/>
            </a:pPr>
            <a:r>
              <a:rPr lang="en-US" dirty="0" smtClean="0"/>
              <a:t>			</a:t>
            </a:r>
            <a:r>
              <a:rPr lang="en-US" sz="2400" dirty="0" smtClean="0"/>
              <a:t>Hard clash  </a:t>
            </a:r>
          </a:p>
          <a:p>
            <a:endParaRPr lang="en-US" dirty="0" smtClean="0"/>
          </a:p>
          <a:p>
            <a:pPr>
              <a:buNone/>
            </a:pPr>
            <a:r>
              <a:rPr lang="en-US" dirty="0" smtClean="0"/>
              <a:t>			</a:t>
            </a:r>
          </a:p>
          <a:p>
            <a:pPr>
              <a:buNone/>
            </a:pPr>
            <a:r>
              <a:rPr lang="en-US" sz="2400" dirty="0" smtClean="0"/>
              <a:t>			Soft clash</a:t>
            </a:r>
          </a:p>
          <a:p>
            <a:endParaRPr lang="en-US" sz="2400" dirty="0" smtClean="0"/>
          </a:p>
          <a:p>
            <a:pPr>
              <a:buNone/>
            </a:pPr>
            <a:r>
              <a:rPr lang="en-US" sz="2400" dirty="0" smtClean="0"/>
              <a:t>			</a:t>
            </a:r>
          </a:p>
          <a:p>
            <a:pPr>
              <a:buNone/>
            </a:pPr>
            <a:r>
              <a:rPr lang="en-US" sz="2400" dirty="0" smtClean="0"/>
              <a:t>			Clearance clash</a:t>
            </a:r>
          </a:p>
        </p:txBody>
      </p:sp>
      <p:pic>
        <p:nvPicPr>
          <p:cNvPr id="339970" name="Picture 11"/>
          <p:cNvPicPr>
            <a:picLocks noChangeAspect="1" noChangeArrowheads="1"/>
          </p:cNvPicPr>
          <p:nvPr/>
        </p:nvPicPr>
        <p:blipFill>
          <a:blip r:embed="rId2" cstate="print"/>
          <a:srcRect/>
          <a:stretch>
            <a:fillRect/>
          </a:stretch>
        </p:blipFill>
        <p:spPr bwMode="black">
          <a:xfrm>
            <a:off x="4572000" y="2667000"/>
            <a:ext cx="1958731" cy="1717675"/>
          </a:xfrm>
          <a:prstGeom prst="rect">
            <a:avLst/>
          </a:prstGeom>
          <a:noFill/>
          <a:ln w="9525">
            <a:noFill/>
            <a:miter lim="800000"/>
            <a:headEnd/>
            <a:tailEnd/>
          </a:ln>
        </p:spPr>
      </p:pic>
      <p:pic>
        <p:nvPicPr>
          <p:cNvPr id="339972" name="Picture 10"/>
          <p:cNvPicPr>
            <a:picLocks noChangeAspect="1" noChangeArrowheads="1"/>
          </p:cNvPicPr>
          <p:nvPr/>
        </p:nvPicPr>
        <p:blipFill>
          <a:blip r:embed="rId3" cstate="print"/>
          <a:srcRect/>
          <a:stretch>
            <a:fillRect/>
          </a:stretch>
        </p:blipFill>
        <p:spPr bwMode="black">
          <a:xfrm>
            <a:off x="6324600" y="1219200"/>
            <a:ext cx="1611668" cy="1465263"/>
          </a:xfrm>
          <a:prstGeom prst="rect">
            <a:avLst/>
          </a:prstGeom>
          <a:noFill/>
          <a:ln w="9525">
            <a:noFill/>
            <a:miter lim="800000"/>
            <a:headEnd/>
            <a:tailEnd/>
          </a:ln>
        </p:spPr>
      </p:pic>
      <p:pic>
        <p:nvPicPr>
          <p:cNvPr id="339973" name="Picture 9"/>
          <p:cNvPicPr>
            <a:picLocks noChangeAspect="1" noChangeArrowheads="1"/>
          </p:cNvPicPr>
          <p:nvPr/>
        </p:nvPicPr>
        <p:blipFill>
          <a:blip r:embed="rId4" cstate="print"/>
          <a:srcRect/>
          <a:stretch>
            <a:fillRect/>
          </a:stretch>
        </p:blipFill>
        <p:spPr bwMode="black">
          <a:xfrm>
            <a:off x="5181600" y="4572000"/>
            <a:ext cx="1982624" cy="1657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r>
              <a:rPr lang="en-US" dirty="0" err="1" smtClean="0"/>
              <a:t>IFC</a:t>
            </a:r>
            <a:r>
              <a:rPr lang="en-US" dirty="0" smtClean="0"/>
              <a:t>:  Aspects</a:t>
            </a:r>
          </a:p>
        </p:txBody>
      </p:sp>
      <p:sp>
        <p:nvSpPr>
          <p:cNvPr id="343042" name="Rectangle 3"/>
          <p:cNvSpPr>
            <a:spLocks noGrp="1" noChangeArrowheads="1"/>
          </p:cNvSpPr>
          <p:nvPr>
            <p:ph idx="1"/>
          </p:nvPr>
        </p:nvSpPr>
        <p:spPr/>
        <p:txBody>
          <a:bodyPr>
            <a:normAutofit/>
          </a:bodyPr>
          <a:lstStyle/>
          <a:p>
            <a:r>
              <a:rPr lang="en-US" sz="2000" dirty="0" smtClean="0"/>
              <a:t>Aspect:   Geometric area or space related to an object, such as its physical shape or the space required around the object.</a:t>
            </a:r>
          </a:p>
          <a:p>
            <a:endParaRPr lang="en-US" sz="2000" dirty="0" smtClean="0"/>
          </a:p>
          <a:p>
            <a:r>
              <a:rPr lang="en-US" sz="2000" dirty="0" smtClean="0"/>
              <a:t>Aspects are defined when a part class is created for the reference data.</a:t>
            </a:r>
          </a:p>
          <a:p>
            <a:endParaRPr lang="en-US" sz="2000" dirty="0" smtClean="0"/>
          </a:p>
          <a:p>
            <a:r>
              <a:rPr lang="en-US" sz="2000" dirty="0" smtClean="0"/>
              <a:t>Aspects can represent  clearances for safety or maintenance areas.</a:t>
            </a:r>
          </a:p>
        </p:txBody>
      </p:sp>
    </p:spTree>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2"/>
          <p:cNvSpPr>
            <a:spLocks noGrp="1" noChangeArrowheads="1"/>
          </p:cNvSpPr>
          <p:nvPr>
            <p:ph type="title"/>
          </p:nvPr>
        </p:nvSpPr>
        <p:spPr/>
        <p:txBody>
          <a:bodyPr/>
          <a:lstStyle/>
          <a:p>
            <a:r>
              <a:rPr lang="en-US" smtClean="0"/>
              <a:t>IFC:  Aspects</a:t>
            </a:r>
          </a:p>
        </p:txBody>
      </p:sp>
      <p:sp>
        <p:nvSpPr>
          <p:cNvPr id="344066" name="Rectangle 3"/>
          <p:cNvSpPr>
            <a:spLocks noGrp="1" noChangeArrowheads="1"/>
          </p:cNvSpPr>
          <p:nvPr>
            <p:ph idx="1"/>
          </p:nvPr>
        </p:nvSpPr>
        <p:spPr/>
        <p:txBody>
          <a:bodyPr/>
          <a:lstStyle/>
          <a:p>
            <a:r>
              <a:rPr lang="en-US" sz="2000" dirty="0" smtClean="0"/>
              <a:t>Simple Physical</a:t>
            </a:r>
          </a:p>
          <a:p>
            <a:r>
              <a:rPr lang="en-US" sz="2000" dirty="0" smtClean="0"/>
              <a:t>Detailed Physical</a:t>
            </a:r>
          </a:p>
          <a:p>
            <a:r>
              <a:rPr lang="en-US" sz="2000" dirty="0" smtClean="0"/>
              <a:t>Insulation</a:t>
            </a:r>
          </a:p>
          <a:p>
            <a:r>
              <a:rPr lang="en-US" sz="2000" dirty="0" smtClean="0"/>
              <a:t>Operation</a:t>
            </a:r>
          </a:p>
          <a:p>
            <a:r>
              <a:rPr lang="en-US" sz="2000" dirty="0" smtClean="0"/>
              <a:t>Maintenance</a:t>
            </a:r>
          </a:p>
          <a:p>
            <a:r>
              <a:rPr lang="en-US" sz="2000" dirty="0" smtClean="0"/>
              <a:t>Reference Geometry</a:t>
            </a:r>
          </a:p>
          <a:p>
            <a:r>
              <a:rPr lang="en-US" sz="2000" dirty="0" smtClean="0"/>
              <a:t>Centerline</a:t>
            </a:r>
          </a:p>
          <a:p>
            <a:endParaRPr lang="en-US" dirty="0" smtClean="0"/>
          </a:p>
        </p:txBody>
      </p:sp>
      <p:pic>
        <p:nvPicPr>
          <p:cNvPr id="242690" name="Picture 2"/>
          <p:cNvPicPr>
            <a:picLocks noChangeAspect="1" noChangeArrowheads="1"/>
          </p:cNvPicPr>
          <p:nvPr/>
        </p:nvPicPr>
        <p:blipFill>
          <a:blip r:embed="rId2" cstate="print"/>
          <a:srcRect/>
          <a:stretch>
            <a:fillRect/>
          </a:stretch>
        </p:blipFill>
        <p:spPr bwMode="auto">
          <a:xfrm>
            <a:off x="4343400" y="2133600"/>
            <a:ext cx="4276725" cy="35909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Rectangle 2"/>
          <p:cNvSpPr>
            <a:spLocks noGrp="1" noChangeArrowheads="1"/>
          </p:cNvSpPr>
          <p:nvPr>
            <p:ph type="title"/>
          </p:nvPr>
        </p:nvSpPr>
        <p:spPr/>
        <p:txBody>
          <a:bodyPr/>
          <a:lstStyle/>
          <a:p>
            <a:r>
              <a:rPr lang="en-US" smtClean="0"/>
              <a:t>IFC: Configuration</a:t>
            </a:r>
          </a:p>
        </p:txBody>
      </p:sp>
      <p:sp>
        <p:nvSpPr>
          <p:cNvPr id="340994" name="Rectangle 3"/>
          <p:cNvSpPr>
            <a:spLocks noGrp="1" noChangeArrowheads="1"/>
          </p:cNvSpPr>
          <p:nvPr>
            <p:ph idx="1"/>
          </p:nvPr>
        </p:nvSpPr>
        <p:spPr/>
        <p:txBody>
          <a:bodyPr/>
          <a:lstStyle/>
          <a:p>
            <a:endParaRPr lang="en-US" smtClean="0"/>
          </a:p>
          <a:p>
            <a:endParaRPr lang="en-US" smtClean="0"/>
          </a:p>
          <a:p>
            <a:endParaRPr lang="en-US" smtClean="0"/>
          </a:p>
          <a:p>
            <a:endParaRPr lang="en-US" smtClean="0"/>
          </a:p>
          <a:p>
            <a:endParaRPr lang="en-US" smtClean="0"/>
          </a:p>
          <a:p>
            <a:endParaRPr lang="en-US" smtClean="0"/>
          </a:p>
        </p:txBody>
      </p:sp>
      <p:pic>
        <p:nvPicPr>
          <p:cNvPr id="5" name="Picture 4" descr="C:\Users\PPMUser\AppData\Local\Temp\SNAGHTML3b22bd.PNG"/>
          <p:cNvPicPr/>
          <p:nvPr/>
        </p:nvPicPr>
        <p:blipFill>
          <a:blip r:embed="rId2" cstate="print"/>
          <a:srcRect/>
          <a:stretch>
            <a:fillRect/>
          </a:stretch>
        </p:blipFill>
        <p:spPr bwMode="auto">
          <a:xfrm>
            <a:off x="2590800" y="1295400"/>
            <a:ext cx="3276600" cy="4724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2"/>
          <p:cNvSpPr>
            <a:spLocks noGrp="1" noChangeArrowheads="1"/>
          </p:cNvSpPr>
          <p:nvPr>
            <p:ph type="title"/>
          </p:nvPr>
        </p:nvSpPr>
        <p:spPr/>
        <p:txBody>
          <a:bodyPr/>
          <a:lstStyle/>
          <a:p>
            <a:r>
              <a:rPr lang="en-US" dirty="0" err="1" smtClean="0"/>
              <a:t>IFC</a:t>
            </a:r>
            <a:r>
              <a:rPr lang="en-US" dirty="0" smtClean="0"/>
              <a:t>: Configuration – checking priority</a:t>
            </a:r>
          </a:p>
        </p:txBody>
      </p:sp>
      <p:sp>
        <p:nvSpPr>
          <p:cNvPr id="342018" name="Rectangle 3"/>
          <p:cNvSpPr>
            <a:spLocks noGrp="1" noChangeArrowheads="1"/>
          </p:cNvSpPr>
          <p:nvPr>
            <p:ph idx="1"/>
          </p:nvPr>
        </p:nvSpPr>
        <p:spPr>
          <a:xfrm>
            <a:off x="311632" y="1214422"/>
            <a:ext cx="4565168" cy="4786328"/>
          </a:xfrm>
          <a:noFill/>
        </p:spPr>
        <p:txBody>
          <a:bodyPr/>
          <a:lstStyle/>
          <a:p>
            <a:r>
              <a:rPr lang="en-US" sz="2000" dirty="0" smtClean="0"/>
              <a:t> Three types of checking priorities (based on object aspects):</a:t>
            </a:r>
          </a:p>
          <a:p>
            <a:endParaRPr lang="en-US" sz="2000" dirty="0" smtClean="0"/>
          </a:p>
          <a:p>
            <a:r>
              <a:rPr lang="en-US" sz="2000" dirty="0" smtClean="0"/>
              <a:t>Required   -   Produces a Hard type of clash</a:t>
            </a:r>
          </a:p>
          <a:p>
            <a:r>
              <a:rPr lang="en-US" sz="2000" dirty="0" smtClean="0"/>
              <a:t>Optional  -  Produces a Soft type of clash</a:t>
            </a:r>
          </a:p>
          <a:p>
            <a:r>
              <a:rPr lang="en-US" sz="2000" dirty="0" smtClean="0"/>
              <a:t>Not Checked  -  Elements currently displayed in this aspect will not be checked for interferences</a:t>
            </a:r>
          </a:p>
        </p:txBody>
      </p:sp>
      <p:pic>
        <p:nvPicPr>
          <p:cNvPr id="7" name="Picture 6" descr="C:\Users\PPMUser\AppData\Local\Temp\SNAGHTML3b22bd.PNG"/>
          <p:cNvPicPr/>
          <p:nvPr/>
        </p:nvPicPr>
        <p:blipFill>
          <a:blip r:embed="rId2" cstate="print"/>
          <a:srcRect/>
          <a:stretch>
            <a:fillRect/>
          </a:stretch>
        </p:blipFill>
        <p:spPr bwMode="auto">
          <a:xfrm>
            <a:off x="5410200" y="1295400"/>
            <a:ext cx="3276600" cy="4724400"/>
          </a:xfrm>
          <a:prstGeom prst="rect">
            <a:avLst/>
          </a:prstGeom>
          <a:noFill/>
          <a:ln w="9525">
            <a:noFill/>
            <a:miter lim="800000"/>
            <a:headEnd/>
            <a:tailEnd/>
          </a:ln>
        </p:spPr>
      </p:pic>
      <p:sp>
        <p:nvSpPr>
          <p:cNvPr id="6" name="Rounded Rectangle 5"/>
          <p:cNvSpPr/>
          <p:nvPr/>
        </p:nvSpPr>
        <p:spPr>
          <a:xfrm>
            <a:off x="7010400" y="1981200"/>
            <a:ext cx="1524000" cy="12954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2"/>
          <p:cNvSpPr>
            <a:spLocks noGrp="1" noChangeArrowheads="1"/>
          </p:cNvSpPr>
          <p:nvPr>
            <p:ph type="title"/>
          </p:nvPr>
        </p:nvSpPr>
        <p:spPr/>
        <p:txBody>
          <a:bodyPr/>
          <a:lstStyle/>
          <a:p>
            <a:r>
              <a:rPr lang="en-US" dirty="0" err="1" smtClean="0"/>
              <a:t>IFC</a:t>
            </a:r>
            <a:r>
              <a:rPr lang="en-US" dirty="0" smtClean="0"/>
              <a:t>: Configuration – comparison criteria</a:t>
            </a:r>
          </a:p>
        </p:txBody>
      </p:sp>
      <p:sp>
        <p:nvSpPr>
          <p:cNvPr id="345090" name="Rectangle 3"/>
          <p:cNvSpPr>
            <a:spLocks noGrp="1" noChangeArrowheads="1"/>
          </p:cNvSpPr>
          <p:nvPr>
            <p:ph idx="1"/>
          </p:nvPr>
        </p:nvSpPr>
        <p:spPr>
          <a:xfrm>
            <a:off x="311632" y="1214422"/>
            <a:ext cx="5022368" cy="4786328"/>
          </a:xfrm>
          <a:noFill/>
        </p:spPr>
        <p:txBody>
          <a:bodyPr/>
          <a:lstStyle/>
          <a:p>
            <a:r>
              <a:rPr lang="en-US" sz="2000" dirty="0" err="1" smtClean="0"/>
              <a:t>IFC</a:t>
            </a:r>
            <a:r>
              <a:rPr lang="en-US" sz="2000" dirty="0" smtClean="0"/>
              <a:t> can process the following combination of objects based on their checking priorities:</a:t>
            </a:r>
          </a:p>
          <a:p>
            <a:endParaRPr lang="en-US" sz="2000" dirty="0" smtClean="0"/>
          </a:p>
          <a:p>
            <a:pPr lvl="1"/>
            <a:r>
              <a:rPr lang="en-US" sz="2000" dirty="0" smtClean="0"/>
              <a:t>Required – Required (Hard – Hard)</a:t>
            </a:r>
          </a:p>
          <a:p>
            <a:pPr lvl="1"/>
            <a:r>
              <a:rPr lang="en-US" sz="2000" dirty="0" smtClean="0"/>
              <a:t>Required – Optional (Hard – Soft)</a:t>
            </a:r>
          </a:p>
          <a:p>
            <a:pPr lvl="1"/>
            <a:r>
              <a:rPr lang="en-US" sz="2000" dirty="0" smtClean="0"/>
              <a:t>Optional – Optional (Soft – Soft)</a:t>
            </a:r>
          </a:p>
          <a:p>
            <a:pPr>
              <a:buNone/>
            </a:pPr>
            <a:endParaRPr lang="en-US" dirty="0" smtClean="0"/>
          </a:p>
        </p:txBody>
      </p:sp>
      <p:pic>
        <p:nvPicPr>
          <p:cNvPr id="7" name="Picture 6" descr="C:\Users\PPMUser\AppData\Local\Temp\SNAGHTML3b22bd.PNG"/>
          <p:cNvPicPr/>
          <p:nvPr/>
        </p:nvPicPr>
        <p:blipFill>
          <a:blip r:embed="rId2" cstate="print"/>
          <a:srcRect/>
          <a:stretch>
            <a:fillRect/>
          </a:stretch>
        </p:blipFill>
        <p:spPr bwMode="auto">
          <a:xfrm>
            <a:off x="5410200" y="1371600"/>
            <a:ext cx="3276600" cy="4724400"/>
          </a:xfrm>
          <a:prstGeom prst="rect">
            <a:avLst/>
          </a:prstGeom>
          <a:noFill/>
          <a:ln w="9525">
            <a:noFill/>
            <a:miter lim="800000"/>
            <a:headEnd/>
            <a:tailEnd/>
          </a:ln>
        </p:spPr>
      </p:pic>
      <p:sp>
        <p:nvSpPr>
          <p:cNvPr id="6" name="Rounded Rectangle 5"/>
          <p:cNvSpPr/>
          <p:nvPr/>
        </p:nvSpPr>
        <p:spPr>
          <a:xfrm>
            <a:off x="5562600" y="3505200"/>
            <a:ext cx="1371600" cy="990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IFC</a:t>
            </a:r>
            <a:r>
              <a:rPr lang="en-US" dirty="0" smtClean="0"/>
              <a:t>: Configuration – Clearance rule</a:t>
            </a:r>
            <a:endParaRPr lang="en-US" dirty="0"/>
          </a:p>
        </p:txBody>
      </p:sp>
      <p:sp>
        <p:nvSpPr>
          <p:cNvPr id="3" name="Content Placeholder 2"/>
          <p:cNvSpPr>
            <a:spLocks noGrp="1"/>
          </p:cNvSpPr>
          <p:nvPr>
            <p:ph idx="1"/>
          </p:nvPr>
        </p:nvSpPr>
        <p:spPr>
          <a:xfrm>
            <a:off x="311632" y="1214422"/>
            <a:ext cx="5022368" cy="4786328"/>
          </a:xfrm>
        </p:spPr>
        <p:txBody>
          <a:bodyPr>
            <a:normAutofit/>
          </a:bodyPr>
          <a:lstStyle/>
          <a:p>
            <a:r>
              <a:rPr lang="en-US" sz="2000" dirty="0" smtClean="0"/>
              <a:t>Clearance rules define the minimum distance between any two objects</a:t>
            </a:r>
          </a:p>
          <a:p>
            <a:endParaRPr lang="en-US" sz="2000" dirty="0" smtClean="0"/>
          </a:p>
          <a:p>
            <a:endParaRPr lang="en-US" sz="2000" dirty="0" smtClean="0"/>
          </a:p>
          <a:p>
            <a:endParaRPr lang="en-US" sz="2000" dirty="0"/>
          </a:p>
        </p:txBody>
      </p:sp>
      <p:pic>
        <p:nvPicPr>
          <p:cNvPr id="7" name="Picture 6" descr="C:\Users\PPMUser\AppData\Local\Temp\SNAGHTML3b22bd.PNG"/>
          <p:cNvPicPr/>
          <p:nvPr/>
        </p:nvPicPr>
        <p:blipFill>
          <a:blip r:embed="rId2" cstate="print"/>
          <a:srcRect/>
          <a:stretch>
            <a:fillRect/>
          </a:stretch>
        </p:blipFill>
        <p:spPr bwMode="auto">
          <a:xfrm>
            <a:off x="5410200" y="1266264"/>
            <a:ext cx="3276600" cy="4724400"/>
          </a:xfrm>
          <a:prstGeom prst="rect">
            <a:avLst/>
          </a:prstGeom>
          <a:noFill/>
          <a:ln w="9525">
            <a:noFill/>
            <a:miter lim="800000"/>
            <a:headEnd/>
            <a:tailEnd/>
          </a:ln>
        </p:spPr>
      </p:pic>
      <p:sp>
        <p:nvSpPr>
          <p:cNvPr id="6" name="Rounded Rectangle 5"/>
          <p:cNvSpPr/>
          <p:nvPr/>
        </p:nvSpPr>
        <p:spPr>
          <a:xfrm>
            <a:off x="6934200" y="3429000"/>
            <a:ext cx="1600200" cy="381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2"/>
          <p:cNvSpPr>
            <a:spLocks noGrp="1" noChangeArrowheads="1"/>
          </p:cNvSpPr>
          <p:nvPr>
            <p:ph type="title"/>
          </p:nvPr>
        </p:nvSpPr>
        <p:spPr/>
        <p:txBody>
          <a:bodyPr/>
          <a:lstStyle/>
          <a:p>
            <a:r>
              <a:rPr lang="en-US" dirty="0" err="1" smtClean="0"/>
              <a:t>IFC</a:t>
            </a:r>
            <a:r>
              <a:rPr lang="en-US" dirty="0" smtClean="0"/>
              <a:t>: Configuration – Clearance rule</a:t>
            </a:r>
          </a:p>
        </p:txBody>
      </p:sp>
      <p:sp>
        <p:nvSpPr>
          <p:cNvPr id="346114" name="Rectangle 3"/>
          <p:cNvSpPr>
            <a:spLocks noGrp="1" noChangeArrowheads="1"/>
          </p:cNvSpPr>
          <p:nvPr>
            <p:ph idx="1"/>
          </p:nvPr>
        </p:nvSpPr>
        <p:spPr/>
        <p:txBody>
          <a:bodyPr/>
          <a:lstStyle/>
          <a:p>
            <a:endParaRPr lang="en-US" dirty="0" smtClean="0"/>
          </a:p>
          <a:p>
            <a:endParaRPr lang="en-US" dirty="0" smtClean="0"/>
          </a:p>
        </p:txBody>
      </p:sp>
      <p:pic>
        <p:nvPicPr>
          <p:cNvPr id="346115" name="Picture 4"/>
          <p:cNvPicPr>
            <a:picLocks noChangeAspect="1" noChangeArrowheads="1"/>
          </p:cNvPicPr>
          <p:nvPr/>
        </p:nvPicPr>
        <p:blipFill>
          <a:blip r:embed="rId3" cstate="print"/>
          <a:srcRect/>
          <a:stretch>
            <a:fillRect/>
          </a:stretch>
        </p:blipFill>
        <p:spPr bwMode="black">
          <a:xfrm>
            <a:off x="990600" y="2514600"/>
            <a:ext cx="2105025" cy="857250"/>
          </a:xfrm>
          <a:prstGeom prst="rect">
            <a:avLst/>
          </a:prstGeom>
          <a:noFill/>
          <a:ln w="9525">
            <a:noFill/>
            <a:miter lim="800000"/>
            <a:headEnd/>
            <a:tailEnd/>
          </a:ln>
        </p:spPr>
      </p:pic>
      <p:pic>
        <p:nvPicPr>
          <p:cNvPr id="346116" name="Picture 5"/>
          <p:cNvPicPr>
            <a:picLocks noChangeAspect="1" noChangeArrowheads="1"/>
          </p:cNvPicPr>
          <p:nvPr/>
        </p:nvPicPr>
        <p:blipFill>
          <a:blip r:embed="rId4" cstate="print"/>
          <a:srcRect/>
          <a:stretch>
            <a:fillRect/>
          </a:stretch>
        </p:blipFill>
        <p:spPr bwMode="black">
          <a:xfrm>
            <a:off x="1905000" y="3505200"/>
            <a:ext cx="5334000" cy="836613"/>
          </a:xfrm>
          <a:prstGeom prst="rect">
            <a:avLst/>
          </a:prstGeom>
          <a:noFill/>
          <a:ln w="9525">
            <a:noFill/>
            <a:miter lim="800000"/>
            <a:headEnd/>
            <a:tailEnd/>
          </a:ln>
        </p:spPr>
      </p:pic>
      <p:pic>
        <p:nvPicPr>
          <p:cNvPr id="346117" name="Picture 6"/>
          <p:cNvPicPr>
            <a:picLocks noChangeAspect="1" noChangeArrowheads="1"/>
          </p:cNvPicPr>
          <p:nvPr/>
        </p:nvPicPr>
        <p:blipFill>
          <a:blip r:embed="rId5" cstate="print"/>
          <a:srcRect/>
          <a:stretch>
            <a:fillRect/>
          </a:stretch>
        </p:blipFill>
        <p:spPr bwMode="black">
          <a:xfrm>
            <a:off x="5181600" y="4495800"/>
            <a:ext cx="2967038" cy="183356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IFC</a:t>
            </a:r>
            <a:r>
              <a:rPr lang="en-US" dirty="0" smtClean="0"/>
              <a:t>: Configuration – Permission group</a:t>
            </a:r>
            <a:endParaRPr lang="en-US" dirty="0"/>
          </a:p>
        </p:txBody>
      </p:sp>
      <p:sp>
        <p:nvSpPr>
          <p:cNvPr id="3" name="Content Placeholder 2"/>
          <p:cNvSpPr>
            <a:spLocks noGrp="1"/>
          </p:cNvSpPr>
          <p:nvPr>
            <p:ph idx="1"/>
          </p:nvPr>
        </p:nvSpPr>
        <p:spPr>
          <a:xfrm>
            <a:off x="311632" y="1214422"/>
            <a:ext cx="4717568" cy="4786328"/>
          </a:xfrm>
        </p:spPr>
        <p:txBody>
          <a:bodyPr>
            <a:normAutofit/>
          </a:bodyPr>
          <a:lstStyle/>
          <a:p>
            <a:r>
              <a:rPr lang="en-US" sz="2000" dirty="0" smtClean="0"/>
              <a:t>All markers representing clashes or clearances will be assigned to a permission group</a:t>
            </a:r>
            <a:endParaRPr lang="en-US" sz="2000" dirty="0"/>
          </a:p>
        </p:txBody>
      </p:sp>
      <p:pic>
        <p:nvPicPr>
          <p:cNvPr id="7" name="Picture 6" descr="C:\Users\PPMUser\AppData\Local\Temp\SNAGHTML3b22bd.PNG"/>
          <p:cNvPicPr/>
          <p:nvPr/>
        </p:nvPicPr>
        <p:blipFill>
          <a:blip r:embed="rId2" cstate="print"/>
          <a:srcRect/>
          <a:stretch>
            <a:fillRect/>
          </a:stretch>
        </p:blipFill>
        <p:spPr bwMode="auto">
          <a:xfrm>
            <a:off x="5334000" y="1295400"/>
            <a:ext cx="3276600" cy="4724400"/>
          </a:xfrm>
          <a:prstGeom prst="rect">
            <a:avLst/>
          </a:prstGeom>
          <a:noFill/>
          <a:ln w="9525">
            <a:noFill/>
            <a:miter lim="800000"/>
            <a:headEnd/>
            <a:tailEnd/>
          </a:ln>
        </p:spPr>
      </p:pic>
      <p:sp>
        <p:nvSpPr>
          <p:cNvPr id="6" name="Rounded Rectangle 5"/>
          <p:cNvSpPr/>
          <p:nvPr/>
        </p:nvSpPr>
        <p:spPr>
          <a:xfrm>
            <a:off x="6858000" y="3886200"/>
            <a:ext cx="1600200" cy="381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IFC</a:t>
            </a:r>
            <a:r>
              <a:rPr lang="en-US" dirty="0" smtClean="0"/>
              <a:t>: Configuration – Marker size</a:t>
            </a:r>
            <a:endParaRPr lang="en-US" dirty="0"/>
          </a:p>
        </p:txBody>
      </p:sp>
      <p:sp>
        <p:nvSpPr>
          <p:cNvPr id="3" name="Content Placeholder 2"/>
          <p:cNvSpPr>
            <a:spLocks noGrp="1"/>
          </p:cNvSpPr>
          <p:nvPr>
            <p:ph idx="1"/>
          </p:nvPr>
        </p:nvSpPr>
        <p:spPr>
          <a:xfrm>
            <a:off x="311632" y="1214422"/>
            <a:ext cx="4869968" cy="4786328"/>
          </a:xfrm>
        </p:spPr>
        <p:txBody>
          <a:bodyPr>
            <a:normAutofit/>
          </a:bodyPr>
          <a:lstStyle/>
          <a:p>
            <a:r>
              <a:rPr lang="en-US" sz="2000" dirty="0" smtClean="0"/>
              <a:t>Too small and markers may not be visible enough</a:t>
            </a:r>
          </a:p>
          <a:p>
            <a:r>
              <a:rPr lang="en-US" sz="2000" dirty="0" smtClean="0"/>
              <a:t>Too big and marker itself may hide the object generating the clash</a:t>
            </a:r>
            <a:endParaRPr lang="en-US" sz="2000"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199</a:t>
            </a:fld>
            <a:endParaRPr lang="en-GB"/>
          </a:p>
        </p:txBody>
      </p:sp>
      <p:pic>
        <p:nvPicPr>
          <p:cNvPr id="7" name="Picture 6" descr="C:\Users\PPMUser\AppData\Local\Temp\SNAGHTML3b22bd.PNG"/>
          <p:cNvPicPr/>
          <p:nvPr/>
        </p:nvPicPr>
        <p:blipFill>
          <a:blip r:embed="rId2" cstate="print"/>
          <a:srcRect/>
          <a:stretch>
            <a:fillRect/>
          </a:stretch>
        </p:blipFill>
        <p:spPr bwMode="auto">
          <a:xfrm>
            <a:off x="5410200" y="1295400"/>
            <a:ext cx="3276600" cy="4724400"/>
          </a:xfrm>
          <a:prstGeom prst="rect">
            <a:avLst/>
          </a:prstGeom>
          <a:noFill/>
          <a:ln w="9525">
            <a:noFill/>
            <a:miter lim="800000"/>
            <a:headEnd/>
            <a:tailEnd/>
          </a:ln>
        </p:spPr>
      </p:pic>
      <p:sp>
        <p:nvSpPr>
          <p:cNvPr id="6" name="Rounded Rectangle 5"/>
          <p:cNvSpPr/>
          <p:nvPr/>
        </p:nvSpPr>
        <p:spPr>
          <a:xfrm>
            <a:off x="6934200" y="4343400"/>
            <a:ext cx="1600200" cy="381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smtClean="0"/>
              <a:t>Know your instructor</a:t>
            </a:r>
          </a:p>
        </p:txBody>
      </p:sp>
      <p:sp>
        <p:nvSpPr>
          <p:cNvPr id="4100" name="Rectangle 3"/>
          <p:cNvSpPr>
            <a:spLocks noGrp="1" noChangeArrowheads="1"/>
          </p:cNvSpPr>
          <p:nvPr>
            <p:ph idx="1"/>
          </p:nvPr>
        </p:nvSpPr>
        <p:spPr/>
        <p:txBody>
          <a:bodyPr>
            <a:normAutofit/>
          </a:bodyPr>
          <a:lstStyle/>
          <a:p>
            <a:r>
              <a:rPr lang="en-US" sz="2000" b="1" dirty="0" smtClean="0"/>
              <a:t>CHERISE PRIMM</a:t>
            </a:r>
          </a:p>
          <a:p>
            <a:pPr lvl="1"/>
            <a:r>
              <a:rPr lang="en-US" sz="2000" dirty="0" smtClean="0"/>
              <a:t>About 3 years of experience working with Smart 3D</a:t>
            </a:r>
          </a:p>
          <a:p>
            <a:pPr lvl="1"/>
            <a:r>
              <a:rPr lang="en-US" sz="2000" dirty="0" smtClean="0"/>
              <a:t>Specialization in Setup and Administration, Reference 3D, Interference </a:t>
            </a:r>
            <a:r>
              <a:rPr lang="en-US" sz="2000" smtClean="0"/>
              <a:t>Detection Service</a:t>
            </a:r>
            <a:endParaRPr lang="en-US" sz="2000" dirty="0" smtClean="0"/>
          </a:p>
        </p:txBody>
      </p:sp>
      <p:sp>
        <p:nvSpPr>
          <p:cNvPr id="4098" name="Slide Number Placeholder 3"/>
          <p:cNvSpPr>
            <a:spLocks noGrp="1"/>
          </p:cNvSpPr>
          <p:nvPr>
            <p:ph type="sldNum" sz="quarter" idx="12"/>
          </p:nvPr>
        </p:nvSpPr>
        <p:spPr/>
        <p:txBody>
          <a:bodyPr/>
          <a:lstStyle/>
          <a:p>
            <a:fld id="{E958A90D-6808-4686-9FF9-7D116673F153}" type="slidenum">
              <a:rPr lang="en-US" smtClean="0"/>
              <a:pPr/>
              <a:t>2</a:t>
            </a:fld>
            <a:endParaRPr lang="en-US" dirty="0"/>
          </a:p>
        </p:txBody>
      </p:sp>
    </p:spTree>
    <p:extLst>
      <p:ext uri="{BB962C8B-B14F-4D97-AF65-F5344CB8AC3E}">
        <p14:creationId xmlns:p14="http://schemas.microsoft.com/office/powerpoint/2010/main" val="332175858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 y="304800"/>
            <a:ext cx="8915400" cy="623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275" name="Picture 8"/>
          <p:cNvPicPr>
            <a:picLocks noChangeAspect="1" noChangeArrowheads="1"/>
          </p:cNvPicPr>
          <p:nvPr/>
        </p:nvPicPr>
        <p:blipFill>
          <a:blip r:embed="rId2" cstate="print"/>
          <a:srcRect/>
          <a:stretch>
            <a:fillRect/>
          </a:stretch>
        </p:blipFill>
        <p:spPr bwMode="black">
          <a:xfrm>
            <a:off x="1005840" y="228600"/>
            <a:ext cx="7106667" cy="631009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2"/>
          <p:cNvSpPr>
            <a:spLocks noGrp="1" noChangeArrowheads="1"/>
          </p:cNvSpPr>
          <p:nvPr>
            <p:ph type="title"/>
          </p:nvPr>
        </p:nvSpPr>
        <p:spPr/>
        <p:txBody>
          <a:bodyPr/>
          <a:lstStyle/>
          <a:p>
            <a:r>
              <a:rPr lang="en-US" dirty="0" err="1" smtClean="0"/>
              <a:t>IFC</a:t>
            </a:r>
            <a:r>
              <a:rPr lang="en-US" dirty="0" smtClean="0"/>
              <a:t>: Local detection</a:t>
            </a:r>
          </a:p>
        </p:txBody>
      </p:sp>
      <p:sp>
        <p:nvSpPr>
          <p:cNvPr id="348162" name="Rectangle 3"/>
          <p:cNvSpPr>
            <a:spLocks noGrp="1" noChangeArrowheads="1"/>
          </p:cNvSpPr>
          <p:nvPr>
            <p:ph idx="1"/>
          </p:nvPr>
        </p:nvSpPr>
        <p:spPr/>
        <p:txBody>
          <a:bodyPr>
            <a:normAutofit/>
          </a:bodyPr>
          <a:lstStyle/>
          <a:p>
            <a:r>
              <a:rPr lang="en-US" sz="2000" dirty="0" smtClean="0"/>
              <a:t> </a:t>
            </a:r>
            <a:r>
              <a:rPr lang="en-US" sz="2000" dirty="0" err="1" smtClean="0"/>
              <a:t>IFC</a:t>
            </a:r>
            <a:r>
              <a:rPr lang="en-US" sz="2000" dirty="0" smtClean="0"/>
              <a:t> local detection is available from all tasks in a session (Tools </a:t>
            </a:r>
            <a:r>
              <a:rPr lang="en-US" sz="2000" dirty="0" smtClean="0">
                <a:sym typeface="Wingdings" pitchFamily="2" charset="2"/>
              </a:rPr>
              <a:t> Check Interference)</a:t>
            </a:r>
            <a:endParaRPr lang="en-US" sz="2000" dirty="0" smtClean="0"/>
          </a:p>
          <a:p>
            <a:endParaRPr lang="en-US" sz="2000" dirty="0" smtClean="0"/>
          </a:p>
          <a:p>
            <a:r>
              <a:rPr lang="en-US" sz="2000" dirty="0" smtClean="0"/>
              <a:t> Very simple and intuitive GUI</a:t>
            </a:r>
          </a:p>
          <a:p>
            <a:r>
              <a:rPr lang="en-US" sz="2000" dirty="0" smtClean="0"/>
              <a:t> Ribbon bar includes:</a:t>
            </a:r>
          </a:p>
          <a:p>
            <a:pPr lvl="1"/>
            <a:r>
              <a:rPr lang="en-US" sz="2000" dirty="0" smtClean="0"/>
              <a:t>Settings</a:t>
            </a:r>
          </a:p>
          <a:p>
            <a:pPr lvl="1"/>
            <a:r>
              <a:rPr lang="en-US" sz="2000" dirty="0" smtClean="0"/>
              <a:t>Visualization</a:t>
            </a:r>
          </a:p>
          <a:p>
            <a:pPr lvl="1"/>
            <a:r>
              <a:rPr lang="en-US" sz="2000" dirty="0" smtClean="0"/>
              <a:t>Review &amp; approval commands</a:t>
            </a:r>
          </a:p>
        </p:txBody>
      </p:sp>
    </p:spTree>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2"/>
          <p:cNvSpPr>
            <a:spLocks noGrp="1" noChangeArrowheads="1"/>
          </p:cNvSpPr>
          <p:nvPr>
            <p:ph type="title"/>
          </p:nvPr>
        </p:nvSpPr>
        <p:spPr/>
        <p:txBody>
          <a:bodyPr/>
          <a:lstStyle/>
          <a:p>
            <a:r>
              <a:rPr lang="en-US" dirty="0" err="1" smtClean="0"/>
              <a:t>IFC</a:t>
            </a:r>
            <a:r>
              <a:rPr lang="en-US" dirty="0" smtClean="0"/>
              <a:t>: Local detection</a:t>
            </a:r>
          </a:p>
        </p:txBody>
      </p:sp>
      <p:sp>
        <p:nvSpPr>
          <p:cNvPr id="349186" name="Rectangle 3"/>
          <p:cNvSpPr>
            <a:spLocks noGrp="1" noChangeArrowheads="1"/>
          </p:cNvSpPr>
          <p:nvPr>
            <p:ph idx="1"/>
          </p:nvPr>
        </p:nvSpPr>
        <p:spPr>
          <a:noFill/>
        </p:spPr>
        <p:txBody>
          <a:bodyPr>
            <a:normAutofit/>
          </a:bodyPr>
          <a:lstStyle/>
          <a:p>
            <a:r>
              <a:rPr lang="en-US" sz="2000" dirty="0" smtClean="0"/>
              <a:t>Local detection toolbar</a:t>
            </a:r>
          </a:p>
        </p:txBody>
      </p:sp>
      <p:sp>
        <p:nvSpPr>
          <p:cNvPr id="349187" name="AutoShape 4"/>
          <p:cNvSpPr>
            <a:spLocks noChangeArrowheads="1"/>
          </p:cNvSpPr>
          <p:nvPr/>
        </p:nvSpPr>
        <p:spPr bwMode="black">
          <a:xfrm>
            <a:off x="304800" y="2286000"/>
            <a:ext cx="1295400" cy="762000"/>
          </a:xfrm>
          <a:prstGeom prst="wedgeRoundRectCallout">
            <a:avLst>
              <a:gd name="adj1" fmla="val 1593"/>
              <a:gd name="adj2" fmla="val 116148"/>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Settings</a:t>
            </a:r>
            <a:endParaRPr lang="en-US" dirty="0"/>
          </a:p>
        </p:txBody>
      </p:sp>
      <p:sp>
        <p:nvSpPr>
          <p:cNvPr id="349190" name="AutoShape 7"/>
          <p:cNvSpPr>
            <a:spLocks noChangeArrowheads="1"/>
          </p:cNvSpPr>
          <p:nvPr/>
        </p:nvSpPr>
        <p:spPr bwMode="black">
          <a:xfrm>
            <a:off x="1752600" y="2286000"/>
            <a:ext cx="1676400" cy="762000"/>
          </a:xfrm>
          <a:prstGeom prst="wedgeRoundRectCallout">
            <a:avLst>
              <a:gd name="adj1" fmla="val -33435"/>
              <a:gd name="adj2" fmla="val 117708"/>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Hide Interferences</a:t>
            </a:r>
            <a:endParaRPr lang="en-US" dirty="0"/>
          </a:p>
        </p:txBody>
      </p:sp>
      <p:sp>
        <p:nvSpPr>
          <p:cNvPr id="349192" name="AutoShape 9"/>
          <p:cNvSpPr>
            <a:spLocks noChangeArrowheads="1"/>
          </p:cNvSpPr>
          <p:nvPr/>
        </p:nvSpPr>
        <p:spPr bwMode="black">
          <a:xfrm>
            <a:off x="3810000" y="2286000"/>
            <a:ext cx="1676400" cy="762000"/>
          </a:xfrm>
          <a:prstGeom prst="wedgeRoundRectCallout">
            <a:avLst>
              <a:gd name="adj1" fmla="val -120129"/>
              <a:gd name="adj2" fmla="val 134352"/>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Fit on Interferences</a:t>
            </a:r>
            <a:endParaRPr lang="en-US" dirty="0"/>
          </a:p>
        </p:txBody>
      </p:sp>
      <p:sp>
        <p:nvSpPr>
          <p:cNvPr id="349194" name="AutoShape 11"/>
          <p:cNvSpPr>
            <a:spLocks noChangeArrowheads="1"/>
          </p:cNvSpPr>
          <p:nvPr/>
        </p:nvSpPr>
        <p:spPr bwMode="black">
          <a:xfrm>
            <a:off x="304800" y="5029200"/>
            <a:ext cx="1295400" cy="685800"/>
          </a:xfrm>
          <a:prstGeom prst="wedgeRoundRectCallout">
            <a:avLst>
              <a:gd name="adj1" fmla="val 40718"/>
              <a:gd name="adj2" fmla="val -132609"/>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Show </a:t>
            </a:r>
            <a:r>
              <a:rPr lang="en-US" dirty="0" err="1" smtClean="0"/>
              <a:t>Interf</a:t>
            </a:r>
            <a:r>
              <a:rPr lang="en-US" dirty="0" smtClean="0"/>
              <a:t>.</a:t>
            </a:r>
            <a:endParaRPr lang="en-US" dirty="0"/>
          </a:p>
        </p:txBody>
      </p:sp>
      <p:sp>
        <p:nvSpPr>
          <p:cNvPr id="349196" name="AutoShape 13"/>
          <p:cNvSpPr>
            <a:spLocks noChangeArrowheads="1"/>
          </p:cNvSpPr>
          <p:nvPr/>
        </p:nvSpPr>
        <p:spPr bwMode="black">
          <a:xfrm>
            <a:off x="3810000" y="5029200"/>
            <a:ext cx="1295400" cy="685800"/>
          </a:xfrm>
          <a:prstGeom prst="wedgeRoundRectCallout">
            <a:avLst>
              <a:gd name="adj1" fmla="val -68192"/>
              <a:gd name="adj2" fmla="val -13154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List view</a:t>
            </a:r>
            <a:endParaRPr lang="en-US" dirty="0"/>
          </a:p>
        </p:txBody>
      </p:sp>
      <p:sp>
        <p:nvSpPr>
          <p:cNvPr id="349198" name="AutoShape 15"/>
          <p:cNvSpPr>
            <a:spLocks noChangeArrowheads="1"/>
          </p:cNvSpPr>
          <p:nvPr/>
        </p:nvSpPr>
        <p:spPr bwMode="black">
          <a:xfrm>
            <a:off x="7086600" y="2362200"/>
            <a:ext cx="1295400" cy="685800"/>
          </a:xfrm>
          <a:prstGeom prst="wedgeRoundRectCallout">
            <a:avLst>
              <a:gd name="adj1" fmla="val 1593"/>
              <a:gd name="adj2" fmla="val 12051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Close Toolbar</a:t>
            </a:r>
            <a:endParaRPr lang="en-US" dirty="0"/>
          </a:p>
        </p:txBody>
      </p:sp>
      <p:sp>
        <p:nvSpPr>
          <p:cNvPr id="349200" name="AutoShape 13"/>
          <p:cNvSpPr>
            <a:spLocks noChangeArrowheads="1"/>
          </p:cNvSpPr>
          <p:nvPr/>
        </p:nvSpPr>
        <p:spPr bwMode="black">
          <a:xfrm>
            <a:off x="1752600" y="5029200"/>
            <a:ext cx="1676400" cy="685800"/>
          </a:xfrm>
          <a:prstGeom prst="wedgeRoundRectCallout">
            <a:avLst>
              <a:gd name="adj1" fmla="val 31093"/>
              <a:gd name="adj2" fmla="val -14043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spcBef>
                <a:spcPct val="50000"/>
              </a:spcBef>
            </a:pPr>
            <a:r>
              <a:rPr lang="en-US" dirty="0" smtClean="0"/>
              <a:t>Refresh R3D Interferences</a:t>
            </a:r>
            <a:endParaRPr lang="en-US" dirty="0"/>
          </a:p>
        </p:txBody>
      </p:sp>
      <p:pic>
        <p:nvPicPr>
          <p:cNvPr id="246786" name="Picture 2"/>
          <p:cNvPicPr>
            <a:picLocks noChangeAspect="1" noChangeArrowheads="1"/>
          </p:cNvPicPr>
          <p:nvPr/>
        </p:nvPicPr>
        <p:blipFill>
          <a:blip r:embed="rId2" cstate="print"/>
          <a:srcRect/>
          <a:stretch>
            <a:fillRect/>
          </a:stretch>
        </p:blipFill>
        <p:spPr bwMode="auto">
          <a:xfrm>
            <a:off x="685800" y="3733800"/>
            <a:ext cx="7924800" cy="533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2"/>
          <p:cNvSpPr>
            <a:spLocks noGrp="1" noChangeArrowheads="1"/>
          </p:cNvSpPr>
          <p:nvPr>
            <p:ph type="title"/>
          </p:nvPr>
        </p:nvSpPr>
        <p:spPr/>
        <p:txBody>
          <a:bodyPr/>
          <a:lstStyle/>
          <a:p>
            <a:r>
              <a:rPr lang="en-US" dirty="0" err="1" smtClean="0"/>
              <a:t>IFC</a:t>
            </a:r>
            <a:r>
              <a:rPr lang="en-US" dirty="0" smtClean="0"/>
              <a:t>: Local detection</a:t>
            </a:r>
          </a:p>
        </p:txBody>
      </p:sp>
      <p:pic>
        <p:nvPicPr>
          <p:cNvPr id="247810" name="Picture 2"/>
          <p:cNvPicPr>
            <a:picLocks noChangeAspect="1" noChangeArrowheads="1"/>
          </p:cNvPicPr>
          <p:nvPr/>
        </p:nvPicPr>
        <p:blipFill>
          <a:blip r:embed="rId2" cstate="print"/>
          <a:srcRect/>
          <a:stretch>
            <a:fillRect/>
          </a:stretch>
        </p:blipFill>
        <p:spPr bwMode="auto">
          <a:xfrm>
            <a:off x="1828800" y="1413769"/>
            <a:ext cx="4038600" cy="463299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2"/>
          <p:cNvSpPr>
            <a:spLocks noGrp="1" noChangeArrowheads="1"/>
          </p:cNvSpPr>
          <p:nvPr>
            <p:ph type="title"/>
          </p:nvPr>
        </p:nvSpPr>
        <p:spPr/>
        <p:txBody>
          <a:bodyPr/>
          <a:lstStyle/>
          <a:p>
            <a:r>
              <a:rPr lang="en-US" dirty="0" err="1" smtClean="0"/>
              <a:t>IFC</a:t>
            </a:r>
            <a:r>
              <a:rPr lang="en-US" dirty="0" smtClean="0"/>
              <a:t>: Local detection – List view</a:t>
            </a:r>
          </a:p>
        </p:txBody>
      </p:sp>
      <p:sp>
        <p:nvSpPr>
          <p:cNvPr id="351234" name="Rectangle 3"/>
          <p:cNvSpPr>
            <a:spLocks noGrp="1" noChangeArrowheads="1"/>
          </p:cNvSpPr>
          <p:nvPr>
            <p:ph idx="1"/>
          </p:nvPr>
        </p:nvSpPr>
        <p:spPr/>
        <p:txBody>
          <a:bodyPr>
            <a:normAutofit/>
          </a:bodyPr>
          <a:lstStyle/>
          <a:p>
            <a:r>
              <a:rPr lang="en-US" sz="2000" dirty="0" smtClean="0"/>
              <a:t>Show interferences currently displayed in the workspace</a:t>
            </a:r>
          </a:p>
          <a:p>
            <a:r>
              <a:rPr lang="en-US" sz="2000" dirty="0" smtClean="0"/>
              <a:t>Updates automatically</a:t>
            </a:r>
          </a:p>
          <a:p>
            <a:r>
              <a:rPr lang="en-US" sz="2000" dirty="0" smtClean="0"/>
              <a:t>Sort by any column</a:t>
            </a:r>
          </a:p>
        </p:txBody>
      </p:sp>
      <p:pic>
        <p:nvPicPr>
          <p:cNvPr id="351235" name="Picture 4" descr="IFC_List"/>
          <p:cNvPicPr>
            <a:picLocks noChangeAspect="1" noChangeArrowheads="1"/>
          </p:cNvPicPr>
          <p:nvPr/>
        </p:nvPicPr>
        <p:blipFill>
          <a:blip r:embed="rId2" cstate="print"/>
          <a:srcRect/>
          <a:stretch>
            <a:fillRect/>
          </a:stretch>
        </p:blipFill>
        <p:spPr bwMode="auto">
          <a:xfrm>
            <a:off x="457200" y="3048000"/>
            <a:ext cx="8162925" cy="25348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r>
              <a:rPr lang="en-US" dirty="0" err="1" smtClean="0"/>
              <a:t>IFC</a:t>
            </a:r>
            <a:r>
              <a:rPr lang="en-US" dirty="0" smtClean="0"/>
              <a:t>: Database detection</a:t>
            </a:r>
          </a:p>
        </p:txBody>
      </p:sp>
      <p:sp>
        <p:nvSpPr>
          <p:cNvPr id="352258" name="Rectangle 3"/>
          <p:cNvSpPr>
            <a:spLocks noGrp="1" noChangeArrowheads="1"/>
          </p:cNvSpPr>
          <p:nvPr>
            <p:ph idx="1"/>
          </p:nvPr>
        </p:nvSpPr>
        <p:spPr/>
        <p:txBody>
          <a:bodyPr>
            <a:normAutofit/>
          </a:bodyPr>
          <a:lstStyle/>
          <a:p>
            <a:r>
              <a:rPr lang="en-US" sz="2000" dirty="0" smtClean="0"/>
              <a:t>Verify permission requirements (one time)</a:t>
            </a:r>
          </a:p>
          <a:p>
            <a:r>
              <a:rPr lang="en-US" sz="2000" dirty="0" smtClean="0"/>
              <a:t>Configure interference service properties </a:t>
            </a:r>
          </a:p>
          <a:p>
            <a:r>
              <a:rPr lang="en-US" sz="2000" dirty="0" smtClean="0"/>
              <a:t>Start interference detection Windows NT Service</a:t>
            </a:r>
          </a:p>
          <a:p>
            <a:r>
              <a:rPr lang="en-US" sz="2000" dirty="0" smtClean="0"/>
              <a:t>Create </a:t>
            </a:r>
            <a:r>
              <a:rPr lang="en-US" sz="2000" dirty="0" err="1" smtClean="0"/>
              <a:t>IFC</a:t>
            </a:r>
            <a:r>
              <a:rPr lang="en-US" sz="2000" dirty="0" smtClean="0"/>
              <a:t> permission group folder and permission group (one time)</a:t>
            </a:r>
          </a:p>
          <a:p>
            <a:r>
              <a:rPr lang="en-US" sz="2000" dirty="0" smtClean="0"/>
              <a:t>Start database interference detection process</a:t>
            </a:r>
          </a:p>
        </p:txBody>
      </p:sp>
    </p:spTree>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2"/>
          <p:cNvSpPr>
            <a:spLocks noGrp="1" noChangeArrowheads="1"/>
          </p:cNvSpPr>
          <p:nvPr>
            <p:ph type="title"/>
          </p:nvPr>
        </p:nvSpPr>
        <p:spPr/>
        <p:txBody>
          <a:bodyPr/>
          <a:lstStyle/>
          <a:p>
            <a:r>
              <a:rPr lang="en-US" dirty="0" err="1" smtClean="0"/>
              <a:t>IFC</a:t>
            </a:r>
            <a:r>
              <a:rPr lang="en-US" dirty="0" smtClean="0"/>
              <a:t>: Database detection</a:t>
            </a:r>
          </a:p>
        </p:txBody>
      </p:sp>
      <p:sp>
        <p:nvSpPr>
          <p:cNvPr id="353282" name="Rectangle 3"/>
          <p:cNvSpPr>
            <a:spLocks noGrp="1" noChangeArrowheads="1"/>
          </p:cNvSpPr>
          <p:nvPr>
            <p:ph idx="1"/>
          </p:nvPr>
        </p:nvSpPr>
        <p:spPr/>
        <p:txBody>
          <a:bodyPr>
            <a:normAutofit/>
          </a:bodyPr>
          <a:lstStyle/>
          <a:p>
            <a:pPr>
              <a:lnSpc>
                <a:spcPct val="80000"/>
              </a:lnSpc>
              <a:buNone/>
            </a:pPr>
            <a:r>
              <a:rPr lang="en-US" sz="2400" b="1" dirty="0" smtClean="0"/>
              <a:t>Verify permission requirements (one time)</a:t>
            </a:r>
          </a:p>
          <a:p>
            <a:pPr eaLnBrk="1" hangingPunct="1">
              <a:lnSpc>
                <a:spcPct val="80000"/>
              </a:lnSpc>
              <a:buFont typeface="Wingdings" pitchFamily="2" charset="2"/>
              <a:buNone/>
            </a:pPr>
            <a:r>
              <a:rPr lang="en-US" sz="2000" dirty="0" smtClean="0"/>
              <a:t>For the interference database detection process to run correctly, user setting up IFC must meet permission requirements according to the following guidelines: </a:t>
            </a:r>
          </a:p>
          <a:p>
            <a:pPr eaLnBrk="1" hangingPunct="1">
              <a:lnSpc>
                <a:spcPct val="80000"/>
              </a:lnSpc>
            </a:pPr>
            <a:r>
              <a:rPr lang="en-US" b="1" dirty="0" err="1" smtClean="0"/>
              <a:t>SmartPlant</a:t>
            </a:r>
            <a:r>
              <a:rPr lang="en-US" b="1" dirty="0" smtClean="0"/>
              <a:t> 3D user permissions:</a:t>
            </a:r>
          </a:p>
          <a:p>
            <a:pPr lvl="1">
              <a:lnSpc>
                <a:spcPct val="80000"/>
              </a:lnSpc>
            </a:pPr>
            <a:r>
              <a:rPr lang="en-US" sz="1600" dirty="0" smtClean="0"/>
              <a:t>Full Control access at the root of the plant is required to start/stop </a:t>
            </a:r>
            <a:r>
              <a:rPr lang="en-US" sz="1600" dirty="0" err="1" smtClean="0"/>
              <a:t>IFC</a:t>
            </a:r>
            <a:r>
              <a:rPr lang="en-US" sz="1600" dirty="0" smtClean="0"/>
              <a:t> Process</a:t>
            </a:r>
          </a:p>
          <a:p>
            <a:pPr lvl="1" eaLnBrk="1" hangingPunct="1">
              <a:lnSpc>
                <a:spcPct val="80000"/>
              </a:lnSpc>
            </a:pPr>
            <a:r>
              <a:rPr lang="en-US" sz="1600" dirty="0" smtClean="0"/>
              <a:t>Write access or higher to the designated </a:t>
            </a:r>
            <a:r>
              <a:rPr lang="en-US" sz="1600" dirty="0" err="1" smtClean="0"/>
              <a:t>IFC</a:t>
            </a:r>
            <a:r>
              <a:rPr lang="en-US" sz="1600" dirty="0" smtClean="0"/>
              <a:t> permission group</a:t>
            </a:r>
          </a:p>
          <a:p>
            <a:pPr eaLnBrk="1" hangingPunct="1">
              <a:lnSpc>
                <a:spcPct val="80000"/>
              </a:lnSpc>
            </a:pPr>
            <a:r>
              <a:rPr lang="en-US" b="1" dirty="0" err="1" smtClean="0"/>
              <a:t>IFC</a:t>
            </a:r>
            <a:r>
              <a:rPr lang="en-US" b="1" dirty="0" smtClean="0"/>
              <a:t> Windows NT Service login permissions:</a:t>
            </a:r>
            <a:r>
              <a:rPr lang="en-US" dirty="0" smtClean="0"/>
              <a:t> </a:t>
            </a:r>
          </a:p>
          <a:p>
            <a:pPr lvl="1">
              <a:lnSpc>
                <a:spcPct val="80000"/>
              </a:lnSpc>
            </a:pPr>
            <a:r>
              <a:rPr lang="en-US" sz="1600" dirty="0" smtClean="0"/>
              <a:t>Identity for the service must be a domain account that has Write or higher level of access to the designated permission group for IFC. If possible use login with a password not required to change as often as a corporate user account.</a:t>
            </a:r>
          </a:p>
          <a:p>
            <a:pPr lvl="1">
              <a:lnSpc>
                <a:spcPct val="80000"/>
              </a:lnSpc>
            </a:pPr>
            <a:r>
              <a:rPr lang="en-US" sz="1600" dirty="0" smtClean="0"/>
              <a:t>User needs at least Read access on </a:t>
            </a:r>
            <a:r>
              <a:rPr lang="en-US" sz="1600" dirty="0" err="1" smtClean="0"/>
              <a:t>SharedContent</a:t>
            </a:r>
            <a:r>
              <a:rPr lang="en-US" sz="1600" dirty="0" smtClean="0"/>
              <a:t> folder</a:t>
            </a:r>
          </a:p>
        </p:txBody>
      </p:sp>
    </p:spTree>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r>
              <a:rPr lang="en-US" dirty="0" err="1" smtClean="0"/>
              <a:t>IFC</a:t>
            </a:r>
            <a:r>
              <a:rPr lang="en-US" dirty="0" smtClean="0"/>
              <a:t>: Database detection</a:t>
            </a:r>
          </a:p>
        </p:txBody>
      </p:sp>
      <p:sp>
        <p:nvSpPr>
          <p:cNvPr id="355330" name="Rectangle 3"/>
          <p:cNvSpPr>
            <a:spLocks noGrp="1" noChangeArrowheads="1"/>
          </p:cNvSpPr>
          <p:nvPr>
            <p:ph idx="1"/>
          </p:nvPr>
        </p:nvSpPr>
        <p:spPr/>
        <p:txBody>
          <a:bodyPr>
            <a:normAutofit/>
          </a:bodyPr>
          <a:lstStyle/>
          <a:p>
            <a:r>
              <a:rPr lang="en-US" sz="2000" b="1" dirty="0" smtClean="0"/>
              <a:t>Configure interference service properties</a:t>
            </a:r>
          </a:p>
        </p:txBody>
      </p:sp>
      <p:pic>
        <p:nvPicPr>
          <p:cNvPr id="248834" name="Picture 2"/>
          <p:cNvPicPr>
            <a:picLocks noChangeAspect="1" noChangeArrowheads="1"/>
          </p:cNvPicPr>
          <p:nvPr/>
        </p:nvPicPr>
        <p:blipFill>
          <a:blip r:embed="rId2" cstate="print"/>
          <a:srcRect/>
          <a:stretch>
            <a:fillRect/>
          </a:stretch>
        </p:blipFill>
        <p:spPr bwMode="auto">
          <a:xfrm>
            <a:off x="609600" y="2286000"/>
            <a:ext cx="2667000" cy="2449520"/>
          </a:xfrm>
          <a:prstGeom prst="rect">
            <a:avLst/>
          </a:prstGeom>
          <a:noFill/>
          <a:ln w="9525">
            <a:noFill/>
            <a:miter lim="800000"/>
            <a:headEnd/>
            <a:tailEnd/>
          </a:ln>
          <a:effectLst/>
        </p:spPr>
      </p:pic>
      <p:cxnSp>
        <p:nvCxnSpPr>
          <p:cNvPr id="9" name="Straight Arrow Connector 8"/>
          <p:cNvCxnSpPr/>
          <p:nvPr/>
        </p:nvCxnSpPr>
        <p:spPr>
          <a:xfrm>
            <a:off x="3581400" y="3810000"/>
            <a:ext cx="1219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8835" name="Picture 3"/>
          <p:cNvPicPr>
            <a:picLocks noChangeAspect="1" noChangeArrowheads="1"/>
          </p:cNvPicPr>
          <p:nvPr/>
        </p:nvPicPr>
        <p:blipFill>
          <a:blip r:embed="rId3" cstate="print"/>
          <a:srcRect/>
          <a:stretch>
            <a:fillRect/>
          </a:stretch>
        </p:blipFill>
        <p:spPr bwMode="auto">
          <a:xfrm>
            <a:off x="4953000" y="2317812"/>
            <a:ext cx="3352800" cy="3733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2"/>
          <p:cNvSpPr>
            <a:spLocks noGrp="1" noChangeArrowheads="1"/>
          </p:cNvSpPr>
          <p:nvPr>
            <p:ph type="title"/>
          </p:nvPr>
        </p:nvSpPr>
        <p:spPr/>
        <p:txBody>
          <a:bodyPr/>
          <a:lstStyle/>
          <a:p>
            <a:r>
              <a:rPr lang="en-US" dirty="0" err="1" smtClean="0"/>
              <a:t>IFC</a:t>
            </a:r>
            <a:r>
              <a:rPr lang="en-US" dirty="0" smtClean="0"/>
              <a:t>: Database detection</a:t>
            </a:r>
          </a:p>
        </p:txBody>
      </p:sp>
      <p:sp>
        <p:nvSpPr>
          <p:cNvPr id="356354" name="Rectangle 3"/>
          <p:cNvSpPr>
            <a:spLocks noGrp="1" noChangeArrowheads="1"/>
          </p:cNvSpPr>
          <p:nvPr>
            <p:ph idx="1"/>
          </p:nvPr>
        </p:nvSpPr>
        <p:spPr/>
        <p:txBody>
          <a:bodyPr>
            <a:normAutofit/>
          </a:bodyPr>
          <a:lstStyle/>
          <a:p>
            <a:r>
              <a:rPr lang="en-US" sz="2000" b="1" dirty="0" smtClean="0"/>
              <a:t>Start interference detection Windows Service</a:t>
            </a:r>
          </a:p>
        </p:txBody>
      </p:sp>
      <p:pic>
        <p:nvPicPr>
          <p:cNvPr id="6" name="Picture 5"/>
          <p:cNvPicPr/>
          <p:nvPr/>
        </p:nvPicPr>
        <p:blipFill rotWithShape="1">
          <a:blip r:embed="rId2" cstate="print"/>
          <a:srcRect l="41432" t="31318"/>
          <a:stretch/>
        </p:blipFill>
        <p:spPr bwMode="auto">
          <a:xfrm>
            <a:off x="381000" y="1676400"/>
            <a:ext cx="4495800" cy="2819400"/>
          </a:xfrm>
          <a:prstGeom prst="rect">
            <a:avLst/>
          </a:prstGeom>
          <a:noFill/>
          <a:ln w="9525">
            <a:noFill/>
            <a:miter lim="800000"/>
            <a:headEnd/>
            <a:tailEnd/>
          </a:ln>
        </p:spPr>
      </p:pic>
      <p:pic>
        <p:nvPicPr>
          <p:cNvPr id="7" name="Picture 6" descr="C:\Users\PPMUser\AppData\Local\Temp\SNAGHTML374eeb.PNG"/>
          <p:cNvPicPr/>
          <p:nvPr/>
        </p:nvPicPr>
        <p:blipFill>
          <a:blip r:embed="rId3" cstate="print"/>
          <a:srcRect/>
          <a:stretch>
            <a:fillRect/>
          </a:stretch>
        </p:blipFill>
        <p:spPr bwMode="auto">
          <a:xfrm>
            <a:off x="5486400" y="2514600"/>
            <a:ext cx="3276600" cy="3886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2"/>
          <p:cNvSpPr>
            <a:spLocks noGrp="1" noChangeArrowheads="1"/>
          </p:cNvSpPr>
          <p:nvPr>
            <p:ph type="title"/>
          </p:nvPr>
        </p:nvSpPr>
        <p:spPr/>
        <p:txBody>
          <a:bodyPr/>
          <a:lstStyle/>
          <a:p>
            <a:r>
              <a:rPr lang="en-US" dirty="0" err="1" smtClean="0"/>
              <a:t>IFC</a:t>
            </a:r>
            <a:r>
              <a:rPr lang="en-US" dirty="0" smtClean="0"/>
              <a:t>: Database detection</a:t>
            </a:r>
          </a:p>
        </p:txBody>
      </p:sp>
      <p:sp>
        <p:nvSpPr>
          <p:cNvPr id="357378" name="Rectangle 3"/>
          <p:cNvSpPr>
            <a:spLocks noGrp="1" noChangeArrowheads="1"/>
          </p:cNvSpPr>
          <p:nvPr>
            <p:ph idx="1"/>
          </p:nvPr>
        </p:nvSpPr>
        <p:spPr/>
        <p:txBody>
          <a:bodyPr>
            <a:normAutofit/>
          </a:bodyPr>
          <a:lstStyle/>
          <a:p>
            <a:r>
              <a:rPr lang="en-US" sz="2000" b="1" dirty="0" smtClean="0"/>
              <a:t>Create IFC permission group folder and permission group</a:t>
            </a:r>
            <a:br>
              <a:rPr lang="en-US" sz="2000" b="1" dirty="0" smtClean="0"/>
            </a:br>
            <a:r>
              <a:rPr lang="en-US" sz="2000" dirty="0" smtClean="0"/>
              <a:t>(one time)</a:t>
            </a:r>
          </a:p>
        </p:txBody>
      </p:sp>
      <p:pic>
        <p:nvPicPr>
          <p:cNvPr id="357379" name="Picture 4" descr="IFC_Permission"/>
          <p:cNvPicPr>
            <a:picLocks noChangeAspect="1" noChangeArrowheads="1"/>
          </p:cNvPicPr>
          <p:nvPr/>
        </p:nvPicPr>
        <p:blipFill>
          <a:blip r:embed="rId2" cstate="print"/>
          <a:srcRect/>
          <a:stretch>
            <a:fillRect/>
          </a:stretch>
        </p:blipFill>
        <p:spPr bwMode="auto">
          <a:xfrm>
            <a:off x="2362200" y="3429000"/>
            <a:ext cx="3886200" cy="1803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ChangeArrowheads="1"/>
          </p:cNvSpPr>
          <p:nvPr>
            <p:ph type="title"/>
          </p:nvPr>
        </p:nvSpPr>
        <p:spPr/>
        <p:txBody>
          <a:bodyPr/>
          <a:lstStyle/>
          <a:p>
            <a:r>
              <a:rPr lang="en-US" dirty="0" err="1" smtClean="0"/>
              <a:t>IFC</a:t>
            </a:r>
            <a:r>
              <a:rPr lang="en-US" dirty="0" smtClean="0"/>
              <a:t>: Database detection</a:t>
            </a:r>
          </a:p>
        </p:txBody>
      </p:sp>
      <p:sp>
        <p:nvSpPr>
          <p:cNvPr id="358402" name="Rectangle 3"/>
          <p:cNvSpPr>
            <a:spLocks noGrp="1" noChangeArrowheads="1"/>
          </p:cNvSpPr>
          <p:nvPr>
            <p:ph idx="1"/>
          </p:nvPr>
        </p:nvSpPr>
        <p:spPr/>
        <p:txBody>
          <a:bodyPr>
            <a:normAutofit/>
          </a:bodyPr>
          <a:lstStyle/>
          <a:p>
            <a:r>
              <a:rPr lang="en-US" sz="2000" b="1" dirty="0" smtClean="0"/>
              <a:t>Start database interference detection process</a:t>
            </a:r>
          </a:p>
        </p:txBody>
      </p:sp>
      <p:pic>
        <p:nvPicPr>
          <p:cNvPr id="358404" name="Picture 5" descr="IFC_Permission"/>
          <p:cNvPicPr>
            <a:picLocks noChangeAspect="1" noChangeArrowheads="1"/>
          </p:cNvPicPr>
          <p:nvPr/>
        </p:nvPicPr>
        <p:blipFill>
          <a:blip r:embed="rId2" cstate="print"/>
          <a:srcRect/>
          <a:stretch>
            <a:fillRect/>
          </a:stretch>
        </p:blipFill>
        <p:spPr bwMode="auto">
          <a:xfrm>
            <a:off x="533400" y="2819400"/>
            <a:ext cx="3124200" cy="1449388"/>
          </a:xfrm>
          <a:prstGeom prst="rect">
            <a:avLst/>
          </a:prstGeom>
          <a:noFill/>
          <a:ln w="9525">
            <a:noFill/>
            <a:miter lim="800000"/>
            <a:headEnd/>
            <a:tailEnd/>
          </a:ln>
        </p:spPr>
      </p:pic>
      <p:sp>
        <p:nvSpPr>
          <p:cNvPr id="358405" name="Line 6"/>
          <p:cNvSpPr>
            <a:spLocks noChangeShapeType="1"/>
          </p:cNvSpPr>
          <p:nvPr/>
        </p:nvSpPr>
        <p:spPr bwMode="black">
          <a:xfrm>
            <a:off x="3417888" y="4148138"/>
            <a:ext cx="1371600" cy="0"/>
          </a:xfrm>
          <a:prstGeom prst="line">
            <a:avLst/>
          </a:prstGeom>
          <a:ln>
            <a:headEnd/>
            <a:tailEnd type="arrow" w="med" len="med"/>
          </a:ln>
        </p:spPr>
        <p:style>
          <a:lnRef idx="2">
            <a:schemeClr val="accent1"/>
          </a:lnRef>
          <a:fillRef idx="0">
            <a:schemeClr val="accent1"/>
          </a:fillRef>
          <a:effectRef idx="1">
            <a:schemeClr val="accent1"/>
          </a:effectRef>
          <a:fontRef idx="minor">
            <a:schemeClr val="tx1"/>
          </a:fontRef>
        </p:style>
        <p:txBody>
          <a:bodyPr anchor="ctr"/>
          <a:lstStyle/>
          <a:p>
            <a:endParaRPr lang="en-US"/>
          </a:p>
        </p:txBody>
      </p:sp>
      <p:pic>
        <p:nvPicPr>
          <p:cNvPr id="9" name="Picture 8" descr="C:\Users\PPMUser\AppData\Local\Temp\SNAGHTML3b22bd.PNG"/>
          <p:cNvPicPr/>
          <p:nvPr/>
        </p:nvPicPr>
        <p:blipFill>
          <a:blip r:embed="rId3" cstate="print"/>
          <a:srcRect/>
          <a:stretch>
            <a:fillRect/>
          </a:stretch>
        </p:blipFill>
        <p:spPr bwMode="auto">
          <a:xfrm>
            <a:off x="5105400" y="1752600"/>
            <a:ext cx="3276600" cy="4724400"/>
          </a:xfrm>
          <a:prstGeom prst="rect">
            <a:avLst/>
          </a:prstGeom>
          <a:noFill/>
          <a:ln w="9525">
            <a:noFill/>
            <a:miter lim="800000"/>
            <a:headEnd/>
            <a:tailEnd/>
          </a:ln>
        </p:spPr>
      </p:pic>
      <p:sp>
        <p:nvSpPr>
          <p:cNvPr id="8" name="Rounded Rectangle 7"/>
          <p:cNvSpPr/>
          <p:nvPr/>
        </p:nvSpPr>
        <p:spPr>
          <a:xfrm>
            <a:off x="5257800" y="5334000"/>
            <a:ext cx="1371600" cy="4572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318970" y="214290"/>
            <a:ext cx="6824797" cy="785818"/>
          </a:xfrm>
        </p:spPr>
        <p:txBody>
          <a:bodyPr/>
          <a:lstStyle/>
          <a:p>
            <a:pPr eaLnBrk="1" hangingPunct="1"/>
            <a:r>
              <a:rPr lang="en-US" dirty="0" smtClean="0"/>
              <a:t>System Setup: Smart 3D servers</a:t>
            </a:r>
          </a:p>
        </p:txBody>
      </p:sp>
      <p:sp>
        <p:nvSpPr>
          <p:cNvPr id="57346" name="Rectangle 3"/>
          <p:cNvSpPr>
            <a:spLocks noGrp="1" noChangeArrowheads="1"/>
          </p:cNvSpPr>
          <p:nvPr>
            <p:ph idx="1"/>
          </p:nvPr>
        </p:nvSpPr>
        <p:spPr/>
        <p:txBody>
          <a:bodyPr>
            <a:normAutofit/>
          </a:bodyPr>
          <a:lstStyle/>
          <a:p>
            <a:pPr eaLnBrk="1" hangingPunct="1"/>
            <a:r>
              <a:rPr lang="en-US" sz="2000" dirty="0" smtClean="0"/>
              <a:t>One or multiple server machines can be used to provide the following required supporting services:</a:t>
            </a:r>
          </a:p>
          <a:p>
            <a:pPr eaLnBrk="1" hangingPunct="1"/>
            <a:endParaRPr lang="en-US" sz="2000" dirty="0" smtClean="0"/>
          </a:p>
          <a:p>
            <a:pPr lvl="1"/>
            <a:r>
              <a:rPr lang="en-US" sz="2400" b="1" dirty="0" smtClean="0"/>
              <a:t>Database server</a:t>
            </a:r>
          </a:p>
          <a:p>
            <a:pPr lvl="2"/>
            <a:r>
              <a:rPr lang="en-US" sz="1800" dirty="0" smtClean="0"/>
              <a:t>Provides hosting services for the Smart 3D databases</a:t>
            </a:r>
          </a:p>
          <a:p>
            <a:pPr lvl="2"/>
            <a:endParaRPr lang="en-US" sz="1800" dirty="0" smtClean="0"/>
          </a:p>
          <a:p>
            <a:pPr lvl="1"/>
            <a:r>
              <a:rPr lang="en-US" sz="2100" b="1" dirty="0" smtClean="0"/>
              <a:t>Shared content file server</a:t>
            </a:r>
          </a:p>
          <a:p>
            <a:pPr lvl="2"/>
            <a:r>
              <a:rPr lang="en-US" sz="1800" dirty="0" smtClean="0"/>
              <a:t>Contains support files for the Smart 3D project, symbol definitions, drawing and reports templates, reference files, translator data, etc.</a:t>
            </a:r>
          </a:p>
          <a:p>
            <a:pPr marL="914400" lvl="2" indent="0">
              <a:buNone/>
            </a:pPr>
            <a:endParaRPr lang="en-US" sz="1800" dirty="0" smtClean="0"/>
          </a:p>
          <a:p>
            <a:pPr lvl="1"/>
            <a:r>
              <a:rPr lang="en-US" sz="2100" b="1" dirty="0"/>
              <a:t>Name Generator service provider</a:t>
            </a:r>
          </a:p>
          <a:p>
            <a:pPr lvl="2"/>
            <a:r>
              <a:rPr lang="en-US" sz="1800" dirty="0"/>
              <a:t>Generates object names and contains naming rules for object placement and certain administrative functionality</a:t>
            </a:r>
          </a:p>
          <a:p>
            <a:pPr marL="914400" lvl="2" indent="0">
              <a:buNone/>
            </a:pPr>
            <a:endParaRPr lang="en-US" sz="1800" dirty="0" smtClean="0"/>
          </a:p>
          <a:p>
            <a:pPr lvl="2"/>
            <a:endParaRPr lang="en-US" sz="1800" dirty="0" smtClean="0"/>
          </a:p>
        </p:txBody>
      </p:sp>
    </p:spTree>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16"/>
          <p:cNvSpPr>
            <a:spLocks noGrp="1" noChangeArrowheads="1"/>
          </p:cNvSpPr>
          <p:nvPr>
            <p:ph type="title"/>
          </p:nvPr>
        </p:nvSpPr>
        <p:spPr/>
        <p:txBody>
          <a:bodyPr/>
          <a:lstStyle/>
          <a:p>
            <a:pPr eaLnBrk="1" hangingPunct="1"/>
            <a:r>
              <a:rPr lang="en-US" smtClean="0"/>
              <a:t>IFC: Database detect</a:t>
            </a:r>
          </a:p>
        </p:txBody>
      </p:sp>
      <p:sp>
        <p:nvSpPr>
          <p:cNvPr id="359425" name="Rectangle 3"/>
          <p:cNvSpPr>
            <a:spLocks noGrp="1" noChangeArrowheads="1"/>
          </p:cNvSpPr>
          <p:nvPr>
            <p:ph idx="1"/>
          </p:nvPr>
        </p:nvSpPr>
        <p:spPr>
          <a:noFill/>
        </p:spPr>
        <p:txBody>
          <a:bodyPr lIns="0" tIns="0" rIns="0" bIns="0"/>
          <a:lstStyle/>
          <a:p>
            <a:pPr marL="0" indent="0" eaLnBrk="1" hangingPunct="1">
              <a:lnSpc>
                <a:spcPct val="90000"/>
              </a:lnSpc>
              <a:buNone/>
            </a:pPr>
            <a:r>
              <a:rPr lang="en-US" sz="2400" dirty="0" smtClean="0"/>
              <a:t>Modifications to Database Interference properties</a:t>
            </a:r>
          </a:p>
          <a:p>
            <a:pPr marL="0" indent="0" eaLnBrk="1" hangingPunct="1">
              <a:lnSpc>
                <a:spcPct val="90000"/>
              </a:lnSpc>
            </a:pPr>
            <a:r>
              <a:rPr lang="en-US" sz="2000" dirty="0" smtClean="0"/>
              <a:t> If any change to settings on IFC properties form is to be done at any time during the life of the project, all objects in the plant need to be reprocessed from the beginning (0% to 100%).  </a:t>
            </a:r>
          </a:p>
        </p:txBody>
      </p:sp>
      <p:pic>
        <p:nvPicPr>
          <p:cNvPr id="5" name="Picture 4" descr="C:\Users\PPMUser\AppData\Local\Temp\SNAGHTML6b3a82.PNG"/>
          <p:cNvPicPr/>
          <p:nvPr/>
        </p:nvPicPr>
        <p:blipFill>
          <a:blip r:embed="rId3" cstate="print"/>
          <a:srcRect/>
          <a:stretch>
            <a:fillRect/>
          </a:stretch>
        </p:blipFill>
        <p:spPr bwMode="auto">
          <a:xfrm>
            <a:off x="1295400" y="3544529"/>
            <a:ext cx="5638800" cy="2057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noChangeArrowheads="1"/>
          </p:cNvSpPr>
          <p:nvPr>
            <p:ph type="title"/>
          </p:nvPr>
        </p:nvSpPr>
        <p:spPr/>
        <p:txBody>
          <a:bodyPr/>
          <a:lstStyle/>
          <a:p>
            <a:pPr eaLnBrk="1" hangingPunct="1"/>
            <a:r>
              <a:rPr lang="en-US" dirty="0" smtClean="0"/>
              <a:t>Setup and Administration Lab</a:t>
            </a:r>
          </a:p>
        </p:txBody>
      </p:sp>
      <p:sp>
        <p:nvSpPr>
          <p:cNvPr id="361474" name="Rectangle 3"/>
          <p:cNvSpPr>
            <a:spLocks noGrp="1" noChangeArrowheads="1"/>
          </p:cNvSpPr>
          <p:nvPr>
            <p:ph type="body" idx="1"/>
          </p:nvPr>
        </p:nvSpPr>
        <p:spPr/>
        <p:txBody>
          <a:bodyPr/>
          <a:lstStyle/>
          <a:p>
            <a:pPr eaLnBrk="1" hangingPunct="1"/>
            <a:r>
              <a:rPr lang="en-US" sz="2000" dirty="0" smtClean="0"/>
              <a:t>Lab 26</a:t>
            </a:r>
          </a:p>
        </p:txBody>
      </p:sp>
    </p:spTree>
  </p:cSld>
  <p:clrMapOvr>
    <a:masterClrMapping/>
  </p:clrMapOvr>
  <p:transition>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Reference 3D (R3D)</a:t>
            </a:r>
            <a:endParaRPr lang="en-US" dirty="0"/>
          </a:p>
        </p:txBody>
      </p:sp>
    </p:spTree>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a:xfrm>
            <a:off x="318970" y="214290"/>
            <a:ext cx="6824797" cy="785818"/>
          </a:xfrm>
        </p:spPr>
        <p:txBody>
          <a:bodyPr/>
          <a:lstStyle/>
          <a:p>
            <a:r>
              <a:rPr lang="en-US" dirty="0" smtClean="0"/>
              <a:t>Reference 3D:  Overview</a:t>
            </a:r>
          </a:p>
        </p:txBody>
      </p:sp>
      <p:sp>
        <p:nvSpPr>
          <p:cNvPr id="364546" name="Rectangle 3"/>
          <p:cNvSpPr>
            <a:spLocks noGrp="1" noChangeArrowheads="1"/>
          </p:cNvSpPr>
          <p:nvPr>
            <p:ph type="body" idx="1"/>
          </p:nvPr>
        </p:nvSpPr>
        <p:spPr/>
        <p:txBody>
          <a:bodyPr/>
          <a:lstStyle/>
          <a:p>
            <a:r>
              <a:rPr lang="en-US" sz="2000" dirty="0" smtClean="0"/>
              <a:t>Reference 3D (R3D) functionality facilitates the attachment of external 3D data as a reference model. </a:t>
            </a:r>
          </a:p>
          <a:p>
            <a:endParaRPr lang="en-US" sz="2000" dirty="0" smtClean="0"/>
          </a:p>
          <a:p>
            <a:r>
              <a:rPr lang="en-US" sz="2000" dirty="0" smtClean="0"/>
              <a:t>Such external data might have been published from another Smart 3D model or from a third-party model such as </a:t>
            </a:r>
            <a:r>
              <a:rPr lang="en-US" sz="2000" dirty="0" err="1" smtClean="0"/>
              <a:t>PDMS</a:t>
            </a:r>
            <a:r>
              <a:rPr lang="en-US" sz="2000" dirty="0" smtClean="0"/>
              <a:t>. </a:t>
            </a:r>
          </a:p>
          <a:p>
            <a:endParaRPr lang="en-US" sz="2000" dirty="0" smtClean="0"/>
          </a:p>
          <a:p>
            <a:r>
              <a:rPr lang="en-US" sz="2000" dirty="0" smtClean="0"/>
              <a:t>The data from external models is expected as a set of graphic (.</a:t>
            </a:r>
            <a:r>
              <a:rPr lang="en-US" sz="2000" dirty="0" err="1" smtClean="0"/>
              <a:t>zvf</a:t>
            </a:r>
            <a:r>
              <a:rPr lang="en-US" sz="2000" dirty="0" smtClean="0"/>
              <a:t>) and data (.xml or .</a:t>
            </a:r>
            <a:r>
              <a:rPr lang="en-US" sz="2000" dirty="0" err="1" smtClean="0"/>
              <a:t>drv</a:t>
            </a:r>
            <a:r>
              <a:rPr lang="en-US" sz="2000" dirty="0" smtClean="0"/>
              <a:t>) files. </a:t>
            </a:r>
          </a:p>
          <a:p>
            <a:endParaRPr lang="en-US" dirty="0" smtClean="0"/>
          </a:p>
        </p:txBody>
      </p:sp>
    </p:spTree>
  </p:cSld>
  <p:clrMapOvr>
    <a:masterClrMapping/>
  </p:clrMapOvr>
  <p:transition>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title"/>
          </p:nvPr>
        </p:nvSpPr>
        <p:spPr>
          <a:xfrm>
            <a:off x="318970" y="214290"/>
            <a:ext cx="6824797" cy="785818"/>
          </a:xfrm>
        </p:spPr>
        <p:txBody>
          <a:bodyPr/>
          <a:lstStyle/>
          <a:p>
            <a:r>
              <a:rPr lang="en-US" dirty="0" smtClean="0"/>
              <a:t>Reference 3D:  Concept</a:t>
            </a:r>
          </a:p>
        </p:txBody>
      </p:sp>
      <p:grpSp>
        <p:nvGrpSpPr>
          <p:cNvPr id="2" name="Group 16"/>
          <p:cNvGrpSpPr>
            <a:grpSpLocks/>
          </p:cNvGrpSpPr>
          <p:nvPr/>
        </p:nvGrpSpPr>
        <p:grpSpPr bwMode="auto">
          <a:xfrm>
            <a:off x="152399" y="3429001"/>
            <a:ext cx="2178051" cy="1230312"/>
            <a:chOff x="3374848" y="1298928"/>
            <a:chExt cx="2179286" cy="1231015"/>
          </a:xfrm>
        </p:grpSpPr>
        <p:grpSp>
          <p:nvGrpSpPr>
            <p:cNvPr id="4" name="Group 15"/>
            <p:cNvGrpSpPr>
              <a:grpSpLocks/>
            </p:cNvGrpSpPr>
            <p:nvPr/>
          </p:nvGrpSpPr>
          <p:grpSpPr bwMode="auto">
            <a:xfrm>
              <a:off x="3374848" y="1298928"/>
              <a:ext cx="1219729" cy="1219729"/>
              <a:chOff x="3374849" y="1298927"/>
              <a:chExt cx="1219729" cy="1219729"/>
            </a:xfrm>
          </p:grpSpPr>
          <p:pic>
            <p:nvPicPr>
              <p:cNvPr id="365580"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65581" name="TextBox 8"/>
              <p:cNvSpPr txBox="1">
                <a:spLocks noChangeArrowheads="1"/>
              </p:cNvSpPr>
              <p:nvPr/>
            </p:nvSpPr>
            <p:spPr bwMode="auto">
              <a:xfrm>
                <a:off x="3646429" y="1478392"/>
                <a:ext cx="487574" cy="260463"/>
              </a:xfrm>
              <a:prstGeom prst="rect">
                <a:avLst/>
              </a:prstGeom>
              <a:noFill/>
              <a:ln w="9525">
                <a:noFill/>
                <a:miter lim="800000"/>
                <a:headEnd/>
                <a:tailEnd/>
              </a:ln>
            </p:spPr>
            <p:txBody>
              <a:bodyPr wrap="none">
                <a:spAutoFit/>
              </a:bodyPr>
              <a:lstStyle/>
              <a:p>
                <a:r>
                  <a:rPr lang="en-US" sz="1100" dirty="0"/>
                  <a:t>.</a:t>
                </a:r>
                <a:r>
                  <a:rPr lang="en-US" sz="1100" dirty="0" err="1"/>
                  <a:t>ZVF</a:t>
                </a:r>
                <a:endParaRPr lang="en-US" sz="1100" dirty="0"/>
              </a:p>
            </p:txBody>
          </p:sp>
        </p:grpSp>
        <p:grpSp>
          <p:nvGrpSpPr>
            <p:cNvPr id="5" name="Group 14"/>
            <p:cNvGrpSpPr>
              <a:grpSpLocks/>
            </p:cNvGrpSpPr>
            <p:nvPr/>
          </p:nvGrpSpPr>
          <p:grpSpPr bwMode="auto">
            <a:xfrm>
              <a:off x="4334405" y="1310214"/>
              <a:ext cx="1219729" cy="1219729"/>
              <a:chOff x="4492449" y="1310215"/>
              <a:chExt cx="1219729" cy="1219729"/>
            </a:xfrm>
          </p:grpSpPr>
          <p:pic>
            <p:nvPicPr>
              <p:cNvPr id="365578"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65579" name="TextBox 13"/>
              <p:cNvSpPr txBox="1">
                <a:spLocks noChangeArrowheads="1"/>
              </p:cNvSpPr>
              <p:nvPr/>
            </p:nvSpPr>
            <p:spPr bwMode="auto">
              <a:xfrm>
                <a:off x="4764030" y="1489679"/>
                <a:ext cx="509809" cy="260463"/>
              </a:xfrm>
              <a:prstGeom prst="rect">
                <a:avLst/>
              </a:prstGeom>
              <a:noFill/>
              <a:ln w="9525">
                <a:noFill/>
                <a:miter lim="800000"/>
                <a:headEnd/>
                <a:tailEnd/>
              </a:ln>
            </p:spPr>
            <p:txBody>
              <a:bodyPr wrap="none">
                <a:spAutoFit/>
              </a:bodyPr>
              <a:lstStyle/>
              <a:p>
                <a:r>
                  <a:rPr lang="en-US" sz="1100" dirty="0"/>
                  <a:t>.XML</a:t>
                </a:r>
              </a:p>
            </p:txBody>
          </p:sp>
        </p:grpSp>
      </p:grpSp>
      <p:sp>
        <p:nvSpPr>
          <p:cNvPr id="34" name="Right Arrow 33"/>
          <p:cNvSpPr/>
          <p:nvPr/>
        </p:nvSpPr>
        <p:spPr>
          <a:xfrm>
            <a:off x="2362200" y="3886200"/>
            <a:ext cx="457200"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638" name="Picture 14"/>
          <p:cNvPicPr>
            <a:picLocks noChangeAspect="1" noChangeArrowheads="1"/>
          </p:cNvPicPr>
          <p:nvPr/>
        </p:nvPicPr>
        <p:blipFill>
          <a:blip r:embed="rId3" cstate="print"/>
          <a:srcRect/>
          <a:stretch>
            <a:fillRect/>
          </a:stretch>
        </p:blipFill>
        <p:spPr bwMode="black">
          <a:xfrm>
            <a:off x="2819400" y="3429000"/>
            <a:ext cx="2590800" cy="1301750"/>
          </a:xfrm>
          <a:prstGeom prst="rect">
            <a:avLst/>
          </a:prstGeom>
          <a:noFill/>
          <a:ln w="9525">
            <a:noFill/>
            <a:miter lim="800000"/>
            <a:headEnd/>
            <a:tailEnd/>
          </a:ln>
        </p:spPr>
      </p:pic>
      <p:sp>
        <p:nvSpPr>
          <p:cNvPr id="3" name="Right Arrow 33"/>
          <p:cNvSpPr/>
          <p:nvPr/>
        </p:nvSpPr>
        <p:spPr>
          <a:xfrm>
            <a:off x="5638800" y="3886200"/>
            <a:ext cx="457200"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50" name="Picture 2"/>
          <p:cNvPicPr>
            <a:picLocks noChangeAspect="1" noChangeArrowheads="1"/>
          </p:cNvPicPr>
          <p:nvPr/>
        </p:nvPicPr>
        <p:blipFill>
          <a:blip r:embed="rId4" cstate="print"/>
          <a:srcRect/>
          <a:stretch>
            <a:fillRect/>
          </a:stretch>
        </p:blipFill>
        <p:spPr bwMode="auto">
          <a:xfrm>
            <a:off x="6248400" y="2895600"/>
            <a:ext cx="2714625" cy="22256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10638"/>
                                        </p:tgtEl>
                                        <p:attrNameLst>
                                          <p:attrName>style.visibility</p:attrName>
                                        </p:attrNameLst>
                                      </p:cBhvr>
                                      <p:to>
                                        <p:strVal val="visible"/>
                                      </p:to>
                                    </p:set>
                                    <p:animEffect transition="in" filter="fade">
                                      <p:cBhvr>
                                        <p:cTn id="15" dur="2000"/>
                                        <p:tgtEl>
                                          <p:spTgt spid="410638"/>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r>
              <a:rPr lang="en-US" dirty="0" smtClean="0"/>
              <a:t>Reference 3D:  Functionality</a:t>
            </a:r>
          </a:p>
        </p:txBody>
      </p:sp>
      <p:sp>
        <p:nvSpPr>
          <p:cNvPr id="366594" name="Rectangle 3"/>
          <p:cNvSpPr>
            <a:spLocks noGrp="1" noChangeArrowheads="1"/>
          </p:cNvSpPr>
          <p:nvPr>
            <p:ph idx="1"/>
          </p:nvPr>
        </p:nvSpPr>
        <p:spPr>
          <a:noFill/>
        </p:spPr>
        <p:txBody>
          <a:bodyPr>
            <a:normAutofit fontScale="85000" lnSpcReduction="20000"/>
          </a:bodyPr>
          <a:lstStyle/>
          <a:p>
            <a:r>
              <a:rPr lang="en-US" sz="2000" dirty="0" smtClean="0"/>
              <a:t>With Reference 3D you can do the following: </a:t>
            </a:r>
          </a:p>
          <a:p>
            <a:endParaRPr lang="en-US" sz="2000" dirty="0" smtClean="0"/>
          </a:p>
          <a:p>
            <a:pPr lvl="1"/>
            <a:r>
              <a:rPr lang="en-US" sz="2000" dirty="0" smtClean="0"/>
              <a:t>Attach and orient (position, rotate, and scale) the reference model relative to the active model so that you can view the R3D data graphically and model against it. </a:t>
            </a:r>
          </a:p>
          <a:p>
            <a:pPr lvl="1"/>
            <a:r>
              <a:rPr lang="en-US" sz="2000" dirty="0" smtClean="0"/>
              <a:t>Control (add) R3D objects, hierarchy, and properties with user-defined schema and mapping files to extend the delivered R3D schema. </a:t>
            </a:r>
          </a:p>
          <a:p>
            <a:pPr lvl="1"/>
            <a:r>
              <a:rPr lang="en-US" sz="2000" dirty="0" smtClean="0"/>
              <a:t>Inspect the R3D model objects' properties and view their names through ToolTips. </a:t>
            </a:r>
          </a:p>
          <a:p>
            <a:pPr lvl="1"/>
            <a:r>
              <a:rPr lang="en-US" sz="2000" dirty="0" smtClean="0"/>
              <a:t>Use a powerful Smart 3D filtering mechanism on R3D Objects to filter objects from Reference 3D Models based on their type—regardless of the authoring tool used for creation (SP3D, SM3D PDMS, and so on). </a:t>
            </a:r>
          </a:p>
          <a:p>
            <a:pPr lvl="1"/>
            <a:r>
              <a:rPr lang="en-US" sz="2000" dirty="0" smtClean="0"/>
              <a:t>Extract simple General Arrangement drawings showing relative positioning of objects from R3D models, with limited annotation. </a:t>
            </a:r>
          </a:p>
          <a:p>
            <a:endParaRPr lang="en-US" dirty="0" smtClean="0"/>
          </a:p>
        </p:txBody>
      </p:sp>
    </p:spTree>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PPMUser\AppData\Local\Temp\SNAGHTMLa00cfe.PNG"/>
          <p:cNvPicPr/>
          <p:nvPr/>
        </p:nvPicPr>
        <p:blipFill>
          <a:blip r:embed="rId2" cstate="print"/>
          <a:srcRect/>
          <a:stretch>
            <a:fillRect/>
          </a:stretch>
        </p:blipFill>
        <p:spPr bwMode="auto">
          <a:xfrm>
            <a:off x="4905341" y="1556424"/>
            <a:ext cx="4045427" cy="4843701"/>
          </a:xfrm>
          <a:prstGeom prst="rect">
            <a:avLst/>
          </a:prstGeom>
          <a:noFill/>
          <a:ln w="9525">
            <a:noFill/>
            <a:miter lim="800000"/>
            <a:headEnd/>
            <a:tailEnd/>
          </a:ln>
        </p:spPr>
      </p:pic>
      <p:sp>
        <p:nvSpPr>
          <p:cNvPr id="370689" name="Rectangle 2"/>
          <p:cNvSpPr>
            <a:spLocks noGrp="1" noChangeArrowheads="1"/>
          </p:cNvSpPr>
          <p:nvPr>
            <p:ph type="title"/>
          </p:nvPr>
        </p:nvSpPr>
        <p:spPr>
          <a:xfrm>
            <a:off x="318970" y="214290"/>
            <a:ext cx="6824797" cy="785818"/>
          </a:xfrm>
        </p:spPr>
        <p:txBody>
          <a:bodyPr/>
          <a:lstStyle/>
          <a:p>
            <a:r>
              <a:rPr lang="en-US" dirty="0" smtClean="0"/>
              <a:t>Reference 3D:  Transformation overview</a:t>
            </a:r>
          </a:p>
        </p:txBody>
      </p:sp>
      <p:sp>
        <p:nvSpPr>
          <p:cNvPr id="370692" name="TextBox 79"/>
          <p:cNvSpPr txBox="1">
            <a:spLocks noChangeArrowheads="1"/>
          </p:cNvSpPr>
          <p:nvPr/>
        </p:nvSpPr>
        <p:spPr bwMode="auto">
          <a:xfrm>
            <a:off x="561975" y="3632200"/>
            <a:ext cx="363538" cy="368300"/>
          </a:xfrm>
          <a:prstGeom prst="rect">
            <a:avLst/>
          </a:prstGeom>
          <a:noFill/>
          <a:ln w="9525">
            <a:noFill/>
            <a:miter lim="800000"/>
            <a:headEnd/>
            <a:tailEnd/>
          </a:ln>
        </p:spPr>
        <p:txBody>
          <a:bodyPr wrap="none">
            <a:spAutoFit/>
          </a:bodyPr>
          <a:lstStyle/>
          <a:p>
            <a:r>
              <a:rPr lang="en-US"/>
              <a:t>O</a:t>
            </a:r>
          </a:p>
        </p:txBody>
      </p:sp>
      <p:cxnSp>
        <p:nvCxnSpPr>
          <p:cNvPr id="6" name="Straight Connector 5"/>
          <p:cNvCxnSpPr/>
          <p:nvPr/>
        </p:nvCxnSpPr>
        <p:spPr>
          <a:xfrm rot="5400000">
            <a:off x="-1142206" y="3656806"/>
            <a:ext cx="4114800" cy="1588"/>
          </a:xfrm>
          <a:prstGeom prst="line">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457200" y="3657600"/>
            <a:ext cx="3997325" cy="1588"/>
          </a:xfrm>
          <a:prstGeom prst="line">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38"/>
          <p:cNvGrpSpPr>
            <a:grpSpLocks/>
          </p:cNvGrpSpPr>
          <p:nvPr/>
        </p:nvGrpSpPr>
        <p:grpSpPr bwMode="auto">
          <a:xfrm>
            <a:off x="1981200" y="1981200"/>
            <a:ext cx="2155825" cy="939800"/>
            <a:chOff x="1981200" y="1981200"/>
            <a:chExt cx="2155372" cy="940525"/>
          </a:xfrm>
        </p:grpSpPr>
        <p:sp>
          <p:nvSpPr>
            <p:cNvPr id="18" name="Freeform 17"/>
            <p:cNvSpPr/>
            <p:nvPr/>
          </p:nvSpPr>
          <p:spPr>
            <a:xfrm>
              <a:off x="1981200" y="1981200"/>
              <a:ext cx="2155372" cy="940525"/>
            </a:xfrm>
            <a:custGeom>
              <a:avLst/>
              <a:gdLst>
                <a:gd name="connsiteX0" fmla="*/ 26126 w 2155372"/>
                <a:gd name="connsiteY0" fmla="*/ 940525 h 940525"/>
                <a:gd name="connsiteX1" fmla="*/ 2155372 w 2155372"/>
                <a:gd name="connsiteY1" fmla="*/ 940525 h 940525"/>
                <a:gd name="connsiteX2" fmla="*/ 2155372 w 2155372"/>
                <a:gd name="connsiteY2" fmla="*/ 222068 h 940525"/>
                <a:gd name="connsiteX3" fmla="*/ 1345475 w 2155372"/>
                <a:gd name="connsiteY3" fmla="*/ 222068 h 940525"/>
                <a:gd name="connsiteX4" fmla="*/ 1345475 w 2155372"/>
                <a:gd name="connsiteY4" fmla="*/ 0 h 940525"/>
                <a:gd name="connsiteX5" fmla="*/ 0 w 2155372"/>
                <a:gd name="connsiteY5" fmla="*/ 0 h 940525"/>
                <a:gd name="connsiteX6" fmla="*/ 26126 w 2155372"/>
                <a:gd name="connsiteY6"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5372" h="940525">
                  <a:moveTo>
                    <a:pt x="26126" y="940525"/>
                  </a:moveTo>
                  <a:lnTo>
                    <a:pt x="2155372" y="940525"/>
                  </a:lnTo>
                  <a:lnTo>
                    <a:pt x="2155372" y="222068"/>
                  </a:lnTo>
                  <a:lnTo>
                    <a:pt x="1345475" y="222068"/>
                  </a:lnTo>
                  <a:lnTo>
                    <a:pt x="1345475" y="0"/>
                  </a:lnTo>
                  <a:lnTo>
                    <a:pt x="0" y="0"/>
                  </a:lnTo>
                  <a:lnTo>
                    <a:pt x="26126" y="9405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p:cNvSpPr/>
            <p:nvPr/>
          </p:nvSpPr>
          <p:spPr>
            <a:xfrm>
              <a:off x="2957308" y="2422865"/>
              <a:ext cx="90468" cy="9214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3" name="Straight Connector 32"/>
            <p:cNvCxnSpPr/>
            <p:nvPr/>
          </p:nvCxnSpPr>
          <p:spPr>
            <a:xfrm rot="5400000">
              <a:off x="2905634" y="2455435"/>
              <a:ext cx="18588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V="1">
              <a:off x="2912867" y="2468939"/>
              <a:ext cx="176175" cy="317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3013075" y="2497138"/>
            <a:ext cx="2185988" cy="795337"/>
          </a:xfrm>
          <a:custGeom>
            <a:avLst/>
            <a:gdLst>
              <a:gd name="connsiteX0" fmla="*/ 0 w 2795451"/>
              <a:gd name="connsiteY0" fmla="*/ 0 h 718457"/>
              <a:gd name="connsiteX1" fmla="*/ 1554480 w 2795451"/>
              <a:gd name="connsiteY1" fmla="*/ 143691 h 718457"/>
              <a:gd name="connsiteX2" fmla="*/ 2795451 w 2795451"/>
              <a:gd name="connsiteY2" fmla="*/ 718457 h 718457"/>
              <a:gd name="connsiteX0" fmla="*/ 0 w 2795451"/>
              <a:gd name="connsiteY0" fmla="*/ 0 h 718457"/>
              <a:gd name="connsiteX1" fmla="*/ 2011680 w 2795451"/>
              <a:gd name="connsiteY1" fmla="*/ 143691 h 718457"/>
              <a:gd name="connsiteX2" fmla="*/ 2795451 w 2795451"/>
              <a:gd name="connsiteY2" fmla="*/ 718457 h 718457"/>
              <a:gd name="connsiteX0" fmla="*/ 0 w 2185851"/>
              <a:gd name="connsiteY0" fmla="*/ 0 h 794657"/>
              <a:gd name="connsiteX1" fmla="*/ 1402080 w 2185851"/>
              <a:gd name="connsiteY1" fmla="*/ 219891 h 794657"/>
              <a:gd name="connsiteX2" fmla="*/ 2185851 w 2185851"/>
              <a:gd name="connsiteY2" fmla="*/ 794657 h 794657"/>
              <a:gd name="connsiteX0" fmla="*/ 0 w 2185851"/>
              <a:gd name="connsiteY0" fmla="*/ 0 h 794657"/>
              <a:gd name="connsiteX1" fmla="*/ 1173480 w 2185851"/>
              <a:gd name="connsiteY1" fmla="*/ 219891 h 794657"/>
              <a:gd name="connsiteX2" fmla="*/ 2185851 w 2185851"/>
              <a:gd name="connsiteY2" fmla="*/ 794657 h 794657"/>
            </a:gdLst>
            <a:ahLst/>
            <a:cxnLst>
              <a:cxn ang="0">
                <a:pos x="connsiteX0" y="connsiteY0"/>
              </a:cxn>
              <a:cxn ang="0">
                <a:pos x="connsiteX1" y="connsiteY1"/>
              </a:cxn>
              <a:cxn ang="0">
                <a:pos x="connsiteX2" y="connsiteY2"/>
              </a:cxn>
            </a:cxnLst>
            <a:rect l="l" t="t" r="r" b="b"/>
            <a:pathLst>
              <a:path w="2185851" h="794657">
                <a:moveTo>
                  <a:pt x="0" y="0"/>
                </a:moveTo>
                <a:cubicBezTo>
                  <a:pt x="544286" y="11974"/>
                  <a:pt x="809172" y="87448"/>
                  <a:pt x="1173480" y="219891"/>
                </a:cubicBezTo>
                <a:cubicBezTo>
                  <a:pt x="1537788" y="352334"/>
                  <a:pt x="1798319" y="567145"/>
                  <a:pt x="2185851" y="794657"/>
                </a:cubicBezTo>
              </a:path>
            </a:pathLst>
          </a:cu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70701" name="TextBox 52"/>
          <p:cNvSpPr txBox="1">
            <a:spLocks noChangeArrowheads="1"/>
          </p:cNvSpPr>
          <p:nvPr/>
        </p:nvSpPr>
        <p:spPr bwMode="auto">
          <a:xfrm>
            <a:off x="4389438" y="3500438"/>
            <a:ext cx="338137" cy="369887"/>
          </a:xfrm>
          <a:prstGeom prst="rect">
            <a:avLst/>
          </a:prstGeom>
          <a:noFill/>
          <a:ln w="9525">
            <a:noFill/>
            <a:miter lim="800000"/>
            <a:headEnd/>
            <a:tailEnd/>
          </a:ln>
        </p:spPr>
        <p:txBody>
          <a:bodyPr wrap="none">
            <a:spAutoFit/>
          </a:bodyPr>
          <a:lstStyle/>
          <a:p>
            <a:r>
              <a:rPr lang="en-US"/>
              <a:t>E</a:t>
            </a:r>
          </a:p>
        </p:txBody>
      </p:sp>
      <p:sp>
        <p:nvSpPr>
          <p:cNvPr id="370702" name="TextBox 53"/>
          <p:cNvSpPr txBox="1">
            <a:spLocks noChangeArrowheads="1"/>
          </p:cNvSpPr>
          <p:nvPr/>
        </p:nvSpPr>
        <p:spPr bwMode="auto">
          <a:xfrm>
            <a:off x="992188" y="1489075"/>
            <a:ext cx="352425" cy="369888"/>
          </a:xfrm>
          <a:prstGeom prst="rect">
            <a:avLst/>
          </a:prstGeom>
          <a:noFill/>
          <a:ln w="9525">
            <a:noFill/>
            <a:miter lim="800000"/>
            <a:headEnd/>
            <a:tailEnd/>
          </a:ln>
        </p:spPr>
        <p:txBody>
          <a:bodyPr wrap="none">
            <a:spAutoFit/>
          </a:bodyPr>
          <a:lstStyle/>
          <a:p>
            <a:r>
              <a:rPr lang="en-US"/>
              <a:t>N</a:t>
            </a:r>
          </a:p>
        </p:txBody>
      </p:sp>
      <p:grpSp>
        <p:nvGrpSpPr>
          <p:cNvPr id="3" name="Group 61"/>
          <p:cNvGrpSpPr>
            <a:grpSpLocks/>
          </p:cNvGrpSpPr>
          <p:nvPr/>
        </p:nvGrpSpPr>
        <p:grpSpPr bwMode="auto">
          <a:xfrm>
            <a:off x="169863" y="2403475"/>
            <a:ext cx="3527425" cy="1574800"/>
            <a:chOff x="169817" y="2403565"/>
            <a:chExt cx="3526972" cy="1574875"/>
          </a:xfrm>
        </p:grpSpPr>
        <p:cxnSp>
          <p:nvCxnSpPr>
            <p:cNvPr id="56" name="Straight Connector 55"/>
            <p:cNvCxnSpPr/>
            <p:nvPr/>
          </p:nvCxnSpPr>
          <p:spPr>
            <a:xfrm rot="5400000">
              <a:off x="2454633" y="3121943"/>
              <a:ext cx="1098602"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12" name="TextBox 56"/>
            <p:cNvSpPr txBox="1">
              <a:spLocks noChangeArrowheads="1"/>
            </p:cNvSpPr>
            <p:nvPr/>
          </p:nvSpPr>
          <p:spPr bwMode="auto">
            <a:xfrm>
              <a:off x="2808514" y="3670663"/>
              <a:ext cx="888275" cy="307777"/>
            </a:xfrm>
            <a:prstGeom prst="rect">
              <a:avLst/>
            </a:prstGeom>
            <a:noFill/>
            <a:ln w="9525">
              <a:noFill/>
              <a:miter lim="800000"/>
              <a:headEnd/>
              <a:tailEnd/>
            </a:ln>
          </p:spPr>
          <p:txBody>
            <a:bodyPr>
              <a:spAutoFit/>
            </a:bodyPr>
            <a:lstStyle/>
            <a:p>
              <a:r>
                <a:rPr lang="en-US" sz="1400"/>
                <a:t>200 m</a:t>
              </a:r>
            </a:p>
          </p:txBody>
        </p:sp>
        <p:cxnSp>
          <p:nvCxnSpPr>
            <p:cNvPr id="58" name="Straight Connector 57"/>
            <p:cNvCxnSpPr>
              <a:stCxn id="24" idx="3"/>
            </p:cNvCxnSpPr>
            <p:nvPr/>
          </p:nvCxnSpPr>
          <p:spPr>
            <a:xfrm rot="5400000">
              <a:off x="1919810" y="1471047"/>
              <a:ext cx="19051" cy="20809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14" name="TextBox 60"/>
            <p:cNvSpPr txBox="1">
              <a:spLocks noChangeArrowheads="1"/>
            </p:cNvSpPr>
            <p:nvPr/>
          </p:nvSpPr>
          <p:spPr bwMode="auto">
            <a:xfrm>
              <a:off x="169817" y="2403565"/>
              <a:ext cx="718458" cy="313509"/>
            </a:xfrm>
            <a:prstGeom prst="rect">
              <a:avLst/>
            </a:prstGeom>
            <a:noFill/>
            <a:ln w="9525">
              <a:noFill/>
              <a:miter lim="800000"/>
              <a:headEnd/>
              <a:tailEnd/>
            </a:ln>
          </p:spPr>
          <p:txBody>
            <a:bodyPr>
              <a:spAutoFit/>
            </a:bodyPr>
            <a:lstStyle/>
            <a:p>
              <a:r>
                <a:rPr lang="en-US" sz="1400"/>
                <a:t>150 m</a:t>
              </a:r>
            </a:p>
          </p:txBody>
        </p:sp>
      </p:grpSp>
      <p:sp>
        <p:nvSpPr>
          <p:cNvPr id="63" name="Arc 62"/>
          <p:cNvSpPr/>
          <p:nvPr/>
        </p:nvSpPr>
        <p:spPr>
          <a:xfrm>
            <a:off x="457200" y="3200400"/>
            <a:ext cx="914400" cy="914400"/>
          </a:xfrm>
          <a:prstGeom prst="arc">
            <a:avLst>
              <a:gd name="adj1" fmla="val 16200000"/>
              <a:gd name="adj2" fmla="val 5590486"/>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4" name="TextBox 63"/>
          <p:cNvSpPr txBox="1">
            <a:spLocks noChangeArrowheads="1"/>
          </p:cNvSpPr>
          <p:nvPr/>
        </p:nvSpPr>
        <p:spPr bwMode="auto">
          <a:xfrm>
            <a:off x="1371600" y="3722688"/>
            <a:ext cx="614363" cy="338137"/>
          </a:xfrm>
          <a:prstGeom prst="rect">
            <a:avLst/>
          </a:prstGeom>
          <a:noFill/>
          <a:ln w="9525">
            <a:noFill/>
            <a:miter lim="800000"/>
            <a:headEnd/>
            <a:tailEnd/>
          </a:ln>
        </p:spPr>
        <p:txBody>
          <a:bodyPr>
            <a:spAutoFit/>
          </a:bodyPr>
          <a:lstStyle/>
          <a:p>
            <a:r>
              <a:rPr lang="en-US" sz="1600">
                <a:solidFill>
                  <a:srgbClr val="FF0000"/>
                </a:solidFill>
              </a:rPr>
              <a:t>90°</a:t>
            </a:r>
          </a:p>
        </p:txBody>
      </p:sp>
      <p:grpSp>
        <p:nvGrpSpPr>
          <p:cNvPr id="4" name="Group 78"/>
          <p:cNvGrpSpPr>
            <a:grpSpLocks/>
          </p:cNvGrpSpPr>
          <p:nvPr/>
        </p:nvGrpSpPr>
        <p:grpSpPr bwMode="auto">
          <a:xfrm>
            <a:off x="169863" y="3305175"/>
            <a:ext cx="2730500" cy="1547813"/>
            <a:chOff x="169816" y="3304904"/>
            <a:chExt cx="2730139" cy="1548749"/>
          </a:xfrm>
        </p:grpSpPr>
        <p:cxnSp>
          <p:nvCxnSpPr>
            <p:cNvPr id="66" name="Straight Connector 65"/>
            <p:cNvCxnSpPr/>
            <p:nvPr/>
          </p:nvCxnSpPr>
          <p:spPr>
            <a:xfrm rot="5400000">
              <a:off x="1900370" y="4147588"/>
              <a:ext cx="1045207" cy="142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08" name="TextBox 66"/>
            <p:cNvSpPr txBox="1">
              <a:spLocks noChangeArrowheads="1"/>
            </p:cNvSpPr>
            <p:nvPr/>
          </p:nvSpPr>
          <p:spPr bwMode="auto">
            <a:xfrm>
              <a:off x="2011680" y="3304904"/>
              <a:ext cx="888275" cy="307777"/>
            </a:xfrm>
            <a:prstGeom prst="rect">
              <a:avLst/>
            </a:prstGeom>
            <a:noFill/>
            <a:ln w="9525">
              <a:noFill/>
              <a:miter lim="800000"/>
              <a:headEnd/>
              <a:tailEnd/>
            </a:ln>
          </p:spPr>
          <p:txBody>
            <a:bodyPr>
              <a:spAutoFit/>
            </a:bodyPr>
            <a:lstStyle/>
            <a:p>
              <a:r>
                <a:rPr lang="en-US" sz="1400"/>
                <a:t>100 m</a:t>
              </a:r>
            </a:p>
          </p:txBody>
        </p:sp>
        <p:cxnSp>
          <p:nvCxnSpPr>
            <p:cNvPr id="68" name="Straight Connector 67"/>
            <p:cNvCxnSpPr>
              <a:endCxn id="370710" idx="3"/>
            </p:cNvCxnSpPr>
            <p:nvPr/>
          </p:nvCxnSpPr>
          <p:spPr>
            <a:xfrm rot="10800000">
              <a:off x="914255" y="4699572"/>
              <a:ext cx="1503164" cy="31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0710" name="TextBox 68"/>
            <p:cNvSpPr txBox="1">
              <a:spLocks noChangeArrowheads="1"/>
            </p:cNvSpPr>
            <p:nvPr/>
          </p:nvSpPr>
          <p:spPr bwMode="auto">
            <a:xfrm>
              <a:off x="169816" y="4545875"/>
              <a:ext cx="744583" cy="307778"/>
            </a:xfrm>
            <a:prstGeom prst="rect">
              <a:avLst/>
            </a:prstGeom>
            <a:noFill/>
            <a:ln w="9525">
              <a:noFill/>
              <a:miter lim="800000"/>
              <a:headEnd/>
              <a:tailEnd/>
            </a:ln>
          </p:spPr>
          <p:txBody>
            <a:bodyPr>
              <a:spAutoFit/>
            </a:bodyPr>
            <a:lstStyle/>
            <a:p>
              <a:r>
                <a:rPr lang="en-US" sz="1400"/>
                <a:t>-125 m</a:t>
              </a:r>
            </a:p>
          </p:txBody>
        </p:sp>
      </p:grpSp>
      <p:sp>
        <p:nvSpPr>
          <p:cNvPr id="26" name="Rounded Rectangle 25"/>
          <p:cNvSpPr/>
          <p:nvPr/>
        </p:nvSpPr>
        <p:spPr>
          <a:xfrm>
            <a:off x="5181600" y="3276600"/>
            <a:ext cx="3429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ounded Rectangle 39"/>
          <p:cNvSpPr/>
          <p:nvPr/>
        </p:nvSpPr>
        <p:spPr>
          <a:xfrm>
            <a:off x="5143500" y="3949700"/>
            <a:ext cx="3429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ounded Rectangle 40"/>
          <p:cNvSpPr/>
          <p:nvPr/>
        </p:nvSpPr>
        <p:spPr>
          <a:xfrm>
            <a:off x="5143500" y="4483100"/>
            <a:ext cx="1003300" cy="330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Rounded Rectangle 41"/>
          <p:cNvSpPr/>
          <p:nvPr/>
        </p:nvSpPr>
        <p:spPr>
          <a:xfrm>
            <a:off x="5130800" y="4800600"/>
            <a:ext cx="3429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22" presetClass="entr" presetSubtype="8"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1000"/>
                                        <p:tgtEl>
                                          <p:spTgt spid="31"/>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0"/>
                            </p:stCondLst>
                            <p:childTnLst>
                              <p:par>
                                <p:cTn id="25" presetID="0" presetClass="path" presetSubtype="0" accel="50000" decel="50000" fill="hold" nodeType="afterEffect">
                                  <p:stCondLst>
                                    <p:cond delay="0"/>
                                  </p:stCondLst>
                                  <p:childTnLst>
                                    <p:animMotion origin="layout" path="M 1.94444E-6 -3.7037E-6 L -0.22778 0.17222 " pathEditMode="relative" ptsTypes="AA">
                                      <p:cBhvr>
                                        <p:cTn id="26" dur="3000" fill="hold"/>
                                        <p:tgtEl>
                                          <p:spTgt spid="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par>
                          <p:cTn id="37" fill="hold">
                            <p:stCondLst>
                              <p:cond delay="0"/>
                            </p:stCondLst>
                            <p:childTnLst>
                              <p:par>
                                <p:cTn id="38" presetID="8" presetClass="emph" presetSubtype="0" fill="hold" nodeType="afterEffect">
                                  <p:stCondLst>
                                    <p:cond delay="0"/>
                                  </p:stCondLst>
                                  <p:childTnLst>
                                    <p:animRot by="5400000">
                                      <p:cBhvr>
                                        <p:cTn id="39" dur="3000" fill="hold"/>
                                        <p:tgtEl>
                                          <p:spTgt spid="2"/>
                                        </p:tgtEl>
                                        <p:attrNameLst>
                                          <p:attrName>r</p:attrName>
                                        </p:attrNameLst>
                                      </p:cBhvr>
                                    </p:animRot>
                                  </p:childTnLst>
                                </p:cTn>
                              </p:par>
                              <p:par>
                                <p:cTn id="40" presetID="22" presetClass="entr" presetSubtype="1"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up)">
                                      <p:cBhvr>
                                        <p:cTn id="42" dur="30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0"/>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 nodeType="afterEffect">
                                  <p:stCondLst>
                                    <p:cond delay="0"/>
                                  </p:stCondLst>
                                  <p:childTnLst>
                                    <p:set>
                                      <p:cBhvr>
                                        <p:cTn id="49" dur="1" fill="hold">
                                          <p:stCondLst>
                                            <p:cond delay="0"/>
                                          </p:stCondLst>
                                        </p:cTn>
                                        <p:tgtEl>
                                          <p:spTgt spid="64"/>
                                        </p:tgtEl>
                                        <p:attrNameLst>
                                          <p:attrName>style.visibility</p:attrName>
                                        </p:attrNameLst>
                                      </p:cBhvr>
                                      <p:to>
                                        <p:strVal val="hidden"/>
                                      </p:to>
                                    </p:set>
                                  </p:childTnLst>
                                </p:cTn>
                              </p:par>
                            </p:childTnLst>
                          </p:cTn>
                        </p:par>
                        <p:par>
                          <p:cTn id="50" fill="hold">
                            <p:stCondLst>
                              <p:cond delay="0"/>
                            </p:stCondLst>
                            <p:childTnLst>
                              <p:par>
                                <p:cTn id="51" presetID="1" presetClass="exit" presetSubtype="0" fill="hold" grpId="1" nodeType="afterEffect">
                                  <p:stCondLst>
                                    <p:cond delay="0"/>
                                  </p:stCondLst>
                                  <p:childTnLst>
                                    <p:set>
                                      <p:cBhvr>
                                        <p:cTn id="52" dur="1" fill="hold">
                                          <p:stCondLst>
                                            <p:cond delay="0"/>
                                          </p:stCondLst>
                                        </p:cTn>
                                        <p:tgtEl>
                                          <p:spTgt spid="63"/>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childTnLst>
                          </p:cTn>
                        </p:par>
                        <p:par>
                          <p:cTn id="56" fill="hold">
                            <p:stCondLst>
                              <p:cond delay="0"/>
                            </p:stCondLst>
                            <p:childTnLst>
                              <p:par>
                                <p:cTn id="57" presetID="6" presetClass="emph" presetSubtype="0" fill="hold" nodeType="afterEffect">
                                  <p:stCondLst>
                                    <p:cond delay="0"/>
                                  </p:stCondLst>
                                  <p:childTnLst>
                                    <p:animScale>
                                      <p:cBhvr>
                                        <p:cTn id="58" dur="2000" fill="hold"/>
                                        <p:tgtEl>
                                          <p:spTgt spid="2"/>
                                        </p:tgtEl>
                                      </p:cBhvr>
                                      <p:by x="80000" y="80000"/>
                                    </p:animScale>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1"/>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childTnLst>
                                </p:cTn>
                              </p:par>
                            </p:childTnLst>
                          </p:cTn>
                        </p:par>
                        <p:par>
                          <p:cTn id="66" fill="hold">
                            <p:stCondLst>
                              <p:cond delay="0"/>
                            </p:stCondLst>
                            <p:childTnLst>
                              <p:par>
                                <p:cTn id="67" presetID="0" presetClass="path" presetSubtype="0" accel="50000" decel="50000" fill="hold" nodeType="afterEffect">
                                  <p:stCondLst>
                                    <p:cond delay="0"/>
                                  </p:stCondLst>
                                  <p:childTnLst>
                                    <p:animMotion origin="layout" path="M -0.22778 0.17222 L -0.06806 0.32963 " pathEditMode="relative" rAng="0" ptsTypes="AA">
                                      <p:cBhvr>
                                        <p:cTn id="68" dur="3000" fill="hold"/>
                                        <p:tgtEl>
                                          <p:spTgt spid="2"/>
                                        </p:tgtEl>
                                        <p:attrNameLst>
                                          <p:attrName>ppt_x</p:attrName>
                                          <p:attrName>ppt_y</p:attrName>
                                        </p:attrNameLst>
                                      </p:cBhvr>
                                      <p:rCtr x="8000" y="7900"/>
                                    </p:animMotion>
                                  </p:childTnLst>
                                </p:cTn>
                              </p:par>
                            </p:childTnLst>
                          </p:cTn>
                        </p:par>
                        <p:par>
                          <p:cTn id="69" fill="hold">
                            <p:stCondLst>
                              <p:cond delay="3000"/>
                            </p:stCondLst>
                            <p:childTnLst>
                              <p:par>
                                <p:cTn id="70" presetID="1" presetClass="entr" presetSubtype="0"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63" grpId="0" animBg="1"/>
      <p:bldP spid="63" grpId="1" animBg="1"/>
      <p:bldP spid="64" grpId="0"/>
      <p:bldP spid="64" grpId="1"/>
      <p:bldP spid="26" grpId="0" animBg="1"/>
      <p:bldP spid="26" grpId="1" animBg="1"/>
      <p:bldP spid="40" grpId="0" animBg="1"/>
      <p:bldP spid="40" grpId="1" animBg="1"/>
      <p:bldP spid="41" grpId="0" animBg="1"/>
      <p:bldP spid="41" grpId="1" animBg="1"/>
      <p:bldP spid="42"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a:xfrm>
            <a:off x="318970" y="214290"/>
            <a:ext cx="6824797" cy="785818"/>
          </a:xfrm>
        </p:spPr>
        <p:txBody>
          <a:bodyPr/>
          <a:lstStyle/>
          <a:p>
            <a:r>
              <a:rPr lang="en-US" dirty="0" smtClean="0"/>
              <a:t>Reference 3D:   Attaching Smart3D Models</a:t>
            </a:r>
          </a:p>
        </p:txBody>
      </p:sp>
      <p:grpSp>
        <p:nvGrpSpPr>
          <p:cNvPr id="2" name="Group 16"/>
          <p:cNvGrpSpPr>
            <a:grpSpLocks/>
          </p:cNvGrpSpPr>
          <p:nvPr/>
        </p:nvGrpSpPr>
        <p:grpSpPr bwMode="auto">
          <a:xfrm>
            <a:off x="3494088" y="1417638"/>
            <a:ext cx="2178050" cy="1230312"/>
            <a:chOff x="3374849" y="1298927"/>
            <a:chExt cx="2179285" cy="1231016"/>
          </a:xfrm>
        </p:grpSpPr>
        <p:grpSp>
          <p:nvGrpSpPr>
            <p:cNvPr id="3" name="Group 15"/>
            <p:cNvGrpSpPr>
              <a:grpSpLocks/>
            </p:cNvGrpSpPr>
            <p:nvPr/>
          </p:nvGrpSpPr>
          <p:grpSpPr bwMode="auto">
            <a:xfrm>
              <a:off x="3374849" y="1298927"/>
              <a:ext cx="1219729" cy="1219729"/>
              <a:chOff x="3374849" y="1298927"/>
              <a:chExt cx="1219729" cy="1219729"/>
            </a:xfrm>
          </p:grpSpPr>
          <p:pic>
            <p:nvPicPr>
              <p:cNvPr id="371730"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1731" name="TextBox 8"/>
              <p:cNvSpPr txBox="1">
                <a:spLocks noChangeArrowheads="1"/>
              </p:cNvSpPr>
              <p:nvPr/>
            </p:nvSpPr>
            <p:spPr bwMode="auto">
              <a:xfrm>
                <a:off x="3646311" y="1478843"/>
                <a:ext cx="490840" cy="261610"/>
              </a:xfrm>
              <a:prstGeom prst="rect">
                <a:avLst/>
              </a:prstGeom>
              <a:noFill/>
              <a:ln w="9525">
                <a:noFill/>
                <a:miter lim="800000"/>
                <a:headEnd/>
                <a:tailEnd/>
              </a:ln>
            </p:spPr>
            <p:txBody>
              <a:bodyPr wrap="none">
                <a:spAutoFit/>
              </a:bodyPr>
              <a:lstStyle/>
              <a:p>
                <a:r>
                  <a:rPr lang="en-US" sz="1100"/>
                  <a:t>.ZVF</a:t>
                </a:r>
              </a:p>
            </p:txBody>
          </p:sp>
        </p:grpSp>
        <p:grpSp>
          <p:nvGrpSpPr>
            <p:cNvPr id="4" name="Group 14"/>
            <p:cNvGrpSpPr>
              <a:grpSpLocks/>
            </p:cNvGrpSpPr>
            <p:nvPr/>
          </p:nvGrpSpPr>
          <p:grpSpPr bwMode="auto">
            <a:xfrm>
              <a:off x="4334405" y="1310214"/>
              <a:ext cx="1219729" cy="1219729"/>
              <a:chOff x="4492449" y="1310215"/>
              <a:chExt cx="1219729" cy="1219729"/>
            </a:xfrm>
          </p:grpSpPr>
          <p:pic>
            <p:nvPicPr>
              <p:cNvPr id="371728"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1729" name="TextBox 13"/>
              <p:cNvSpPr txBox="1">
                <a:spLocks noChangeArrowheads="1"/>
              </p:cNvSpPr>
              <p:nvPr/>
            </p:nvSpPr>
            <p:spPr bwMode="auto">
              <a:xfrm>
                <a:off x="4763911" y="1490131"/>
                <a:ext cx="513282" cy="261610"/>
              </a:xfrm>
              <a:prstGeom prst="rect">
                <a:avLst/>
              </a:prstGeom>
              <a:noFill/>
              <a:ln w="9525">
                <a:noFill/>
                <a:miter lim="800000"/>
                <a:headEnd/>
                <a:tailEnd/>
              </a:ln>
            </p:spPr>
            <p:txBody>
              <a:bodyPr wrap="none">
                <a:spAutoFit/>
              </a:bodyPr>
              <a:lstStyle/>
              <a:p>
                <a:r>
                  <a:rPr lang="en-US" sz="1100"/>
                  <a:t>.XML</a:t>
                </a:r>
              </a:p>
            </p:txBody>
          </p:sp>
        </p:grpSp>
      </p:grpSp>
      <p:sp>
        <p:nvSpPr>
          <p:cNvPr id="21" name="TextBox 20"/>
          <p:cNvSpPr txBox="1">
            <a:spLocks noChangeArrowheads="1"/>
          </p:cNvSpPr>
          <p:nvPr/>
        </p:nvSpPr>
        <p:spPr bwMode="auto">
          <a:xfrm>
            <a:off x="685800" y="5181600"/>
            <a:ext cx="1608138" cy="369888"/>
          </a:xfrm>
          <a:prstGeom prst="rect">
            <a:avLst/>
          </a:prstGeom>
          <a:noFill/>
          <a:ln w="9525">
            <a:noFill/>
            <a:miter lim="800000"/>
            <a:headEnd/>
            <a:tailEnd/>
          </a:ln>
        </p:spPr>
        <p:txBody>
          <a:bodyPr wrap="none">
            <a:spAutoFit/>
          </a:bodyPr>
          <a:lstStyle/>
          <a:p>
            <a:r>
              <a:rPr lang="en-US"/>
              <a:t>Source Model</a:t>
            </a:r>
          </a:p>
        </p:txBody>
      </p:sp>
      <p:grpSp>
        <p:nvGrpSpPr>
          <p:cNvPr id="5" name="Group 39"/>
          <p:cNvGrpSpPr>
            <a:grpSpLocks/>
          </p:cNvGrpSpPr>
          <p:nvPr/>
        </p:nvGrpSpPr>
        <p:grpSpPr bwMode="auto">
          <a:xfrm>
            <a:off x="1654175" y="1800225"/>
            <a:ext cx="1919288" cy="1016000"/>
            <a:chOff x="1501422" y="1648178"/>
            <a:chExt cx="1919111" cy="1016000"/>
          </a:xfrm>
        </p:grpSpPr>
        <p:sp>
          <p:nvSpPr>
            <p:cNvPr id="22" name="Freeform 21"/>
            <p:cNvSpPr/>
            <p:nvPr/>
          </p:nvSpPr>
          <p:spPr>
            <a:xfrm>
              <a:off x="2077632" y="1794228"/>
              <a:ext cx="1342901" cy="869950"/>
            </a:xfrm>
            <a:custGeom>
              <a:avLst/>
              <a:gdLst>
                <a:gd name="connsiteX0" fmla="*/ 0 w 1343377"/>
                <a:gd name="connsiteY0" fmla="*/ 869245 h 869245"/>
                <a:gd name="connsiteX1" fmla="*/ 474133 w 1343377"/>
                <a:gd name="connsiteY1" fmla="*/ 316089 h 869245"/>
                <a:gd name="connsiteX2" fmla="*/ 1343377 w 1343377"/>
                <a:gd name="connsiteY2" fmla="*/ 0 h 869245"/>
              </a:gdLst>
              <a:ahLst/>
              <a:cxnLst>
                <a:cxn ang="0">
                  <a:pos x="connsiteX0" y="connsiteY0"/>
                </a:cxn>
                <a:cxn ang="0">
                  <a:pos x="connsiteX1" y="connsiteY1"/>
                </a:cxn>
                <a:cxn ang="0">
                  <a:pos x="connsiteX2" y="connsiteY2"/>
                </a:cxn>
              </a:cxnLst>
              <a:rect l="l" t="t" r="r" b="b"/>
              <a:pathLst>
                <a:path w="1343377" h="869245">
                  <a:moveTo>
                    <a:pt x="0" y="869245"/>
                  </a:moveTo>
                  <a:cubicBezTo>
                    <a:pt x="125118" y="665104"/>
                    <a:pt x="250237" y="460963"/>
                    <a:pt x="474133" y="316089"/>
                  </a:cubicBezTo>
                  <a:cubicBezTo>
                    <a:pt x="698029" y="171215"/>
                    <a:pt x="1020703" y="85607"/>
                    <a:pt x="1343377" y="0"/>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1725" name="TextBox 22"/>
            <p:cNvSpPr txBox="1">
              <a:spLocks noChangeArrowheads="1"/>
            </p:cNvSpPr>
            <p:nvPr/>
          </p:nvSpPr>
          <p:spPr bwMode="auto">
            <a:xfrm>
              <a:off x="1501422" y="1648178"/>
              <a:ext cx="1622778" cy="369332"/>
            </a:xfrm>
            <a:prstGeom prst="rect">
              <a:avLst/>
            </a:prstGeom>
            <a:noFill/>
            <a:ln w="9525">
              <a:noFill/>
              <a:miter lim="800000"/>
              <a:headEnd/>
              <a:tailEnd/>
            </a:ln>
          </p:spPr>
          <p:txBody>
            <a:bodyPr>
              <a:spAutoFit/>
            </a:bodyPr>
            <a:lstStyle/>
            <a:p>
              <a:r>
                <a:rPr lang="en-US"/>
                <a:t>Publish Data</a:t>
              </a:r>
            </a:p>
          </p:txBody>
        </p:sp>
      </p:grpSp>
      <p:pic>
        <p:nvPicPr>
          <p:cNvPr id="2050" name="Picture 2"/>
          <p:cNvPicPr>
            <a:picLocks noChangeAspect="1" noChangeArrowheads="1"/>
          </p:cNvPicPr>
          <p:nvPr/>
        </p:nvPicPr>
        <p:blipFill>
          <a:blip r:embed="rId3" cstate="print"/>
          <a:srcRect/>
          <a:stretch>
            <a:fillRect/>
          </a:stretch>
        </p:blipFill>
        <p:spPr bwMode="auto">
          <a:xfrm>
            <a:off x="304800" y="2895600"/>
            <a:ext cx="2714625" cy="2225675"/>
          </a:xfrm>
          <a:prstGeom prst="rect">
            <a:avLst/>
          </a:prstGeom>
          <a:noFill/>
          <a:ln w="9525">
            <a:noFill/>
            <a:miter lim="800000"/>
            <a:headEnd/>
            <a:tailEnd/>
          </a:ln>
        </p:spPr>
      </p:pic>
      <p:pic>
        <p:nvPicPr>
          <p:cNvPr id="20" name="Picture 2"/>
          <p:cNvPicPr>
            <a:picLocks noChangeAspect="1" noChangeArrowheads="1"/>
          </p:cNvPicPr>
          <p:nvPr/>
        </p:nvPicPr>
        <p:blipFill>
          <a:blip r:embed="rId3" cstate="print"/>
          <a:srcRect/>
          <a:stretch>
            <a:fillRect/>
          </a:stretch>
        </p:blipFill>
        <p:spPr bwMode="auto">
          <a:xfrm>
            <a:off x="5562600" y="3886200"/>
            <a:ext cx="2714625" cy="2225675"/>
          </a:xfrm>
          <a:prstGeom prst="rect">
            <a:avLst/>
          </a:prstGeom>
          <a:noFill/>
          <a:ln w="9525">
            <a:noFill/>
            <a:miter lim="800000"/>
            <a:headEnd/>
            <a:tailEnd/>
          </a:ln>
        </p:spPr>
      </p:pic>
      <p:grpSp>
        <p:nvGrpSpPr>
          <p:cNvPr id="6" name="Group 32"/>
          <p:cNvGrpSpPr>
            <a:grpSpLocks/>
          </p:cNvGrpSpPr>
          <p:nvPr/>
        </p:nvGrpSpPr>
        <p:grpSpPr bwMode="auto">
          <a:xfrm>
            <a:off x="5581650" y="2105025"/>
            <a:ext cx="2789238" cy="1965325"/>
            <a:chOff x="5429956" y="1952979"/>
            <a:chExt cx="2788355" cy="1964265"/>
          </a:xfrm>
        </p:grpSpPr>
        <p:sp>
          <p:nvSpPr>
            <p:cNvPr id="31" name="Freeform 30"/>
            <p:cNvSpPr/>
            <p:nvPr/>
          </p:nvSpPr>
          <p:spPr>
            <a:xfrm>
              <a:off x="5429956" y="2076737"/>
              <a:ext cx="1918680" cy="1840507"/>
            </a:xfrm>
            <a:custGeom>
              <a:avLst/>
              <a:gdLst>
                <a:gd name="connsiteX0" fmla="*/ 0 w 1919111"/>
                <a:gd name="connsiteY0" fmla="*/ 0 h 1840088"/>
                <a:gd name="connsiteX1" fmla="*/ 1298222 w 1919111"/>
                <a:gd name="connsiteY1" fmla="*/ 699911 h 1840088"/>
                <a:gd name="connsiteX2" fmla="*/ 1919111 w 1919111"/>
                <a:gd name="connsiteY2" fmla="*/ 1840088 h 1840088"/>
              </a:gdLst>
              <a:ahLst/>
              <a:cxnLst>
                <a:cxn ang="0">
                  <a:pos x="connsiteX0" y="connsiteY0"/>
                </a:cxn>
                <a:cxn ang="0">
                  <a:pos x="connsiteX1" y="connsiteY1"/>
                </a:cxn>
                <a:cxn ang="0">
                  <a:pos x="connsiteX2" y="connsiteY2"/>
                </a:cxn>
              </a:cxnLst>
              <a:rect l="l" t="t" r="r" b="b"/>
              <a:pathLst>
                <a:path w="1919111" h="1840088">
                  <a:moveTo>
                    <a:pt x="0" y="0"/>
                  </a:moveTo>
                  <a:cubicBezTo>
                    <a:pt x="489185" y="196615"/>
                    <a:pt x="978370" y="393230"/>
                    <a:pt x="1298222" y="699911"/>
                  </a:cubicBezTo>
                  <a:cubicBezTo>
                    <a:pt x="1618074" y="1006592"/>
                    <a:pt x="1768592" y="1423340"/>
                    <a:pt x="1919111" y="1840088"/>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1723" name="TextBox 38"/>
            <p:cNvSpPr txBox="1">
              <a:spLocks noChangeArrowheads="1"/>
            </p:cNvSpPr>
            <p:nvPr/>
          </p:nvSpPr>
          <p:spPr bwMode="auto">
            <a:xfrm>
              <a:off x="6547556" y="1952979"/>
              <a:ext cx="1670755" cy="646331"/>
            </a:xfrm>
            <a:prstGeom prst="rect">
              <a:avLst/>
            </a:prstGeom>
            <a:noFill/>
            <a:ln w="9525">
              <a:noFill/>
              <a:miter lim="800000"/>
              <a:headEnd/>
              <a:tailEnd/>
            </a:ln>
          </p:spPr>
          <p:txBody>
            <a:bodyPr>
              <a:spAutoFit/>
            </a:bodyPr>
            <a:lstStyle/>
            <a:p>
              <a:r>
                <a:rPr lang="en-US"/>
                <a:t>Attach as R3D Model</a:t>
              </a:r>
            </a:p>
          </p:txBody>
        </p:sp>
      </p:grpSp>
      <p:sp>
        <p:nvSpPr>
          <p:cNvPr id="24" name="TextBox 23"/>
          <p:cNvSpPr txBox="1">
            <a:spLocks noChangeArrowheads="1"/>
          </p:cNvSpPr>
          <p:nvPr/>
        </p:nvSpPr>
        <p:spPr bwMode="auto">
          <a:xfrm>
            <a:off x="6019800" y="6248400"/>
            <a:ext cx="1517650" cy="369888"/>
          </a:xfrm>
          <a:prstGeom prst="rect">
            <a:avLst/>
          </a:prstGeom>
          <a:noFill/>
          <a:ln w="9525">
            <a:noFill/>
            <a:miter lim="800000"/>
            <a:headEnd/>
            <a:tailEnd/>
          </a:ln>
        </p:spPr>
        <p:txBody>
          <a:bodyPr wrap="none">
            <a:spAutoFit/>
          </a:bodyPr>
          <a:lstStyle/>
          <a:p>
            <a:r>
              <a:rPr lang="en-US"/>
              <a:t>Target Model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0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2"/>
          <p:cNvSpPr>
            <a:spLocks noGrp="1" noChangeArrowheads="1"/>
          </p:cNvSpPr>
          <p:nvPr>
            <p:ph type="title"/>
          </p:nvPr>
        </p:nvSpPr>
        <p:spPr>
          <a:xfrm>
            <a:off x="318970" y="214290"/>
            <a:ext cx="6824797" cy="785818"/>
          </a:xfrm>
        </p:spPr>
        <p:txBody>
          <a:bodyPr/>
          <a:lstStyle/>
          <a:p>
            <a:r>
              <a:rPr lang="en-US" dirty="0" smtClean="0"/>
              <a:t>Reference 3D:   Attaching </a:t>
            </a:r>
            <a:r>
              <a:rPr lang="en-US" dirty="0" err="1" smtClean="0"/>
              <a:t>PDMS</a:t>
            </a:r>
            <a:r>
              <a:rPr lang="en-US" dirty="0" smtClean="0"/>
              <a:t> Models</a:t>
            </a:r>
          </a:p>
        </p:txBody>
      </p:sp>
      <p:grpSp>
        <p:nvGrpSpPr>
          <p:cNvPr id="2" name="Group 16"/>
          <p:cNvGrpSpPr>
            <a:grpSpLocks/>
          </p:cNvGrpSpPr>
          <p:nvPr/>
        </p:nvGrpSpPr>
        <p:grpSpPr bwMode="auto">
          <a:xfrm>
            <a:off x="3494088" y="1417638"/>
            <a:ext cx="2178050" cy="1230312"/>
            <a:chOff x="3374849" y="1298927"/>
            <a:chExt cx="2179285" cy="1231016"/>
          </a:xfrm>
        </p:grpSpPr>
        <p:grpSp>
          <p:nvGrpSpPr>
            <p:cNvPr id="3" name="Group 15"/>
            <p:cNvGrpSpPr>
              <a:grpSpLocks/>
            </p:cNvGrpSpPr>
            <p:nvPr/>
          </p:nvGrpSpPr>
          <p:grpSpPr bwMode="auto">
            <a:xfrm>
              <a:off x="3374849" y="1298927"/>
              <a:ext cx="1219729" cy="1219729"/>
              <a:chOff x="3374849" y="1298927"/>
              <a:chExt cx="1219729" cy="1219729"/>
            </a:xfrm>
          </p:grpSpPr>
          <p:pic>
            <p:nvPicPr>
              <p:cNvPr id="37276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66" name="TextBox 8"/>
              <p:cNvSpPr txBox="1">
                <a:spLocks noChangeArrowheads="1"/>
              </p:cNvSpPr>
              <p:nvPr/>
            </p:nvSpPr>
            <p:spPr bwMode="auto">
              <a:xfrm>
                <a:off x="3646311" y="1478843"/>
                <a:ext cx="537327" cy="261610"/>
              </a:xfrm>
              <a:prstGeom prst="rect">
                <a:avLst/>
              </a:prstGeom>
              <a:noFill/>
              <a:ln w="9525">
                <a:noFill/>
                <a:miter lim="800000"/>
                <a:headEnd/>
                <a:tailEnd/>
              </a:ln>
            </p:spPr>
            <p:txBody>
              <a:bodyPr wrap="none">
                <a:spAutoFit/>
              </a:bodyPr>
              <a:lstStyle/>
              <a:p>
                <a:r>
                  <a:rPr lang="en-US" sz="1100"/>
                  <a:t>.RVM</a:t>
                </a:r>
              </a:p>
            </p:txBody>
          </p:sp>
        </p:grpSp>
        <p:grpSp>
          <p:nvGrpSpPr>
            <p:cNvPr id="4" name="Group 14"/>
            <p:cNvGrpSpPr>
              <a:grpSpLocks/>
            </p:cNvGrpSpPr>
            <p:nvPr/>
          </p:nvGrpSpPr>
          <p:grpSpPr bwMode="auto">
            <a:xfrm>
              <a:off x="4334405" y="1310214"/>
              <a:ext cx="1219729" cy="1219729"/>
              <a:chOff x="4492449" y="1310215"/>
              <a:chExt cx="1219729" cy="1219729"/>
            </a:xfrm>
          </p:grpSpPr>
          <p:pic>
            <p:nvPicPr>
              <p:cNvPr id="372763"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64" name="TextBox 13"/>
              <p:cNvSpPr txBox="1">
                <a:spLocks noChangeArrowheads="1"/>
              </p:cNvSpPr>
              <p:nvPr/>
            </p:nvSpPr>
            <p:spPr bwMode="auto">
              <a:xfrm>
                <a:off x="4763911" y="1490131"/>
                <a:ext cx="490840" cy="261610"/>
              </a:xfrm>
              <a:prstGeom prst="rect">
                <a:avLst/>
              </a:prstGeom>
              <a:noFill/>
              <a:ln w="9525">
                <a:noFill/>
                <a:miter lim="800000"/>
                <a:headEnd/>
                <a:tailEnd/>
              </a:ln>
            </p:spPr>
            <p:txBody>
              <a:bodyPr wrap="none">
                <a:spAutoFit/>
              </a:bodyPr>
              <a:lstStyle/>
              <a:p>
                <a:r>
                  <a:rPr lang="en-US" sz="1100"/>
                  <a:t>.ATT</a:t>
                </a:r>
              </a:p>
            </p:txBody>
          </p:sp>
        </p:grpSp>
      </p:grpSp>
      <p:pic>
        <p:nvPicPr>
          <p:cNvPr id="3078" name="Picture 6"/>
          <p:cNvPicPr>
            <a:picLocks noChangeAspect="1" noChangeArrowheads="1"/>
          </p:cNvPicPr>
          <p:nvPr/>
        </p:nvPicPr>
        <p:blipFill>
          <a:blip r:embed="rId3" cstate="print"/>
          <a:srcRect/>
          <a:stretch>
            <a:fillRect/>
          </a:stretch>
        </p:blipFill>
        <p:spPr bwMode="auto">
          <a:xfrm>
            <a:off x="523875" y="2111375"/>
            <a:ext cx="2057400" cy="2171700"/>
          </a:xfrm>
          <a:prstGeom prst="rect">
            <a:avLst/>
          </a:prstGeom>
          <a:noFill/>
          <a:ln w="9525">
            <a:noFill/>
            <a:miter lim="800000"/>
            <a:headEnd/>
            <a:tailEnd/>
          </a:ln>
        </p:spPr>
      </p:pic>
      <p:sp>
        <p:nvSpPr>
          <p:cNvPr id="21" name="TextBox 20"/>
          <p:cNvSpPr txBox="1">
            <a:spLocks noChangeArrowheads="1"/>
          </p:cNvSpPr>
          <p:nvPr/>
        </p:nvSpPr>
        <p:spPr bwMode="auto">
          <a:xfrm>
            <a:off x="682625" y="4103688"/>
            <a:ext cx="852488" cy="369887"/>
          </a:xfrm>
          <a:prstGeom prst="rect">
            <a:avLst/>
          </a:prstGeom>
          <a:noFill/>
          <a:ln w="9525">
            <a:noFill/>
            <a:miter lim="800000"/>
            <a:headEnd/>
            <a:tailEnd/>
          </a:ln>
        </p:spPr>
        <p:txBody>
          <a:bodyPr wrap="none">
            <a:spAutoFit/>
          </a:bodyPr>
          <a:lstStyle/>
          <a:p>
            <a:r>
              <a:rPr lang="en-US"/>
              <a:t>PDMS</a:t>
            </a:r>
          </a:p>
        </p:txBody>
      </p:sp>
      <p:grpSp>
        <p:nvGrpSpPr>
          <p:cNvPr id="5" name="Group 39"/>
          <p:cNvGrpSpPr>
            <a:grpSpLocks/>
          </p:cNvGrpSpPr>
          <p:nvPr/>
        </p:nvGrpSpPr>
        <p:grpSpPr bwMode="auto">
          <a:xfrm>
            <a:off x="1654175" y="1800225"/>
            <a:ext cx="1919288" cy="1016000"/>
            <a:chOff x="1501422" y="1648178"/>
            <a:chExt cx="1919111" cy="1016000"/>
          </a:xfrm>
        </p:grpSpPr>
        <p:sp>
          <p:nvSpPr>
            <p:cNvPr id="22" name="Freeform 21"/>
            <p:cNvSpPr/>
            <p:nvPr/>
          </p:nvSpPr>
          <p:spPr>
            <a:xfrm>
              <a:off x="2077632" y="1794228"/>
              <a:ext cx="1342901" cy="869950"/>
            </a:xfrm>
            <a:custGeom>
              <a:avLst/>
              <a:gdLst>
                <a:gd name="connsiteX0" fmla="*/ 0 w 1343377"/>
                <a:gd name="connsiteY0" fmla="*/ 869245 h 869245"/>
                <a:gd name="connsiteX1" fmla="*/ 474133 w 1343377"/>
                <a:gd name="connsiteY1" fmla="*/ 316089 h 869245"/>
                <a:gd name="connsiteX2" fmla="*/ 1343377 w 1343377"/>
                <a:gd name="connsiteY2" fmla="*/ 0 h 869245"/>
              </a:gdLst>
              <a:ahLst/>
              <a:cxnLst>
                <a:cxn ang="0">
                  <a:pos x="connsiteX0" y="connsiteY0"/>
                </a:cxn>
                <a:cxn ang="0">
                  <a:pos x="connsiteX1" y="connsiteY1"/>
                </a:cxn>
                <a:cxn ang="0">
                  <a:pos x="connsiteX2" y="connsiteY2"/>
                </a:cxn>
              </a:cxnLst>
              <a:rect l="l" t="t" r="r" b="b"/>
              <a:pathLst>
                <a:path w="1343377" h="869245">
                  <a:moveTo>
                    <a:pt x="0" y="869245"/>
                  </a:moveTo>
                  <a:cubicBezTo>
                    <a:pt x="125118" y="665104"/>
                    <a:pt x="250237" y="460963"/>
                    <a:pt x="474133" y="316089"/>
                  </a:cubicBezTo>
                  <a:cubicBezTo>
                    <a:pt x="698029" y="171215"/>
                    <a:pt x="1020703" y="85607"/>
                    <a:pt x="1343377" y="0"/>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60" name="TextBox 22"/>
            <p:cNvSpPr txBox="1">
              <a:spLocks noChangeArrowheads="1"/>
            </p:cNvSpPr>
            <p:nvPr/>
          </p:nvSpPr>
          <p:spPr bwMode="auto">
            <a:xfrm>
              <a:off x="1501422" y="1648178"/>
              <a:ext cx="1471861" cy="369332"/>
            </a:xfrm>
            <a:prstGeom prst="rect">
              <a:avLst/>
            </a:prstGeom>
            <a:noFill/>
            <a:ln w="9525">
              <a:noFill/>
              <a:miter lim="800000"/>
              <a:headEnd/>
              <a:tailEnd/>
            </a:ln>
          </p:spPr>
          <p:txBody>
            <a:bodyPr>
              <a:spAutoFit/>
            </a:bodyPr>
            <a:lstStyle/>
            <a:p>
              <a:r>
                <a:rPr lang="en-US"/>
                <a:t>Export RVM</a:t>
              </a:r>
            </a:p>
          </p:txBody>
        </p:sp>
      </p:grpSp>
      <p:grpSp>
        <p:nvGrpSpPr>
          <p:cNvPr id="6" name="Group 23"/>
          <p:cNvGrpSpPr>
            <a:grpSpLocks/>
          </p:cNvGrpSpPr>
          <p:nvPr/>
        </p:nvGrpSpPr>
        <p:grpSpPr bwMode="auto">
          <a:xfrm>
            <a:off x="6451600" y="4092575"/>
            <a:ext cx="2178050" cy="1231900"/>
            <a:chOff x="3374849" y="1298927"/>
            <a:chExt cx="2179285" cy="1231016"/>
          </a:xfrm>
        </p:grpSpPr>
        <p:grpSp>
          <p:nvGrpSpPr>
            <p:cNvPr id="7" name="Group 24"/>
            <p:cNvGrpSpPr>
              <a:grpSpLocks/>
            </p:cNvGrpSpPr>
            <p:nvPr/>
          </p:nvGrpSpPr>
          <p:grpSpPr bwMode="auto">
            <a:xfrm>
              <a:off x="3374849" y="1298927"/>
              <a:ext cx="1219729" cy="1219729"/>
              <a:chOff x="3374849" y="1298927"/>
              <a:chExt cx="1219729" cy="1219729"/>
            </a:xfrm>
          </p:grpSpPr>
          <p:pic>
            <p:nvPicPr>
              <p:cNvPr id="372757"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58" name="TextBox 29"/>
              <p:cNvSpPr txBox="1">
                <a:spLocks noChangeArrowheads="1"/>
              </p:cNvSpPr>
              <p:nvPr/>
            </p:nvSpPr>
            <p:spPr bwMode="auto">
              <a:xfrm>
                <a:off x="3646311" y="1478843"/>
                <a:ext cx="490840" cy="261610"/>
              </a:xfrm>
              <a:prstGeom prst="rect">
                <a:avLst/>
              </a:prstGeom>
              <a:noFill/>
              <a:ln w="9525">
                <a:noFill/>
                <a:miter lim="800000"/>
                <a:headEnd/>
                <a:tailEnd/>
              </a:ln>
            </p:spPr>
            <p:txBody>
              <a:bodyPr wrap="none">
                <a:spAutoFit/>
              </a:bodyPr>
              <a:lstStyle/>
              <a:p>
                <a:r>
                  <a:rPr lang="en-US" sz="1100"/>
                  <a:t>.ZVF</a:t>
                </a:r>
              </a:p>
            </p:txBody>
          </p:sp>
        </p:grpSp>
        <p:grpSp>
          <p:nvGrpSpPr>
            <p:cNvPr id="8" name="Group 25"/>
            <p:cNvGrpSpPr>
              <a:grpSpLocks/>
            </p:cNvGrpSpPr>
            <p:nvPr/>
          </p:nvGrpSpPr>
          <p:grpSpPr bwMode="auto">
            <a:xfrm>
              <a:off x="4334405" y="1310214"/>
              <a:ext cx="1219729" cy="1219729"/>
              <a:chOff x="4492449" y="1310215"/>
              <a:chExt cx="1219729" cy="1219729"/>
            </a:xfrm>
          </p:grpSpPr>
          <p:pic>
            <p:nvPicPr>
              <p:cNvPr id="37275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56" name="TextBox 27"/>
              <p:cNvSpPr txBox="1">
                <a:spLocks noChangeArrowheads="1"/>
              </p:cNvSpPr>
              <p:nvPr/>
            </p:nvSpPr>
            <p:spPr bwMode="auto">
              <a:xfrm>
                <a:off x="4763911" y="1490131"/>
                <a:ext cx="522900" cy="261610"/>
              </a:xfrm>
              <a:prstGeom prst="rect">
                <a:avLst/>
              </a:prstGeom>
              <a:noFill/>
              <a:ln w="9525">
                <a:noFill/>
                <a:miter lim="800000"/>
                <a:headEnd/>
                <a:tailEnd/>
              </a:ln>
            </p:spPr>
            <p:txBody>
              <a:bodyPr wrap="none">
                <a:spAutoFit/>
              </a:bodyPr>
              <a:lstStyle/>
              <a:p>
                <a:r>
                  <a:rPr lang="en-US" sz="1100"/>
                  <a:t>.DRV</a:t>
                </a:r>
              </a:p>
            </p:txBody>
          </p:sp>
        </p:grpSp>
      </p:grpSp>
      <p:grpSp>
        <p:nvGrpSpPr>
          <p:cNvPr id="9" name="Group 40"/>
          <p:cNvGrpSpPr>
            <a:grpSpLocks/>
          </p:cNvGrpSpPr>
          <p:nvPr/>
        </p:nvGrpSpPr>
        <p:grpSpPr bwMode="auto">
          <a:xfrm>
            <a:off x="5581650" y="2071688"/>
            <a:ext cx="2540000" cy="1998662"/>
            <a:chOff x="5429956" y="1919112"/>
            <a:chExt cx="2540000" cy="1998132"/>
          </a:xfrm>
        </p:grpSpPr>
        <p:pic>
          <p:nvPicPr>
            <p:cNvPr id="372750" name="Picture 4" descr="C:\Documents and Settings\sshota\Local Settings\Temporary Internet Files\Content.IE5\6869N9OG\MCj04326140000[1].png"/>
            <p:cNvPicPr>
              <a:picLocks noChangeAspect="1" noChangeArrowheads="1"/>
            </p:cNvPicPr>
            <p:nvPr/>
          </p:nvPicPr>
          <p:blipFill>
            <a:blip r:embed="rId4" cstate="print"/>
            <a:srcRect/>
            <a:stretch>
              <a:fillRect/>
            </a:stretch>
          </p:blipFill>
          <p:spPr bwMode="auto">
            <a:xfrm>
              <a:off x="6547380" y="2280005"/>
              <a:ext cx="1140354" cy="1140354"/>
            </a:xfrm>
            <a:prstGeom prst="rect">
              <a:avLst/>
            </a:prstGeom>
            <a:noFill/>
            <a:ln w="9525">
              <a:noFill/>
              <a:miter lim="800000"/>
              <a:headEnd/>
              <a:tailEnd/>
            </a:ln>
          </p:spPr>
        </p:pic>
        <p:sp>
          <p:nvSpPr>
            <p:cNvPr id="31" name="Freeform 30"/>
            <p:cNvSpPr/>
            <p:nvPr/>
          </p:nvSpPr>
          <p:spPr>
            <a:xfrm>
              <a:off x="5429956" y="2077820"/>
              <a:ext cx="1919288" cy="1839424"/>
            </a:xfrm>
            <a:custGeom>
              <a:avLst/>
              <a:gdLst>
                <a:gd name="connsiteX0" fmla="*/ 0 w 1919111"/>
                <a:gd name="connsiteY0" fmla="*/ 0 h 1840088"/>
                <a:gd name="connsiteX1" fmla="*/ 1298222 w 1919111"/>
                <a:gd name="connsiteY1" fmla="*/ 699911 h 1840088"/>
                <a:gd name="connsiteX2" fmla="*/ 1919111 w 1919111"/>
                <a:gd name="connsiteY2" fmla="*/ 1840088 h 1840088"/>
              </a:gdLst>
              <a:ahLst/>
              <a:cxnLst>
                <a:cxn ang="0">
                  <a:pos x="connsiteX0" y="connsiteY0"/>
                </a:cxn>
                <a:cxn ang="0">
                  <a:pos x="connsiteX1" y="connsiteY1"/>
                </a:cxn>
                <a:cxn ang="0">
                  <a:pos x="connsiteX2" y="connsiteY2"/>
                </a:cxn>
              </a:cxnLst>
              <a:rect l="l" t="t" r="r" b="b"/>
              <a:pathLst>
                <a:path w="1919111" h="1840088">
                  <a:moveTo>
                    <a:pt x="0" y="0"/>
                  </a:moveTo>
                  <a:cubicBezTo>
                    <a:pt x="489185" y="196615"/>
                    <a:pt x="978370" y="393230"/>
                    <a:pt x="1298222" y="699911"/>
                  </a:cubicBezTo>
                  <a:cubicBezTo>
                    <a:pt x="1618074" y="1006592"/>
                    <a:pt x="1768592" y="1423340"/>
                    <a:pt x="1919111" y="1840088"/>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52" name="TextBox 31"/>
            <p:cNvSpPr txBox="1">
              <a:spLocks noChangeArrowheads="1"/>
            </p:cNvSpPr>
            <p:nvPr/>
          </p:nvSpPr>
          <p:spPr bwMode="auto">
            <a:xfrm>
              <a:off x="6175020" y="1919112"/>
              <a:ext cx="1794936" cy="369332"/>
            </a:xfrm>
            <a:prstGeom prst="rect">
              <a:avLst/>
            </a:prstGeom>
            <a:noFill/>
            <a:ln w="9525">
              <a:noFill/>
              <a:miter lim="800000"/>
              <a:headEnd/>
              <a:tailEnd/>
            </a:ln>
          </p:spPr>
          <p:txBody>
            <a:bodyPr>
              <a:spAutoFit/>
            </a:bodyPr>
            <a:lstStyle/>
            <a:p>
              <a:r>
                <a:rPr lang="en-US"/>
                <a:t>Translate Data</a:t>
              </a:r>
            </a:p>
          </p:txBody>
        </p:sp>
      </p:grpSp>
      <p:grpSp>
        <p:nvGrpSpPr>
          <p:cNvPr id="10" name="Group 41"/>
          <p:cNvGrpSpPr>
            <a:grpSpLocks/>
          </p:cNvGrpSpPr>
          <p:nvPr/>
        </p:nvGrpSpPr>
        <p:grpSpPr bwMode="auto">
          <a:xfrm>
            <a:off x="5018088" y="5446713"/>
            <a:ext cx="3014662" cy="1200150"/>
            <a:chOff x="4865511" y="5294489"/>
            <a:chExt cx="3014133" cy="1199486"/>
          </a:xfrm>
        </p:grpSpPr>
        <p:sp>
          <p:nvSpPr>
            <p:cNvPr id="38" name="Freeform 37"/>
            <p:cNvSpPr/>
            <p:nvPr/>
          </p:nvSpPr>
          <p:spPr>
            <a:xfrm>
              <a:off x="4865511" y="5294489"/>
              <a:ext cx="2179255" cy="655274"/>
            </a:xfrm>
            <a:custGeom>
              <a:avLst/>
              <a:gdLst>
                <a:gd name="connsiteX0" fmla="*/ 2178756 w 2178756"/>
                <a:gd name="connsiteY0" fmla="*/ 0 h 654755"/>
                <a:gd name="connsiteX1" fmla="*/ 1332089 w 2178756"/>
                <a:gd name="connsiteY1" fmla="*/ 541867 h 654755"/>
                <a:gd name="connsiteX2" fmla="*/ 0 w 2178756"/>
                <a:gd name="connsiteY2" fmla="*/ 654755 h 654755"/>
              </a:gdLst>
              <a:ahLst/>
              <a:cxnLst>
                <a:cxn ang="0">
                  <a:pos x="connsiteX0" y="connsiteY0"/>
                </a:cxn>
                <a:cxn ang="0">
                  <a:pos x="connsiteX1" y="connsiteY1"/>
                </a:cxn>
                <a:cxn ang="0">
                  <a:pos x="connsiteX2" y="connsiteY2"/>
                </a:cxn>
              </a:cxnLst>
              <a:rect l="l" t="t" r="r" b="b"/>
              <a:pathLst>
                <a:path w="2178756" h="654755">
                  <a:moveTo>
                    <a:pt x="2178756" y="0"/>
                  </a:moveTo>
                  <a:cubicBezTo>
                    <a:pt x="1936985" y="216370"/>
                    <a:pt x="1695215" y="432741"/>
                    <a:pt x="1332089" y="541867"/>
                  </a:cubicBezTo>
                  <a:cubicBezTo>
                    <a:pt x="968963" y="650993"/>
                    <a:pt x="0" y="654755"/>
                    <a:pt x="0" y="654755"/>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49" name="TextBox 38"/>
            <p:cNvSpPr txBox="1">
              <a:spLocks noChangeArrowheads="1"/>
            </p:cNvSpPr>
            <p:nvPr/>
          </p:nvSpPr>
          <p:spPr bwMode="auto">
            <a:xfrm>
              <a:off x="6208889" y="5847644"/>
              <a:ext cx="1670755" cy="646331"/>
            </a:xfrm>
            <a:prstGeom prst="rect">
              <a:avLst/>
            </a:prstGeom>
            <a:noFill/>
            <a:ln w="9525">
              <a:noFill/>
              <a:miter lim="800000"/>
              <a:headEnd/>
              <a:tailEnd/>
            </a:ln>
          </p:spPr>
          <p:txBody>
            <a:bodyPr>
              <a:spAutoFit/>
            </a:bodyPr>
            <a:lstStyle/>
            <a:p>
              <a:r>
                <a:rPr lang="en-US"/>
                <a:t>Attach as R3D Model</a:t>
              </a:r>
            </a:p>
          </p:txBody>
        </p:sp>
      </p:grpSp>
      <p:pic>
        <p:nvPicPr>
          <p:cNvPr id="3079" name="Picture 7"/>
          <p:cNvPicPr>
            <a:picLocks noChangeAspect="1" noChangeArrowheads="1"/>
          </p:cNvPicPr>
          <p:nvPr/>
        </p:nvPicPr>
        <p:blipFill>
          <a:blip r:embed="rId5" cstate="print"/>
          <a:srcRect/>
          <a:stretch>
            <a:fillRect/>
          </a:stretch>
        </p:blipFill>
        <p:spPr bwMode="auto">
          <a:xfrm>
            <a:off x="3200400" y="3962400"/>
            <a:ext cx="1798638" cy="2244725"/>
          </a:xfrm>
          <a:prstGeom prst="rect">
            <a:avLst/>
          </a:prstGeom>
          <a:noFill/>
          <a:ln w="9525">
            <a:noFill/>
            <a:miter lim="800000"/>
            <a:headEnd/>
            <a:tailEnd/>
          </a:ln>
        </p:spPr>
      </p:pic>
      <p:sp>
        <p:nvSpPr>
          <p:cNvPr id="33" name="TextBox 32"/>
          <p:cNvSpPr txBox="1">
            <a:spLocks noChangeArrowheads="1"/>
          </p:cNvSpPr>
          <p:nvPr/>
        </p:nvSpPr>
        <p:spPr bwMode="auto">
          <a:xfrm>
            <a:off x="3200400" y="6096000"/>
            <a:ext cx="1765300" cy="366713"/>
          </a:xfrm>
          <a:prstGeom prst="rect">
            <a:avLst/>
          </a:prstGeom>
          <a:noFill/>
          <a:ln w="9525">
            <a:noFill/>
            <a:miter lim="800000"/>
            <a:headEnd/>
            <a:tailEnd/>
          </a:ln>
        </p:spPr>
        <p:txBody>
          <a:bodyPr>
            <a:spAutoFit/>
          </a:bodyPr>
          <a:lstStyle/>
          <a:p>
            <a:r>
              <a:rPr lang="en-US" dirty="0" smtClean="0"/>
              <a:t>Smart 3D</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3000"/>
                                        <p:tgtEl>
                                          <p:spTgt spid="3078"/>
                                        </p:tgtEl>
                                      </p:cBhvr>
                                    </p:animEffect>
                                  </p:childTnLst>
                                </p:cTn>
                              </p:par>
                            </p:childTnLst>
                          </p:cTn>
                        </p:par>
                        <p:par>
                          <p:cTn id="8" fill="hold">
                            <p:stCondLst>
                              <p:cond delay="3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0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2000"/>
                                        <p:tgtEl>
                                          <p:spTgt spid="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2000"/>
                                        <p:tgtEl>
                                          <p:spTgt spid="10"/>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079"/>
                                        </p:tgtEl>
                                        <p:attrNameLst>
                                          <p:attrName>style.visibility</p:attrName>
                                        </p:attrNameLst>
                                      </p:cBhvr>
                                      <p:to>
                                        <p:strVal val="visible"/>
                                      </p:to>
                                    </p:set>
                                    <p:animEffect transition="in" filter="fade">
                                      <p:cBhvr>
                                        <p:cTn id="37" dur="1000"/>
                                        <p:tgtEl>
                                          <p:spTgt spid="3079"/>
                                        </p:tgtEl>
                                      </p:cBhvr>
                                    </p:animEffec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p:cNvSpPr>
            <a:spLocks noGrp="1" noChangeArrowheads="1"/>
          </p:cNvSpPr>
          <p:nvPr>
            <p:ph type="title"/>
          </p:nvPr>
        </p:nvSpPr>
        <p:spPr>
          <a:xfrm>
            <a:off x="318970" y="214290"/>
            <a:ext cx="6824797" cy="785818"/>
          </a:xfrm>
        </p:spPr>
        <p:txBody>
          <a:bodyPr/>
          <a:lstStyle/>
          <a:p>
            <a:r>
              <a:rPr lang="en-US" dirty="0" smtClean="0"/>
              <a:t>Reference 3D: Filters</a:t>
            </a:r>
          </a:p>
        </p:txBody>
      </p:sp>
      <p:sp>
        <p:nvSpPr>
          <p:cNvPr id="373762" name="Rectangle 5"/>
          <p:cNvSpPr>
            <a:spLocks noGrp="1" noChangeArrowheads="1"/>
          </p:cNvSpPr>
          <p:nvPr>
            <p:ph type="body" idx="1"/>
          </p:nvPr>
        </p:nvSpPr>
        <p:spPr/>
        <p:txBody>
          <a:bodyPr>
            <a:normAutofit/>
          </a:bodyPr>
          <a:lstStyle/>
          <a:p>
            <a:r>
              <a:rPr lang="en-US" sz="2000" dirty="0" smtClean="0"/>
              <a:t>R3D includes a very powerful filtering mechanism that allows you to filter objects from references based on their type, regardless of the authoring tool used for creation (Smart 3D, PDMS, and so on). </a:t>
            </a:r>
          </a:p>
        </p:txBody>
      </p:sp>
      <p:pic>
        <p:nvPicPr>
          <p:cNvPr id="4" name="Picture 4"/>
          <p:cNvPicPr>
            <a:picLocks noChangeAspect="1" noChangeArrowheads="1"/>
          </p:cNvPicPr>
          <p:nvPr/>
        </p:nvPicPr>
        <p:blipFill>
          <a:blip r:embed="rId2" cstate="print"/>
          <a:srcRect/>
          <a:stretch>
            <a:fillRect/>
          </a:stretch>
        </p:blipFill>
        <p:spPr bwMode="black">
          <a:xfrm>
            <a:off x="2667000" y="2286000"/>
            <a:ext cx="4114800" cy="395540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318970" y="214290"/>
            <a:ext cx="6824797" cy="785818"/>
          </a:xfrm>
        </p:spPr>
        <p:txBody>
          <a:bodyPr/>
          <a:lstStyle/>
          <a:p>
            <a:r>
              <a:rPr lang="en-US" dirty="0" smtClean="0"/>
              <a:t>System Setup: Smart 3D ancillary servers</a:t>
            </a:r>
          </a:p>
        </p:txBody>
      </p:sp>
      <p:sp>
        <p:nvSpPr>
          <p:cNvPr id="59394" name="Rectangle 3"/>
          <p:cNvSpPr>
            <a:spLocks noGrp="1" noChangeArrowheads="1"/>
          </p:cNvSpPr>
          <p:nvPr>
            <p:ph idx="1"/>
          </p:nvPr>
        </p:nvSpPr>
        <p:spPr/>
        <p:txBody>
          <a:bodyPr>
            <a:normAutofit/>
          </a:bodyPr>
          <a:lstStyle/>
          <a:p>
            <a:r>
              <a:rPr lang="en-US" sz="2000" dirty="0" smtClean="0"/>
              <a:t>Ancillary servers are computers dedicated to perform a specific task with the purpose to offload processing from the main database server.</a:t>
            </a:r>
          </a:p>
          <a:p>
            <a:pPr marL="457200" lvl="1" indent="0">
              <a:buNone/>
            </a:pPr>
            <a:endParaRPr lang="en-US" sz="2000" dirty="0"/>
          </a:p>
          <a:p>
            <a:pPr lvl="1"/>
            <a:r>
              <a:rPr lang="en-US" sz="2000" b="1" dirty="0" smtClean="0"/>
              <a:t>Interference checking (IFC)</a:t>
            </a:r>
          </a:p>
          <a:p>
            <a:pPr lvl="2"/>
            <a:r>
              <a:rPr lang="en-US" sz="1900" dirty="0" smtClean="0"/>
              <a:t>Checks interferences between objects in the plant</a:t>
            </a:r>
          </a:p>
          <a:p>
            <a:pPr lvl="1"/>
            <a:endParaRPr lang="en-US" sz="2000" dirty="0" smtClean="0"/>
          </a:p>
          <a:p>
            <a:pPr lvl="1"/>
            <a:r>
              <a:rPr lang="en-US" sz="2000" b="1" dirty="0" smtClean="0"/>
              <a:t>Intergraph Batch services</a:t>
            </a:r>
          </a:p>
          <a:p>
            <a:pPr lvl="2"/>
            <a:r>
              <a:rPr lang="en-US" sz="1900" dirty="0" smtClean="0"/>
              <a:t>Manages scheduling and execution for commands to be processed in batch mode</a:t>
            </a:r>
          </a:p>
        </p:txBody>
      </p:sp>
    </p:spTree>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2"/>
          <p:cNvSpPr>
            <a:spLocks noGrp="1" noChangeArrowheads="1"/>
          </p:cNvSpPr>
          <p:nvPr>
            <p:ph type="title"/>
          </p:nvPr>
        </p:nvSpPr>
        <p:spPr/>
        <p:txBody>
          <a:bodyPr/>
          <a:lstStyle/>
          <a:p>
            <a:r>
              <a:rPr lang="en-US" dirty="0" smtClean="0"/>
              <a:t>Reference 3D:  Business cases</a:t>
            </a:r>
          </a:p>
        </p:txBody>
      </p:sp>
      <p:sp>
        <p:nvSpPr>
          <p:cNvPr id="369666" name="Rectangle 3"/>
          <p:cNvSpPr>
            <a:spLocks noGrp="1" noChangeArrowheads="1"/>
          </p:cNvSpPr>
          <p:nvPr>
            <p:ph idx="1"/>
          </p:nvPr>
        </p:nvSpPr>
        <p:spPr/>
        <p:txBody>
          <a:bodyPr>
            <a:normAutofit lnSpcReduction="10000"/>
          </a:bodyPr>
          <a:lstStyle/>
          <a:p>
            <a:r>
              <a:rPr lang="en-US" sz="2000" dirty="0" smtClean="0"/>
              <a:t>Some of the business cases provided by this functionality include: </a:t>
            </a:r>
          </a:p>
          <a:p>
            <a:pPr lvl="1"/>
            <a:r>
              <a:rPr lang="en-US" sz="2000" dirty="0" smtClean="0"/>
              <a:t>Supporting disconnected </a:t>
            </a:r>
            <a:r>
              <a:rPr lang="en-US" sz="2000" dirty="0" err="1" smtClean="0"/>
              <a:t>workshare</a:t>
            </a:r>
            <a:r>
              <a:rPr lang="en-US" sz="2000" dirty="0" smtClean="0"/>
              <a:t> </a:t>
            </a:r>
          </a:p>
          <a:p>
            <a:pPr lvl="1"/>
            <a:r>
              <a:rPr lang="en-US" sz="2000" dirty="0" smtClean="0"/>
              <a:t>Preserving intellectual property in joint venture projects</a:t>
            </a:r>
          </a:p>
          <a:p>
            <a:pPr lvl="1"/>
            <a:r>
              <a:rPr lang="en-US" sz="2000" dirty="0" smtClean="0"/>
              <a:t>Allowing for better security in joint venture projects</a:t>
            </a:r>
          </a:p>
          <a:p>
            <a:pPr lvl="1"/>
            <a:r>
              <a:rPr lang="en-US" sz="2000" dirty="0" smtClean="0"/>
              <a:t>Compatibility between datasets from different S3D versions </a:t>
            </a:r>
          </a:p>
          <a:p>
            <a:pPr lvl="1"/>
            <a:r>
              <a:rPr lang="en-US" sz="2000" dirty="0" smtClean="0"/>
              <a:t>Bridging differences between S3D datasets on disparate databases (Oracle </a:t>
            </a:r>
            <a:r>
              <a:rPr lang="en-US" sz="2000" dirty="0" err="1" smtClean="0"/>
              <a:t>vs</a:t>
            </a:r>
            <a:r>
              <a:rPr lang="en-US" sz="2000" dirty="0" smtClean="0"/>
              <a:t> SQL)</a:t>
            </a:r>
          </a:p>
          <a:p>
            <a:pPr lvl="1"/>
            <a:r>
              <a:rPr lang="en-US" sz="2000" dirty="0" smtClean="0"/>
              <a:t>Ability to work with datasets from external tools such as </a:t>
            </a:r>
            <a:r>
              <a:rPr lang="en-US" sz="2000" dirty="0" err="1" smtClean="0"/>
              <a:t>PDMS</a:t>
            </a:r>
            <a:r>
              <a:rPr lang="en-US" sz="2000" dirty="0" smtClean="0"/>
              <a:t>, </a:t>
            </a:r>
            <a:r>
              <a:rPr lang="en-US" sz="2000" dirty="0" err="1" smtClean="0"/>
              <a:t>XMpLant</a:t>
            </a:r>
            <a:endParaRPr lang="en-US" sz="2000" dirty="0" smtClean="0"/>
          </a:p>
          <a:p>
            <a:pPr lvl="1"/>
            <a:r>
              <a:rPr lang="en-US" sz="2000" dirty="0" smtClean="0"/>
              <a:t>Support parallel design for increased productivity</a:t>
            </a:r>
          </a:p>
        </p:txBody>
      </p:sp>
    </p:spTree>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a:xfrm>
            <a:off x="318970" y="214290"/>
            <a:ext cx="6824797" cy="785818"/>
          </a:xfrm>
        </p:spPr>
        <p:txBody>
          <a:bodyPr/>
          <a:lstStyle/>
          <a:p>
            <a:r>
              <a:rPr lang="en-US" dirty="0" smtClean="0"/>
              <a:t>Reference 3D:  Business cases</a:t>
            </a:r>
          </a:p>
        </p:txBody>
      </p:sp>
      <p:sp>
        <p:nvSpPr>
          <p:cNvPr id="367618" name="Rectangle 3"/>
          <p:cNvSpPr>
            <a:spLocks noGrp="1" noChangeArrowheads="1"/>
          </p:cNvSpPr>
          <p:nvPr>
            <p:ph type="body" idx="1"/>
          </p:nvPr>
        </p:nvSpPr>
        <p:spPr/>
        <p:txBody>
          <a:bodyPr/>
          <a:lstStyle/>
          <a:p>
            <a:r>
              <a:rPr lang="en-US" sz="2000" dirty="0" smtClean="0"/>
              <a:t>Some of the business cases provided by this functionality include: </a:t>
            </a:r>
          </a:p>
          <a:p>
            <a:pPr>
              <a:buNone/>
            </a:pPr>
            <a:endParaRPr lang="en-US" sz="2000" b="1" dirty="0" smtClean="0"/>
          </a:p>
          <a:p>
            <a:pPr>
              <a:buNone/>
            </a:pPr>
            <a:r>
              <a:rPr lang="en-US" sz="2000" b="1" dirty="0" smtClean="0"/>
              <a:t>Supporting Disconnected </a:t>
            </a:r>
            <a:r>
              <a:rPr lang="en-US" sz="2000" b="1" dirty="0" err="1" smtClean="0"/>
              <a:t>Workshare</a:t>
            </a:r>
            <a:endParaRPr lang="en-US" sz="2000" b="1" dirty="0" smtClean="0"/>
          </a:p>
          <a:p>
            <a:pPr>
              <a:buNone/>
            </a:pPr>
            <a:endParaRPr lang="en-US" sz="2000" dirty="0" smtClean="0"/>
          </a:p>
          <a:p>
            <a:pPr>
              <a:buNone/>
            </a:pPr>
            <a:r>
              <a:rPr lang="en-US" sz="2000" dirty="0" smtClean="0"/>
              <a:t>Since the data is published to files at the source location(s) and attached as a reference at the target location, live connection between the databases is not required.</a:t>
            </a:r>
          </a:p>
          <a:p>
            <a:pPr>
              <a:buNone/>
            </a:pPr>
            <a:endParaRPr lang="en-US" sz="2000" dirty="0" smtClean="0"/>
          </a:p>
          <a:p>
            <a:pPr>
              <a:buNone/>
            </a:pPr>
            <a:r>
              <a:rPr lang="en-US" sz="2000" dirty="0" smtClean="0"/>
              <a:t>Periodic publish and update of the R3D models would allow multiple partners to work on a joint venture product in a disconnected manner.</a:t>
            </a:r>
          </a:p>
          <a:p>
            <a:endParaRPr lang="en-US" dirty="0" smtClean="0"/>
          </a:p>
        </p:txBody>
      </p:sp>
    </p:spTree>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2"/>
          <p:cNvSpPr>
            <a:spLocks noGrp="1" noChangeArrowheads="1"/>
          </p:cNvSpPr>
          <p:nvPr>
            <p:ph type="title"/>
          </p:nvPr>
        </p:nvSpPr>
        <p:spPr>
          <a:xfrm>
            <a:off x="318970" y="214290"/>
            <a:ext cx="6824797" cy="785818"/>
          </a:xfrm>
        </p:spPr>
        <p:txBody>
          <a:bodyPr>
            <a:normAutofit/>
          </a:bodyPr>
          <a:lstStyle/>
          <a:p>
            <a:r>
              <a:rPr lang="en-US" dirty="0" smtClean="0"/>
              <a:t>Reference 3D:  Business cases – disconnected </a:t>
            </a:r>
            <a:r>
              <a:rPr lang="en-US" dirty="0" err="1" smtClean="0"/>
              <a:t>workshare</a:t>
            </a:r>
            <a:endParaRPr lang="en-US" dirty="0" smtClean="0"/>
          </a:p>
        </p:txBody>
      </p:sp>
      <p:sp>
        <p:nvSpPr>
          <p:cNvPr id="21" name="TextBox 20"/>
          <p:cNvSpPr txBox="1">
            <a:spLocks noChangeArrowheads="1"/>
          </p:cNvSpPr>
          <p:nvPr/>
        </p:nvSpPr>
        <p:spPr bwMode="auto">
          <a:xfrm>
            <a:off x="914400" y="4800600"/>
            <a:ext cx="1762125" cy="646113"/>
          </a:xfrm>
          <a:prstGeom prst="rect">
            <a:avLst/>
          </a:prstGeom>
          <a:noFill/>
          <a:ln w="9525">
            <a:noFill/>
            <a:miter lim="800000"/>
            <a:headEnd/>
            <a:tailEnd/>
          </a:ln>
        </p:spPr>
        <p:txBody>
          <a:bodyPr wrap="none">
            <a:spAutoFit/>
          </a:bodyPr>
          <a:lstStyle/>
          <a:p>
            <a:pPr algn="ctr"/>
            <a:r>
              <a:rPr lang="en-US"/>
              <a:t>Sub Contractor</a:t>
            </a:r>
          </a:p>
          <a:p>
            <a:pPr algn="ctr"/>
            <a:r>
              <a:rPr lang="en-US"/>
              <a:t>(Source Model)</a:t>
            </a:r>
          </a:p>
        </p:txBody>
      </p:sp>
      <p:pic>
        <p:nvPicPr>
          <p:cNvPr id="1029" name="Picture 5"/>
          <p:cNvPicPr>
            <a:picLocks noChangeAspect="1" noChangeArrowheads="1"/>
          </p:cNvPicPr>
          <p:nvPr/>
        </p:nvPicPr>
        <p:blipFill>
          <a:blip r:embed="rId2"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roup 32"/>
          <p:cNvGrpSpPr>
            <a:grpSpLocks/>
          </p:cNvGrpSpPr>
          <p:nvPr/>
        </p:nvGrpSpPr>
        <p:grpSpPr bwMode="auto">
          <a:xfrm>
            <a:off x="3581400" y="3048000"/>
            <a:ext cx="603250" cy="711200"/>
            <a:chOff x="3733800" y="1295400"/>
            <a:chExt cx="603694" cy="710970"/>
          </a:xfrm>
        </p:grpSpPr>
        <p:pic>
          <p:nvPicPr>
            <p:cNvPr id="368672"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73"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grpSp>
        <p:nvGrpSpPr>
          <p:cNvPr id="3" name="Group 35"/>
          <p:cNvGrpSpPr>
            <a:grpSpLocks/>
          </p:cNvGrpSpPr>
          <p:nvPr/>
        </p:nvGrpSpPr>
        <p:grpSpPr bwMode="auto">
          <a:xfrm>
            <a:off x="3124200" y="3352800"/>
            <a:ext cx="762000" cy="657225"/>
            <a:chOff x="3124200" y="3352800"/>
            <a:chExt cx="762606" cy="657999"/>
          </a:xfrm>
        </p:grpSpPr>
        <p:sp>
          <p:nvSpPr>
            <p:cNvPr id="34" name="Right Arrow 33"/>
            <p:cNvSpPr/>
            <p:nvPr/>
          </p:nvSpPr>
          <p:spPr>
            <a:xfrm>
              <a:off x="3124200" y="3352800"/>
              <a:ext cx="457564" cy="228869"/>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671" name="TextBox 34"/>
            <p:cNvSpPr txBox="1">
              <a:spLocks noChangeArrowheads="1"/>
            </p:cNvSpPr>
            <p:nvPr/>
          </p:nvSpPr>
          <p:spPr bwMode="auto">
            <a:xfrm>
              <a:off x="3200400" y="3733800"/>
              <a:ext cx="686406" cy="276999"/>
            </a:xfrm>
            <a:prstGeom prst="rect">
              <a:avLst/>
            </a:prstGeom>
            <a:noFill/>
            <a:ln w="9525">
              <a:noFill/>
              <a:miter lim="800000"/>
              <a:headEnd/>
              <a:tailEnd/>
            </a:ln>
          </p:spPr>
          <p:txBody>
            <a:bodyPr wrap="none">
              <a:spAutoFit/>
            </a:bodyPr>
            <a:lstStyle/>
            <a:p>
              <a:r>
                <a:rPr lang="en-US" sz="1200"/>
                <a:t>Publish</a:t>
              </a:r>
            </a:p>
          </p:txBody>
        </p:sp>
      </p:grpSp>
      <p:pic>
        <p:nvPicPr>
          <p:cNvPr id="1030" name="Picture 6"/>
          <p:cNvPicPr>
            <a:picLocks noChangeAspect="1" noChangeArrowheads="1"/>
          </p:cNvPicPr>
          <p:nvPr/>
        </p:nvPicPr>
        <p:blipFill>
          <a:blip r:embed="rId2"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40"/>
          <p:cNvGrpSpPr>
            <a:grpSpLocks/>
          </p:cNvGrpSpPr>
          <p:nvPr/>
        </p:nvGrpSpPr>
        <p:grpSpPr bwMode="auto">
          <a:xfrm>
            <a:off x="5094288" y="3352800"/>
            <a:ext cx="677862" cy="685800"/>
            <a:chOff x="5094317" y="3352800"/>
            <a:chExt cx="678391" cy="685800"/>
          </a:xfrm>
        </p:grpSpPr>
        <p:sp>
          <p:nvSpPr>
            <p:cNvPr id="38" name="Right Arrow 37"/>
            <p:cNvSpPr/>
            <p:nvPr/>
          </p:nvSpPr>
          <p:spPr>
            <a:xfrm>
              <a:off x="5257957" y="3352800"/>
              <a:ext cx="457557"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669" name="TextBox 39"/>
            <p:cNvSpPr txBox="1">
              <a:spLocks noChangeArrowheads="1"/>
            </p:cNvSpPr>
            <p:nvPr/>
          </p:nvSpPr>
          <p:spPr bwMode="auto">
            <a:xfrm>
              <a:off x="5094317" y="3761601"/>
              <a:ext cx="678391" cy="276999"/>
            </a:xfrm>
            <a:prstGeom prst="rect">
              <a:avLst/>
            </a:prstGeom>
            <a:noFill/>
            <a:ln w="9525">
              <a:noFill/>
              <a:miter lim="800000"/>
              <a:headEnd/>
              <a:tailEnd/>
            </a:ln>
          </p:spPr>
          <p:txBody>
            <a:bodyPr wrap="none">
              <a:spAutoFit/>
            </a:bodyPr>
            <a:lstStyle/>
            <a:p>
              <a:r>
                <a:rPr lang="en-US" sz="1200"/>
                <a:t>Update</a:t>
              </a:r>
            </a:p>
          </p:txBody>
        </p:sp>
      </p:grpSp>
      <p:pic>
        <p:nvPicPr>
          <p:cNvPr id="1031" name="Picture 7"/>
          <p:cNvPicPr>
            <a:picLocks noChangeAspect="1" noChangeArrowheads="1"/>
          </p:cNvPicPr>
          <p:nvPr/>
        </p:nvPicPr>
        <p:blipFill>
          <a:blip r:embed="rId4"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1"/>
          <p:cNvGrpSpPr>
            <a:grpSpLocks/>
          </p:cNvGrpSpPr>
          <p:nvPr/>
        </p:nvGrpSpPr>
        <p:grpSpPr bwMode="auto">
          <a:xfrm>
            <a:off x="3581400" y="3048000"/>
            <a:ext cx="603250" cy="711200"/>
            <a:chOff x="3733800" y="1295400"/>
            <a:chExt cx="603694" cy="710970"/>
          </a:xfrm>
        </p:grpSpPr>
        <p:pic>
          <p:nvPicPr>
            <p:cNvPr id="368666"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67"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pic>
        <p:nvPicPr>
          <p:cNvPr id="1032" name="Picture 8"/>
          <p:cNvPicPr>
            <a:picLocks noChangeAspect="1" noChangeArrowheads="1"/>
          </p:cNvPicPr>
          <p:nvPr/>
        </p:nvPicPr>
        <p:blipFill>
          <a:blip r:embed="rId4"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3" name="Picture 9"/>
          <p:cNvPicPr>
            <a:picLocks noChangeAspect="1" noChangeArrowheads="1"/>
          </p:cNvPicPr>
          <p:nvPr/>
        </p:nvPicPr>
        <p:blipFill>
          <a:blip r:embed="rId5"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4" name="Picture 10"/>
          <p:cNvPicPr>
            <a:picLocks noChangeAspect="1" noChangeArrowheads="1"/>
          </p:cNvPicPr>
          <p:nvPr/>
        </p:nvPicPr>
        <p:blipFill>
          <a:blip r:embed="rId5"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Group 46"/>
          <p:cNvGrpSpPr>
            <a:grpSpLocks/>
          </p:cNvGrpSpPr>
          <p:nvPr/>
        </p:nvGrpSpPr>
        <p:grpSpPr bwMode="auto">
          <a:xfrm>
            <a:off x="3581400" y="3048000"/>
            <a:ext cx="603250" cy="711200"/>
            <a:chOff x="3733800" y="1295400"/>
            <a:chExt cx="603694" cy="710970"/>
          </a:xfrm>
        </p:grpSpPr>
        <p:pic>
          <p:nvPicPr>
            <p:cNvPr id="368664"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65"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pic>
        <p:nvPicPr>
          <p:cNvPr id="1037" name="Picture 13"/>
          <p:cNvPicPr>
            <a:picLocks noChangeAspect="1" noChangeArrowheads="1"/>
          </p:cNvPicPr>
          <p:nvPr/>
        </p:nvPicPr>
        <p:blipFill>
          <a:blip r:embed="rId6" cstate="print"/>
          <a:srcRect/>
          <a:stretch>
            <a:fillRect/>
          </a:stretch>
        </p:blipFill>
        <p:spPr bwMode="auto">
          <a:xfrm>
            <a:off x="495300" y="24384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8" name="Picture 14"/>
          <p:cNvPicPr>
            <a:picLocks noChangeAspect="1" noChangeArrowheads="1"/>
          </p:cNvPicPr>
          <p:nvPr/>
        </p:nvPicPr>
        <p:blipFill>
          <a:blip r:embed="rId6" cstate="print"/>
          <a:srcRect/>
          <a:stretch>
            <a:fillRect/>
          </a:stretch>
        </p:blipFill>
        <p:spPr bwMode="auto">
          <a:xfrm>
            <a:off x="5867400" y="2362200"/>
            <a:ext cx="2476500" cy="200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7" name="Group 53"/>
          <p:cNvGrpSpPr>
            <a:grpSpLocks/>
          </p:cNvGrpSpPr>
          <p:nvPr/>
        </p:nvGrpSpPr>
        <p:grpSpPr bwMode="auto">
          <a:xfrm>
            <a:off x="3581400" y="3048000"/>
            <a:ext cx="603250" cy="711200"/>
            <a:chOff x="3733800" y="1295400"/>
            <a:chExt cx="603694" cy="710970"/>
          </a:xfrm>
        </p:grpSpPr>
        <p:pic>
          <p:nvPicPr>
            <p:cNvPr id="368662"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295400"/>
              <a:ext cx="603694" cy="558570"/>
            </a:xfrm>
            <a:prstGeom prst="rect">
              <a:avLst/>
            </a:prstGeom>
            <a:noFill/>
            <a:ln w="9525">
              <a:noFill/>
              <a:miter lim="800000"/>
              <a:headEnd/>
              <a:tailEnd/>
            </a:ln>
          </p:spPr>
        </p:pic>
        <p:pic>
          <p:nvPicPr>
            <p:cNvPr id="368663" name="Picture 3" descr="C:\Documents and Settings\sshota\Local Settings\Temporary Internet Files\Content.IE5\3DBNIGPC\MCj04325990000[1].png"/>
            <p:cNvPicPr>
              <a:picLocks noChangeAspect="1" noChangeArrowheads="1"/>
            </p:cNvPicPr>
            <p:nvPr/>
          </p:nvPicPr>
          <p:blipFill>
            <a:blip r:embed="rId3" cstate="print"/>
            <a:srcRect/>
            <a:stretch>
              <a:fillRect/>
            </a:stretch>
          </p:blipFill>
          <p:spPr bwMode="auto">
            <a:xfrm>
              <a:off x="3733800" y="1447800"/>
              <a:ext cx="603694" cy="558570"/>
            </a:xfrm>
            <a:prstGeom prst="rect">
              <a:avLst/>
            </a:prstGeom>
            <a:noFill/>
            <a:ln w="9525">
              <a:noFill/>
              <a:miter lim="800000"/>
              <a:headEnd/>
              <a:tailEnd/>
            </a:ln>
          </p:spPr>
        </p:pic>
      </p:grpSp>
      <p:sp>
        <p:nvSpPr>
          <p:cNvPr id="57" name="TextBox 56"/>
          <p:cNvSpPr txBox="1">
            <a:spLocks noChangeArrowheads="1"/>
          </p:cNvSpPr>
          <p:nvPr/>
        </p:nvSpPr>
        <p:spPr bwMode="auto">
          <a:xfrm>
            <a:off x="6172200" y="4724400"/>
            <a:ext cx="1928813" cy="646113"/>
          </a:xfrm>
          <a:prstGeom prst="rect">
            <a:avLst/>
          </a:prstGeom>
          <a:noFill/>
          <a:ln w="9525">
            <a:noFill/>
            <a:miter lim="800000"/>
            <a:headEnd/>
            <a:tailEnd/>
          </a:ln>
        </p:spPr>
        <p:txBody>
          <a:bodyPr wrap="none">
            <a:spAutoFit/>
          </a:bodyPr>
          <a:lstStyle/>
          <a:p>
            <a:pPr algn="ctr"/>
            <a:r>
              <a:rPr lang="en-US"/>
              <a:t>Prime Contractor</a:t>
            </a:r>
          </a:p>
          <a:p>
            <a:pPr algn="ctr"/>
            <a:r>
              <a:rPr lang="en-US"/>
              <a:t>(Target Model)</a:t>
            </a:r>
          </a:p>
        </p:txBody>
      </p:sp>
      <p:grpSp>
        <p:nvGrpSpPr>
          <p:cNvPr id="8" name="Group 40"/>
          <p:cNvGrpSpPr>
            <a:grpSpLocks/>
          </p:cNvGrpSpPr>
          <p:nvPr/>
        </p:nvGrpSpPr>
        <p:grpSpPr bwMode="auto">
          <a:xfrm>
            <a:off x="5094288" y="3352800"/>
            <a:ext cx="620712" cy="685800"/>
            <a:chOff x="5094317" y="3352800"/>
            <a:chExt cx="620683" cy="685800"/>
          </a:xfrm>
        </p:grpSpPr>
        <p:sp>
          <p:nvSpPr>
            <p:cNvPr id="33" name="Right Arrow 32"/>
            <p:cNvSpPr/>
            <p:nvPr/>
          </p:nvSpPr>
          <p:spPr>
            <a:xfrm>
              <a:off x="5257821" y="3352800"/>
              <a:ext cx="457179" cy="228600"/>
            </a:xfrm>
            <a:prstGeom prst="rightArrow">
              <a:avLst/>
            </a:prstGeom>
            <a:solidFill>
              <a:srgbClr val="FFFFA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661" name="TextBox 35"/>
            <p:cNvSpPr txBox="1">
              <a:spLocks noChangeArrowheads="1"/>
            </p:cNvSpPr>
            <p:nvPr/>
          </p:nvSpPr>
          <p:spPr bwMode="auto">
            <a:xfrm>
              <a:off x="5094317" y="3761601"/>
              <a:ext cx="620683" cy="276999"/>
            </a:xfrm>
            <a:prstGeom prst="rect">
              <a:avLst/>
            </a:prstGeom>
            <a:noFill/>
            <a:ln w="9525">
              <a:noFill/>
              <a:miter lim="800000"/>
              <a:headEnd/>
              <a:tailEnd/>
            </a:ln>
          </p:spPr>
          <p:txBody>
            <a:bodyPr wrap="none">
              <a:spAutoFit/>
            </a:bodyPr>
            <a:lstStyle/>
            <a:p>
              <a:r>
                <a:rPr lang="en-US" sz="1200" dirty="0"/>
                <a:t>Attach</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2000"/>
                                        <p:tgtEl>
                                          <p:spTgt spid="1029"/>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2.77778E-6 2.81221E-6 L 0.125 2.81221E-6 " pathEditMode="relative" rAng="0" ptsTypes="AA">
                                      <p:cBhvr>
                                        <p:cTn id="20" dur="2000" fill="hold"/>
                                        <p:tgtEl>
                                          <p:spTgt spid="2"/>
                                        </p:tgtEl>
                                        <p:attrNameLst>
                                          <p:attrName>ppt_x</p:attrName>
                                          <p:attrName>ppt_y</p:attrName>
                                        </p:attrNameLst>
                                      </p:cBhvr>
                                      <p:rCtr x="63"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2000"/>
                                        <p:tgtEl>
                                          <p:spTgt spid="1030"/>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1"/>
                                        </p:tgtEl>
                                        <p:attrNameLst>
                                          <p:attrName>style.visibility</p:attrName>
                                        </p:attrNameLst>
                                      </p:cBhvr>
                                      <p:to>
                                        <p:strVal val="visible"/>
                                      </p:to>
                                    </p:set>
                                    <p:animEffect transition="in" filter="fade">
                                      <p:cBhvr>
                                        <p:cTn id="45" dur="2000"/>
                                        <p:tgtEl>
                                          <p:spTgt spid="1031"/>
                                        </p:tgtEl>
                                      </p:cBhvr>
                                    </p:animEffec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2000"/>
                            </p:stCondLst>
                            <p:childTnLst>
                              <p:par>
                                <p:cTn id="52" presetID="63" presetClass="path" presetSubtype="0" accel="50000" decel="50000" fill="hold" nodeType="afterEffect">
                                  <p:stCondLst>
                                    <p:cond delay="0"/>
                                  </p:stCondLst>
                                  <p:childTnLst>
                                    <p:animMotion origin="layout" path="M -2.77778E-6 2.81221E-6 L 0.125 2.81221E-6 " pathEditMode="relative" rAng="0" ptsTypes="AA">
                                      <p:cBhvr>
                                        <p:cTn id="53" dur="2000" fill="hold"/>
                                        <p:tgtEl>
                                          <p:spTgt spid="5"/>
                                        </p:tgtEl>
                                        <p:attrNameLst>
                                          <p:attrName>ppt_x</p:attrName>
                                          <p:attrName>ppt_y</p:attrName>
                                        </p:attrNameLst>
                                      </p:cBhvr>
                                      <p:rCtr x="63" y="0"/>
                                    </p:animMotion>
                                  </p:childTnLst>
                                </p:cTn>
                              </p:par>
                            </p:childTnLst>
                          </p:cTn>
                        </p:par>
                        <p:par>
                          <p:cTn id="54" fill="hold">
                            <p:stCondLst>
                              <p:cond delay="4000"/>
                            </p:stCondLst>
                            <p:childTnLst>
                              <p:par>
                                <p:cTn id="55" presetID="1" presetClass="entr" presetSubtype="0"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par>
                          <p:cTn id="57" fill="hold">
                            <p:stCondLst>
                              <p:cond delay="4000"/>
                            </p:stCondLst>
                            <p:childTnLst>
                              <p:par>
                                <p:cTn id="58" presetID="10" presetClass="entr" presetSubtype="0" fill="hold" nodeType="afterEffect">
                                  <p:stCondLst>
                                    <p:cond delay="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2000"/>
                                        <p:tgtEl>
                                          <p:spTgt spid="1032"/>
                                        </p:tgtEl>
                                      </p:cBhvr>
                                    </p:animEffect>
                                  </p:childTnLst>
                                </p:cTn>
                              </p:par>
                            </p:childTnLst>
                          </p:cTn>
                        </p:par>
                        <p:par>
                          <p:cTn id="61" fill="hold">
                            <p:stCondLst>
                              <p:cond delay="6000"/>
                            </p:stCondLst>
                            <p:childTnLst>
                              <p:par>
                                <p:cTn id="62" presetID="1" presetClass="exit" presetSubtype="0" fill="hold" nodeType="afterEffect">
                                  <p:stCondLst>
                                    <p:cond delay="0"/>
                                  </p:stCondLst>
                                  <p:childTnLst>
                                    <p:set>
                                      <p:cBhvr>
                                        <p:cTn id="63" dur="1" fill="hold">
                                          <p:stCondLst>
                                            <p:cond delay="0"/>
                                          </p:stCondLst>
                                        </p:cTn>
                                        <p:tgtEl>
                                          <p:spTgt spid="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
                                        </p:tgtEl>
                                        <p:attrNameLst>
                                          <p:attrName>style.visibility</p:attrName>
                                        </p:attrNameLst>
                                      </p:cBhvr>
                                      <p:to>
                                        <p:strVal val="hidden"/>
                                      </p:to>
                                    </p:set>
                                  </p:childTnLst>
                                </p:cTn>
                              </p:par>
                            </p:childTnLst>
                          </p:cTn>
                        </p:par>
                        <p:par>
                          <p:cTn id="68" fill="hold">
                            <p:stCondLst>
                              <p:cond delay="6000"/>
                            </p:stCondLst>
                            <p:childTnLst>
                              <p:par>
                                <p:cTn id="69" presetID="10" presetClass="entr" presetSubtype="0" fill="hold" nodeType="afterEffect">
                                  <p:stCondLst>
                                    <p:cond delay="0"/>
                                  </p:stCondLst>
                                  <p:childTnLst>
                                    <p:set>
                                      <p:cBhvr>
                                        <p:cTn id="70" dur="1" fill="hold">
                                          <p:stCondLst>
                                            <p:cond delay="0"/>
                                          </p:stCondLst>
                                        </p:cTn>
                                        <p:tgtEl>
                                          <p:spTgt spid="1033"/>
                                        </p:tgtEl>
                                        <p:attrNameLst>
                                          <p:attrName>style.visibility</p:attrName>
                                        </p:attrNameLst>
                                      </p:cBhvr>
                                      <p:to>
                                        <p:strVal val="visible"/>
                                      </p:to>
                                    </p:set>
                                    <p:animEffect transition="in" filter="fade">
                                      <p:cBhvr>
                                        <p:cTn id="71" dur="2000"/>
                                        <p:tgtEl>
                                          <p:spTgt spid="1033"/>
                                        </p:tgtEl>
                                      </p:cBhvr>
                                    </p:animEffect>
                                  </p:childTnLst>
                                </p:cTn>
                              </p:par>
                            </p:childTnLst>
                          </p:cTn>
                        </p:par>
                        <p:par>
                          <p:cTn id="72" fill="hold">
                            <p:stCondLst>
                              <p:cond delay="8000"/>
                            </p:stCondLst>
                            <p:childTnLst>
                              <p:par>
                                <p:cTn id="73" presetID="1"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par>
                          <p:cTn id="77" fill="hold">
                            <p:stCondLst>
                              <p:cond delay="8000"/>
                            </p:stCondLst>
                            <p:childTnLst>
                              <p:par>
                                <p:cTn id="78" presetID="63" presetClass="path" presetSubtype="0" accel="50000" decel="50000" fill="hold" nodeType="afterEffect">
                                  <p:stCondLst>
                                    <p:cond delay="0"/>
                                  </p:stCondLst>
                                  <p:childTnLst>
                                    <p:animMotion origin="layout" path="M -2.77778E-6 2.81221E-6 L 0.125 2.81221E-6 " pathEditMode="relative" rAng="0" ptsTypes="AA">
                                      <p:cBhvr>
                                        <p:cTn id="79" dur="2000" fill="hold"/>
                                        <p:tgtEl>
                                          <p:spTgt spid="6"/>
                                        </p:tgtEl>
                                        <p:attrNameLst>
                                          <p:attrName>ppt_x</p:attrName>
                                          <p:attrName>ppt_y</p:attrName>
                                        </p:attrNameLst>
                                      </p:cBhvr>
                                      <p:rCtr x="63" y="0"/>
                                    </p:animMotion>
                                  </p:childTnLst>
                                </p:cTn>
                              </p:par>
                            </p:childTnLst>
                          </p:cTn>
                        </p:par>
                        <p:par>
                          <p:cTn id="80" fill="hold">
                            <p:stCondLst>
                              <p:cond delay="10000"/>
                            </p:stCondLst>
                            <p:childTnLst>
                              <p:par>
                                <p:cTn id="81" presetID="1" presetClass="entr" presetSubtype="0" fill="hold" nodeType="after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par>
                          <p:cTn id="83" fill="hold">
                            <p:stCondLst>
                              <p:cond delay="10000"/>
                            </p:stCondLst>
                            <p:childTnLst>
                              <p:par>
                                <p:cTn id="84" presetID="10" presetClass="entr" presetSubtype="0" fill="hold" nodeType="afterEffect">
                                  <p:stCondLst>
                                    <p:cond delay="0"/>
                                  </p:stCondLst>
                                  <p:childTnLst>
                                    <p:set>
                                      <p:cBhvr>
                                        <p:cTn id="85" dur="1" fill="hold">
                                          <p:stCondLst>
                                            <p:cond delay="0"/>
                                          </p:stCondLst>
                                        </p:cTn>
                                        <p:tgtEl>
                                          <p:spTgt spid="1034"/>
                                        </p:tgtEl>
                                        <p:attrNameLst>
                                          <p:attrName>style.visibility</p:attrName>
                                        </p:attrNameLst>
                                      </p:cBhvr>
                                      <p:to>
                                        <p:strVal val="visible"/>
                                      </p:to>
                                    </p:set>
                                    <p:animEffect transition="in" filter="fade">
                                      <p:cBhvr>
                                        <p:cTn id="86" dur="2000"/>
                                        <p:tgtEl>
                                          <p:spTgt spid="1034"/>
                                        </p:tgtEl>
                                      </p:cBhvr>
                                    </p:animEffect>
                                  </p:childTnLst>
                                </p:cTn>
                              </p:par>
                            </p:childTnLst>
                          </p:cTn>
                        </p:par>
                        <p:par>
                          <p:cTn id="87" fill="hold">
                            <p:stCondLst>
                              <p:cond delay="12000"/>
                            </p:stCondLst>
                            <p:childTnLst>
                              <p:par>
                                <p:cTn id="88" presetID="1" presetClass="exit" presetSubtype="0" fill="hold" nodeType="afterEffect">
                                  <p:stCondLst>
                                    <p:cond delay="0"/>
                                  </p:stCondLst>
                                  <p:childTnLst>
                                    <p:set>
                                      <p:cBhvr>
                                        <p:cTn id="89" dur="1" fill="hold">
                                          <p:stCondLst>
                                            <p:cond delay="0"/>
                                          </p:stCondLst>
                                        </p:cTn>
                                        <p:tgtEl>
                                          <p:spTgt spid="6"/>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3"/>
                                        </p:tgtEl>
                                        <p:attrNameLst>
                                          <p:attrName>style.visibility</p:attrName>
                                        </p:attrNameLst>
                                      </p:cBhvr>
                                      <p:to>
                                        <p:strVal val="hidden"/>
                                      </p:to>
                                    </p:set>
                                  </p:childTnLst>
                                </p:cTn>
                              </p:par>
                            </p:childTnLst>
                          </p:cTn>
                        </p:par>
                        <p:par>
                          <p:cTn id="94" fill="hold">
                            <p:stCondLst>
                              <p:cond delay="12000"/>
                            </p:stCondLst>
                            <p:childTnLst>
                              <p:par>
                                <p:cTn id="95" presetID="10" presetClass="entr" presetSubtype="0" fill="hold" nodeType="afterEffect">
                                  <p:stCondLst>
                                    <p:cond delay="0"/>
                                  </p:stCondLst>
                                  <p:childTnLst>
                                    <p:set>
                                      <p:cBhvr>
                                        <p:cTn id="96" dur="1" fill="hold">
                                          <p:stCondLst>
                                            <p:cond delay="0"/>
                                          </p:stCondLst>
                                        </p:cTn>
                                        <p:tgtEl>
                                          <p:spTgt spid="1037"/>
                                        </p:tgtEl>
                                        <p:attrNameLst>
                                          <p:attrName>style.visibility</p:attrName>
                                        </p:attrNameLst>
                                      </p:cBhvr>
                                      <p:to>
                                        <p:strVal val="visible"/>
                                      </p:to>
                                    </p:set>
                                    <p:animEffect transition="in" filter="fade">
                                      <p:cBhvr>
                                        <p:cTn id="97" dur="2000"/>
                                        <p:tgtEl>
                                          <p:spTgt spid="1037"/>
                                        </p:tgtEl>
                                      </p:cBhvr>
                                    </p:animEffect>
                                  </p:childTnLst>
                                </p:cTn>
                              </p:par>
                            </p:childTnLst>
                          </p:cTn>
                        </p:par>
                        <p:par>
                          <p:cTn id="98" fill="hold">
                            <p:stCondLst>
                              <p:cond delay="14000"/>
                            </p:stCondLst>
                            <p:childTnLst>
                              <p:par>
                                <p:cTn id="99" presetID="1" presetClass="entr" presetSubtype="0" fill="hold" nodeType="after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par>
                          <p:cTn id="103" fill="hold">
                            <p:stCondLst>
                              <p:cond delay="14000"/>
                            </p:stCondLst>
                            <p:childTnLst>
                              <p:par>
                                <p:cTn id="104" presetID="63" presetClass="path" presetSubtype="0" accel="50000" decel="50000" fill="hold" nodeType="afterEffect">
                                  <p:stCondLst>
                                    <p:cond delay="0"/>
                                  </p:stCondLst>
                                  <p:childTnLst>
                                    <p:animMotion origin="layout" path="M -2.77778E-6 2.81221E-6 L 0.125 2.81221E-6 " pathEditMode="relative" rAng="0" ptsTypes="AA">
                                      <p:cBhvr>
                                        <p:cTn id="105" dur="2000" fill="hold"/>
                                        <p:tgtEl>
                                          <p:spTgt spid="7"/>
                                        </p:tgtEl>
                                        <p:attrNameLst>
                                          <p:attrName>ppt_x</p:attrName>
                                          <p:attrName>ppt_y</p:attrName>
                                        </p:attrNameLst>
                                      </p:cBhvr>
                                      <p:rCtr x="63" y="0"/>
                                    </p:animMotion>
                                  </p:childTnLst>
                                </p:cTn>
                              </p:par>
                            </p:childTnLst>
                          </p:cTn>
                        </p:par>
                        <p:par>
                          <p:cTn id="106" fill="hold">
                            <p:stCondLst>
                              <p:cond delay="16000"/>
                            </p:stCondLst>
                            <p:childTnLst>
                              <p:par>
                                <p:cTn id="107" presetID="1" presetClass="entr" presetSubtype="0" fill="hold"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p:stCondLst>
                              <p:cond delay="16000"/>
                            </p:stCondLst>
                            <p:childTnLst>
                              <p:par>
                                <p:cTn id="110" presetID="10" presetClass="entr" presetSubtype="0" fill="hold" nodeType="afterEffect">
                                  <p:stCondLst>
                                    <p:cond delay="0"/>
                                  </p:stCondLst>
                                  <p:childTnLst>
                                    <p:set>
                                      <p:cBhvr>
                                        <p:cTn id="111" dur="1" fill="hold">
                                          <p:stCondLst>
                                            <p:cond delay="0"/>
                                          </p:stCondLst>
                                        </p:cTn>
                                        <p:tgtEl>
                                          <p:spTgt spid="1038"/>
                                        </p:tgtEl>
                                        <p:attrNameLst>
                                          <p:attrName>style.visibility</p:attrName>
                                        </p:attrNameLst>
                                      </p:cBhvr>
                                      <p:to>
                                        <p:strVal val="visible"/>
                                      </p:to>
                                    </p:set>
                                    <p:animEffect transition="in" filter="fade">
                                      <p:cBhvr>
                                        <p:cTn id="112" dur="3000"/>
                                        <p:tgtEl>
                                          <p:spTgt spid="1038"/>
                                        </p:tgtEl>
                                      </p:cBhvr>
                                    </p:animEffect>
                                  </p:childTnLst>
                                </p:cTn>
                              </p:par>
                            </p:childTnLst>
                          </p:cTn>
                        </p:par>
                        <p:par>
                          <p:cTn id="113" fill="hold">
                            <p:stCondLst>
                              <p:cond delay="19000"/>
                            </p:stCondLst>
                            <p:childTnLst>
                              <p:par>
                                <p:cTn id="114" presetID="1" presetClass="exit" presetSubtype="0" fill="hold" nodeType="afterEffect">
                                  <p:stCondLst>
                                    <p:cond delay="0"/>
                                  </p:stCondLst>
                                  <p:childTnLst>
                                    <p:set>
                                      <p:cBhvr>
                                        <p:cTn id="115" dur="1" fill="hold">
                                          <p:stCondLst>
                                            <p:cond delay="0"/>
                                          </p:stCondLst>
                                        </p:cTn>
                                        <p:tgtEl>
                                          <p:spTgt spid="7"/>
                                        </p:tgtEl>
                                        <p:attrNameLst>
                                          <p:attrName>style.visibility</p:attrName>
                                        </p:attrNameLst>
                                      </p:cBhvr>
                                      <p:to>
                                        <p:strVal val="hidden"/>
                                      </p:to>
                                    </p:set>
                                  </p:childTnLst>
                                </p:cTn>
                              </p:par>
                            </p:childTnLst>
                          </p:cTn>
                        </p:par>
                        <p:par>
                          <p:cTn id="116" fill="hold">
                            <p:stCondLst>
                              <p:cond delay="19000"/>
                            </p:stCondLst>
                            <p:childTnLst>
                              <p:par>
                                <p:cTn id="117" presetID="1" presetClass="exit" presetSubtype="0" fill="hold" nodeType="afterEffect">
                                  <p:stCondLst>
                                    <p:cond delay="0"/>
                                  </p:stCondLst>
                                  <p:childTnLst>
                                    <p:set>
                                      <p:cBhvr>
                                        <p:cTn id="118" dur="1" fill="hold">
                                          <p:stCondLst>
                                            <p:cond delay="0"/>
                                          </p:stCondLst>
                                        </p:cTn>
                                        <p:tgtEl>
                                          <p:spTgt spid="4"/>
                                        </p:tgtEl>
                                        <p:attrNameLst>
                                          <p:attrName>style.visibility</p:attrName>
                                        </p:attrNameLst>
                                      </p:cBhvr>
                                      <p:to>
                                        <p:strVal val="hidden"/>
                                      </p:to>
                                    </p:set>
                                  </p:childTnLst>
                                </p:cTn>
                              </p:par>
                            </p:childTnLst>
                          </p:cTn>
                        </p:par>
                        <p:par>
                          <p:cTn id="119" fill="hold">
                            <p:stCondLst>
                              <p:cond delay="19000"/>
                            </p:stCondLst>
                            <p:childTnLst>
                              <p:par>
                                <p:cTn id="120" presetID="1" presetClass="exit" presetSubtype="0" fill="hold" nodeType="afterEffect">
                                  <p:stCondLst>
                                    <p:cond delay="0"/>
                                  </p:stCondLst>
                                  <p:childTnLst>
                                    <p:set>
                                      <p:cBhvr>
                                        <p:cTn id="12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2"/>
          <p:cNvSpPr>
            <a:spLocks noGrp="1" noChangeArrowheads="1"/>
          </p:cNvSpPr>
          <p:nvPr>
            <p:ph type="title"/>
          </p:nvPr>
        </p:nvSpPr>
        <p:spPr/>
        <p:txBody>
          <a:bodyPr/>
          <a:lstStyle/>
          <a:p>
            <a:r>
              <a:rPr lang="en-US" dirty="0" smtClean="0"/>
              <a:t>Reference 3D:  Business cases</a:t>
            </a:r>
          </a:p>
        </p:txBody>
      </p:sp>
      <p:sp>
        <p:nvSpPr>
          <p:cNvPr id="381954" name="Rectangle 3"/>
          <p:cNvSpPr>
            <a:spLocks noGrp="1" noChangeArrowheads="1"/>
          </p:cNvSpPr>
          <p:nvPr>
            <p:ph idx="1"/>
          </p:nvPr>
        </p:nvSpPr>
        <p:spPr/>
        <p:txBody>
          <a:bodyPr>
            <a:normAutofit/>
          </a:bodyPr>
          <a:lstStyle/>
          <a:p>
            <a:r>
              <a:rPr lang="en-US" sz="2000" dirty="0" smtClean="0"/>
              <a:t>Some of the business cases provided by this functionality include: </a:t>
            </a:r>
          </a:p>
          <a:p>
            <a:pPr lvl="1">
              <a:buNone/>
            </a:pPr>
            <a:r>
              <a:rPr lang="en-US" sz="2000" b="1" dirty="0" smtClean="0"/>
              <a:t>Supporting Parallel Design for Increased Productivity</a:t>
            </a:r>
          </a:p>
          <a:p>
            <a:pPr>
              <a:buNone/>
            </a:pPr>
            <a:r>
              <a:rPr lang="en-US" sz="2200" dirty="0" smtClean="0"/>
              <a:t>If a project has many similar units, only one unit may be modeled and published. This published unit can then be attached multiple times with the required positioning.</a:t>
            </a:r>
          </a:p>
          <a:p>
            <a:pPr>
              <a:buNone/>
            </a:pPr>
            <a:r>
              <a:rPr lang="en-US" sz="2200" dirty="0" smtClean="0"/>
              <a:t>Additional modeling such as civil work can be performed simultaneously</a:t>
            </a:r>
          </a:p>
          <a:p>
            <a:pPr>
              <a:buNone/>
            </a:pPr>
            <a:r>
              <a:rPr lang="en-US" sz="2200" dirty="0" smtClean="0"/>
              <a:t>Model Data Reuse functionality can be used to actually replicate unit across to obtain real S3D objects</a:t>
            </a:r>
          </a:p>
          <a:p>
            <a:endParaRPr lang="en-US" dirty="0" smtClean="0"/>
          </a:p>
        </p:txBody>
      </p:sp>
    </p:spTree>
    <p:extLst>
      <p:ext uri="{BB962C8B-B14F-4D97-AF65-F5344CB8AC3E}">
        <p14:creationId xmlns:p14="http://schemas.microsoft.com/office/powerpoint/2010/main" val="3960380648"/>
      </p:ext>
    </p:extLst>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04800" y="1219200"/>
            <a:ext cx="8453944" cy="4786328"/>
          </a:xfrm>
        </p:spPr>
        <p:txBody>
          <a:bodyPr>
            <a:normAutofit/>
          </a:bodyPr>
          <a:lstStyle/>
          <a:p>
            <a:endParaRPr lang="en-US" sz="2000" dirty="0" smtClean="0"/>
          </a:p>
          <a:p>
            <a:endParaRPr lang="en-US" sz="2000" dirty="0"/>
          </a:p>
          <a:p>
            <a:r>
              <a:rPr lang="en-US" sz="2000" dirty="0" smtClean="0"/>
              <a:t>Allows to publish Smart 3D reference objects (DGN/DWG, PDS) to Graphic (VUE) and label </a:t>
            </a:r>
            <a:r>
              <a:rPr lang="en-US" sz="2000" dirty="0"/>
              <a:t>data (MDB2) </a:t>
            </a:r>
            <a:r>
              <a:rPr lang="en-US" sz="2000" dirty="0" smtClean="0"/>
              <a:t>files</a:t>
            </a:r>
          </a:p>
          <a:p>
            <a:pPr marL="0" indent="0">
              <a:buNone/>
            </a:pPr>
            <a:endParaRPr lang="en-US" sz="2000" dirty="0"/>
          </a:p>
          <a:p>
            <a:r>
              <a:rPr lang="en-US" sz="2000" dirty="0" smtClean="0"/>
              <a:t>Files can be opened in </a:t>
            </a:r>
            <a:r>
              <a:rPr lang="en-US" sz="2000" dirty="0" err="1" smtClean="0"/>
              <a:t>SmartPlant</a:t>
            </a:r>
            <a:r>
              <a:rPr lang="en-US" sz="2000" dirty="0" smtClean="0"/>
              <a:t> Review or using Reference 3D.</a:t>
            </a:r>
          </a:p>
          <a:p>
            <a:endParaRPr lang="en-US" sz="2000" dirty="0"/>
          </a:p>
          <a:p>
            <a:r>
              <a:rPr lang="en-US" sz="2000" dirty="0" smtClean="0"/>
              <a:t>Easier and Faster way to get Smart 3D project to SPR where you can interactively review and analyze 3D model data.</a:t>
            </a:r>
            <a:endParaRPr lang="en-US" sz="2000" dirty="0"/>
          </a:p>
        </p:txBody>
      </p:sp>
      <p:sp>
        <p:nvSpPr>
          <p:cNvPr id="368641" name="Rectangle 2"/>
          <p:cNvSpPr>
            <a:spLocks noGrp="1" noChangeArrowheads="1"/>
          </p:cNvSpPr>
          <p:nvPr>
            <p:ph type="title"/>
          </p:nvPr>
        </p:nvSpPr>
        <p:spPr/>
        <p:txBody>
          <a:bodyPr>
            <a:normAutofit/>
          </a:bodyPr>
          <a:lstStyle/>
          <a:p>
            <a:r>
              <a:rPr lang="en-US" dirty="0" smtClean="0"/>
              <a:t>Reference 3D:  </a:t>
            </a:r>
            <a:r>
              <a:rPr lang="en-US" dirty="0" err="1" smtClean="0"/>
              <a:t>SPRDirect</a:t>
            </a:r>
            <a:r>
              <a:rPr lang="en-US" dirty="0" smtClean="0"/>
              <a:t> Output</a:t>
            </a:r>
          </a:p>
        </p:txBody>
      </p:sp>
    </p:spTree>
    <p:extLst>
      <p:ext uri="{BB962C8B-B14F-4D97-AF65-F5344CB8AC3E}">
        <p14:creationId xmlns:p14="http://schemas.microsoft.com/office/powerpoint/2010/main" val="1498416007"/>
      </p:ext>
    </p:extLst>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2"/>
          <p:cNvSpPr>
            <a:spLocks noGrp="1" noChangeArrowheads="1"/>
          </p:cNvSpPr>
          <p:nvPr>
            <p:ph type="title"/>
          </p:nvPr>
        </p:nvSpPr>
        <p:spPr>
          <a:xfrm>
            <a:off x="318970" y="214290"/>
            <a:ext cx="6824797" cy="785818"/>
          </a:xfrm>
        </p:spPr>
        <p:txBody>
          <a:bodyPr/>
          <a:lstStyle/>
          <a:p>
            <a:r>
              <a:rPr lang="en-US" dirty="0" smtClean="0"/>
              <a:t>Reference 3D:   Attaching </a:t>
            </a:r>
            <a:r>
              <a:rPr lang="en-US" dirty="0" err="1" smtClean="0"/>
              <a:t>SPRDirect</a:t>
            </a:r>
            <a:r>
              <a:rPr lang="en-US" dirty="0" smtClean="0"/>
              <a:t> Data</a:t>
            </a:r>
          </a:p>
        </p:txBody>
      </p:sp>
      <p:grpSp>
        <p:nvGrpSpPr>
          <p:cNvPr id="2" name="Group 16"/>
          <p:cNvGrpSpPr>
            <a:grpSpLocks/>
          </p:cNvGrpSpPr>
          <p:nvPr/>
        </p:nvGrpSpPr>
        <p:grpSpPr bwMode="auto">
          <a:xfrm>
            <a:off x="3494088" y="1417638"/>
            <a:ext cx="2178050" cy="1230312"/>
            <a:chOff x="3374849" y="1298927"/>
            <a:chExt cx="2179285" cy="1231016"/>
          </a:xfrm>
        </p:grpSpPr>
        <p:grpSp>
          <p:nvGrpSpPr>
            <p:cNvPr id="3" name="Group 15"/>
            <p:cNvGrpSpPr>
              <a:grpSpLocks/>
            </p:cNvGrpSpPr>
            <p:nvPr/>
          </p:nvGrpSpPr>
          <p:grpSpPr bwMode="auto">
            <a:xfrm>
              <a:off x="3374849" y="1298927"/>
              <a:ext cx="1219729" cy="1219729"/>
              <a:chOff x="3374849" y="1298927"/>
              <a:chExt cx="1219729" cy="1219729"/>
            </a:xfrm>
          </p:grpSpPr>
          <p:pic>
            <p:nvPicPr>
              <p:cNvPr id="37276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66" name="TextBox 8"/>
              <p:cNvSpPr txBox="1">
                <a:spLocks noChangeArrowheads="1"/>
              </p:cNvSpPr>
              <p:nvPr/>
            </p:nvSpPr>
            <p:spPr bwMode="auto">
              <a:xfrm>
                <a:off x="3646311" y="1478843"/>
                <a:ext cx="515177" cy="261760"/>
              </a:xfrm>
              <a:prstGeom prst="rect">
                <a:avLst/>
              </a:prstGeom>
              <a:noFill/>
              <a:ln w="9525">
                <a:noFill/>
                <a:miter lim="800000"/>
                <a:headEnd/>
                <a:tailEnd/>
              </a:ln>
            </p:spPr>
            <p:txBody>
              <a:bodyPr wrap="none">
                <a:spAutoFit/>
              </a:bodyPr>
              <a:lstStyle/>
              <a:p>
                <a:r>
                  <a:rPr lang="en-US" sz="1100" dirty="0" smtClean="0"/>
                  <a:t>.VUE</a:t>
                </a:r>
                <a:endParaRPr lang="en-US" sz="1100" dirty="0"/>
              </a:p>
            </p:txBody>
          </p:sp>
        </p:grpSp>
        <p:grpSp>
          <p:nvGrpSpPr>
            <p:cNvPr id="4" name="Group 14"/>
            <p:cNvGrpSpPr>
              <a:grpSpLocks/>
            </p:cNvGrpSpPr>
            <p:nvPr/>
          </p:nvGrpSpPr>
          <p:grpSpPr bwMode="auto">
            <a:xfrm>
              <a:off x="4334405" y="1310214"/>
              <a:ext cx="1219729" cy="1219729"/>
              <a:chOff x="4492449" y="1310215"/>
              <a:chExt cx="1219729" cy="1219729"/>
            </a:xfrm>
          </p:grpSpPr>
          <p:pic>
            <p:nvPicPr>
              <p:cNvPr id="372763"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64" name="TextBox 13"/>
              <p:cNvSpPr txBox="1">
                <a:spLocks noChangeArrowheads="1"/>
              </p:cNvSpPr>
              <p:nvPr/>
            </p:nvSpPr>
            <p:spPr bwMode="auto">
              <a:xfrm>
                <a:off x="4763911" y="1490131"/>
                <a:ext cx="616223" cy="261760"/>
              </a:xfrm>
              <a:prstGeom prst="rect">
                <a:avLst/>
              </a:prstGeom>
              <a:noFill/>
              <a:ln w="9525">
                <a:noFill/>
                <a:miter lim="800000"/>
                <a:headEnd/>
                <a:tailEnd/>
              </a:ln>
            </p:spPr>
            <p:txBody>
              <a:bodyPr wrap="none">
                <a:spAutoFit/>
              </a:bodyPr>
              <a:lstStyle/>
              <a:p>
                <a:r>
                  <a:rPr lang="en-US" sz="1100" dirty="0" smtClean="0"/>
                  <a:t>.MDB2</a:t>
                </a:r>
                <a:endParaRPr lang="en-US" sz="1100" dirty="0"/>
              </a:p>
            </p:txBody>
          </p:sp>
        </p:grpSp>
      </p:grpSp>
      <p:grpSp>
        <p:nvGrpSpPr>
          <p:cNvPr id="5" name="Group 39"/>
          <p:cNvGrpSpPr>
            <a:grpSpLocks/>
          </p:cNvGrpSpPr>
          <p:nvPr/>
        </p:nvGrpSpPr>
        <p:grpSpPr bwMode="auto">
          <a:xfrm>
            <a:off x="1654175" y="1800225"/>
            <a:ext cx="1919288" cy="1016000"/>
            <a:chOff x="1501422" y="1648178"/>
            <a:chExt cx="1919111" cy="1016000"/>
          </a:xfrm>
        </p:grpSpPr>
        <p:sp>
          <p:nvSpPr>
            <p:cNvPr id="22" name="Freeform 21"/>
            <p:cNvSpPr/>
            <p:nvPr/>
          </p:nvSpPr>
          <p:spPr>
            <a:xfrm>
              <a:off x="2077632" y="1794228"/>
              <a:ext cx="1342901" cy="869950"/>
            </a:xfrm>
            <a:custGeom>
              <a:avLst/>
              <a:gdLst>
                <a:gd name="connsiteX0" fmla="*/ 0 w 1343377"/>
                <a:gd name="connsiteY0" fmla="*/ 869245 h 869245"/>
                <a:gd name="connsiteX1" fmla="*/ 474133 w 1343377"/>
                <a:gd name="connsiteY1" fmla="*/ 316089 h 869245"/>
                <a:gd name="connsiteX2" fmla="*/ 1343377 w 1343377"/>
                <a:gd name="connsiteY2" fmla="*/ 0 h 869245"/>
              </a:gdLst>
              <a:ahLst/>
              <a:cxnLst>
                <a:cxn ang="0">
                  <a:pos x="connsiteX0" y="connsiteY0"/>
                </a:cxn>
                <a:cxn ang="0">
                  <a:pos x="connsiteX1" y="connsiteY1"/>
                </a:cxn>
                <a:cxn ang="0">
                  <a:pos x="connsiteX2" y="connsiteY2"/>
                </a:cxn>
              </a:cxnLst>
              <a:rect l="l" t="t" r="r" b="b"/>
              <a:pathLst>
                <a:path w="1343377" h="869245">
                  <a:moveTo>
                    <a:pt x="0" y="869245"/>
                  </a:moveTo>
                  <a:cubicBezTo>
                    <a:pt x="125118" y="665104"/>
                    <a:pt x="250237" y="460963"/>
                    <a:pt x="474133" y="316089"/>
                  </a:cubicBezTo>
                  <a:cubicBezTo>
                    <a:pt x="698029" y="171215"/>
                    <a:pt x="1020703" y="85607"/>
                    <a:pt x="1343377" y="0"/>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60" name="TextBox 22"/>
            <p:cNvSpPr txBox="1">
              <a:spLocks noChangeArrowheads="1"/>
            </p:cNvSpPr>
            <p:nvPr/>
          </p:nvSpPr>
          <p:spPr bwMode="auto">
            <a:xfrm>
              <a:off x="1501422" y="1648178"/>
              <a:ext cx="1471861" cy="646331"/>
            </a:xfrm>
            <a:prstGeom prst="rect">
              <a:avLst/>
            </a:prstGeom>
            <a:noFill/>
            <a:ln w="9525">
              <a:noFill/>
              <a:miter lim="800000"/>
              <a:headEnd/>
              <a:tailEnd/>
            </a:ln>
          </p:spPr>
          <p:txBody>
            <a:bodyPr>
              <a:spAutoFit/>
            </a:bodyPr>
            <a:lstStyle/>
            <a:p>
              <a:r>
                <a:rPr lang="en-US" dirty="0" err="1" smtClean="0"/>
                <a:t>SPRDirect</a:t>
              </a:r>
              <a:r>
                <a:rPr lang="en-US" dirty="0" smtClean="0"/>
                <a:t> Output</a:t>
              </a:r>
              <a:endParaRPr lang="en-US" dirty="0"/>
            </a:p>
          </p:txBody>
        </p:sp>
      </p:grpSp>
      <p:grpSp>
        <p:nvGrpSpPr>
          <p:cNvPr id="6" name="Group 23"/>
          <p:cNvGrpSpPr>
            <a:grpSpLocks/>
          </p:cNvGrpSpPr>
          <p:nvPr/>
        </p:nvGrpSpPr>
        <p:grpSpPr bwMode="auto">
          <a:xfrm>
            <a:off x="6451600" y="4092575"/>
            <a:ext cx="2178050" cy="1231900"/>
            <a:chOff x="3374849" y="1298927"/>
            <a:chExt cx="2179285" cy="1231016"/>
          </a:xfrm>
        </p:grpSpPr>
        <p:grpSp>
          <p:nvGrpSpPr>
            <p:cNvPr id="7" name="Group 24"/>
            <p:cNvGrpSpPr>
              <a:grpSpLocks/>
            </p:cNvGrpSpPr>
            <p:nvPr/>
          </p:nvGrpSpPr>
          <p:grpSpPr bwMode="auto">
            <a:xfrm>
              <a:off x="3374849" y="1298927"/>
              <a:ext cx="1219729" cy="1219729"/>
              <a:chOff x="3374849" y="1298927"/>
              <a:chExt cx="1219729" cy="1219729"/>
            </a:xfrm>
          </p:grpSpPr>
          <p:pic>
            <p:nvPicPr>
              <p:cNvPr id="372757"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3374849" y="1298927"/>
                <a:ext cx="1219729" cy="1219729"/>
              </a:xfrm>
              <a:prstGeom prst="rect">
                <a:avLst/>
              </a:prstGeom>
              <a:noFill/>
              <a:ln w="9525">
                <a:noFill/>
                <a:miter lim="800000"/>
                <a:headEnd/>
                <a:tailEnd/>
              </a:ln>
            </p:spPr>
          </p:pic>
          <p:sp>
            <p:nvSpPr>
              <p:cNvPr id="372758" name="TextBox 29"/>
              <p:cNvSpPr txBox="1">
                <a:spLocks noChangeArrowheads="1"/>
              </p:cNvSpPr>
              <p:nvPr/>
            </p:nvSpPr>
            <p:spPr bwMode="auto">
              <a:xfrm>
                <a:off x="3646311" y="1478843"/>
                <a:ext cx="490840" cy="261610"/>
              </a:xfrm>
              <a:prstGeom prst="rect">
                <a:avLst/>
              </a:prstGeom>
              <a:noFill/>
              <a:ln w="9525">
                <a:noFill/>
                <a:miter lim="800000"/>
                <a:headEnd/>
                <a:tailEnd/>
              </a:ln>
            </p:spPr>
            <p:txBody>
              <a:bodyPr wrap="none">
                <a:spAutoFit/>
              </a:bodyPr>
              <a:lstStyle/>
              <a:p>
                <a:r>
                  <a:rPr lang="en-US" sz="1100" dirty="0"/>
                  <a:t>.ZVF</a:t>
                </a:r>
              </a:p>
            </p:txBody>
          </p:sp>
        </p:grpSp>
        <p:grpSp>
          <p:nvGrpSpPr>
            <p:cNvPr id="8" name="Group 25"/>
            <p:cNvGrpSpPr>
              <a:grpSpLocks/>
            </p:cNvGrpSpPr>
            <p:nvPr/>
          </p:nvGrpSpPr>
          <p:grpSpPr bwMode="auto">
            <a:xfrm>
              <a:off x="4334405" y="1310214"/>
              <a:ext cx="1219729" cy="1219729"/>
              <a:chOff x="4492449" y="1310215"/>
              <a:chExt cx="1219729" cy="1219729"/>
            </a:xfrm>
          </p:grpSpPr>
          <p:pic>
            <p:nvPicPr>
              <p:cNvPr id="372755" name="Picture 3" descr="C:\Documents and Settings\sshota\Local Settings\Temporary Internet Files\Content.IE5\3DBNIGPC\MCj04325990000[1].png"/>
              <p:cNvPicPr>
                <a:picLocks noChangeAspect="1" noChangeArrowheads="1"/>
              </p:cNvPicPr>
              <p:nvPr/>
            </p:nvPicPr>
            <p:blipFill>
              <a:blip r:embed="rId2" cstate="print"/>
              <a:srcRect/>
              <a:stretch>
                <a:fillRect/>
              </a:stretch>
            </p:blipFill>
            <p:spPr bwMode="auto">
              <a:xfrm>
                <a:off x="4492449" y="1310215"/>
                <a:ext cx="1219729" cy="1219729"/>
              </a:xfrm>
              <a:prstGeom prst="rect">
                <a:avLst/>
              </a:prstGeom>
              <a:noFill/>
              <a:ln w="9525">
                <a:noFill/>
                <a:miter lim="800000"/>
                <a:headEnd/>
                <a:tailEnd/>
              </a:ln>
            </p:spPr>
          </p:pic>
          <p:sp>
            <p:nvSpPr>
              <p:cNvPr id="372756" name="TextBox 27"/>
              <p:cNvSpPr txBox="1">
                <a:spLocks noChangeArrowheads="1"/>
              </p:cNvSpPr>
              <p:nvPr/>
            </p:nvSpPr>
            <p:spPr bwMode="auto">
              <a:xfrm>
                <a:off x="4763911" y="1490131"/>
                <a:ext cx="616223" cy="261422"/>
              </a:xfrm>
              <a:prstGeom prst="rect">
                <a:avLst/>
              </a:prstGeom>
              <a:noFill/>
              <a:ln w="9525">
                <a:noFill/>
                <a:miter lim="800000"/>
                <a:headEnd/>
                <a:tailEnd/>
              </a:ln>
            </p:spPr>
            <p:txBody>
              <a:bodyPr wrap="none">
                <a:spAutoFit/>
              </a:bodyPr>
              <a:lstStyle/>
              <a:p>
                <a:r>
                  <a:rPr lang="en-US" sz="1100" dirty="0" smtClean="0"/>
                  <a:t>.MDB2</a:t>
                </a:r>
                <a:endParaRPr lang="en-US" sz="1100" dirty="0"/>
              </a:p>
            </p:txBody>
          </p:sp>
        </p:grpSp>
      </p:grpSp>
      <p:grpSp>
        <p:nvGrpSpPr>
          <p:cNvPr id="9" name="Group 40"/>
          <p:cNvGrpSpPr>
            <a:grpSpLocks/>
          </p:cNvGrpSpPr>
          <p:nvPr/>
        </p:nvGrpSpPr>
        <p:grpSpPr bwMode="auto">
          <a:xfrm>
            <a:off x="5581650" y="2071688"/>
            <a:ext cx="2540000" cy="1998662"/>
            <a:chOff x="5429956" y="1919112"/>
            <a:chExt cx="2540000" cy="1998132"/>
          </a:xfrm>
        </p:grpSpPr>
        <p:pic>
          <p:nvPicPr>
            <p:cNvPr id="372750" name="Picture 4" descr="C:\Documents and Settings\sshota\Local Settings\Temporary Internet Files\Content.IE5\6869N9OG\MCj04326140000[1].png"/>
            <p:cNvPicPr>
              <a:picLocks noChangeAspect="1" noChangeArrowheads="1"/>
            </p:cNvPicPr>
            <p:nvPr/>
          </p:nvPicPr>
          <p:blipFill>
            <a:blip r:embed="rId3" cstate="print"/>
            <a:srcRect/>
            <a:stretch>
              <a:fillRect/>
            </a:stretch>
          </p:blipFill>
          <p:spPr bwMode="auto">
            <a:xfrm>
              <a:off x="6547380" y="2280005"/>
              <a:ext cx="1140354" cy="1140354"/>
            </a:xfrm>
            <a:prstGeom prst="rect">
              <a:avLst/>
            </a:prstGeom>
            <a:noFill/>
            <a:ln w="9525">
              <a:noFill/>
              <a:miter lim="800000"/>
              <a:headEnd/>
              <a:tailEnd/>
            </a:ln>
          </p:spPr>
        </p:pic>
        <p:sp>
          <p:nvSpPr>
            <p:cNvPr id="31" name="Freeform 30"/>
            <p:cNvSpPr/>
            <p:nvPr/>
          </p:nvSpPr>
          <p:spPr>
            <a:xfrm>
              <a:off x="5429956" y="2077820"/>
              <a:ext cx="1919288" cy="1839424"/>
            </a:xfrm>
            <a:custGeom>
              <a:avLst/>
              <a:gdLst>
                <a:gd name="connsiteX0" fmla="*/ 0 w 1919111"/>
                <a:gd name="connsiteY0" fmla="*/ 0 h 1840088"/>
                <a:gd name="connsiteX1" fmla="*/ 1298222 w 1919111"/>
                <a:gd name="connsiteY1" fmla="*/ 699911 h 1840088"/>
                <a:gd name="connsiteX2" fmla="*/ 1919111 w 1919111"/>
                <a:gd name="connsiteY2" fmla="*/ 1840088 h 1840088"/>
              </a:gdLst>
              <a:ahLst/>
              <a:cxnLst>
                <a:cxn ang="0">
                  <a:pos x="connsiteX0" y="connsiteY0"/>
                </a:cxn>
                <a:cxn ang="0">
                  <a:pos x="connsiteX1" y="connsiteY1"/>
                </a:cxn>
                <a:cxn ang="0">
                  <a:pos x="connsiteX2" y="connsiteY2"/>
                </a:cxn>
              </a:cxnLst>
              <a:rect l="l" t="t" r="r" b="b"/>
              <a:pathLst>
                <a:path w="1919111" h="1840088">
                  <a:moveTo>
                    <a:pt x="0" y="0"/>
                  </a:moveTo>
                  <a:cubicBezTo>
                    <a:pt x="489185" y="196615"/>
                    <a:pt x="978370" y="393230"/>
                    <a:pt x="1298222" y="699911"/>
                  </a:cubicBezTo>
                  <a:cubicBezTo>
                    <a:pt x="1618074" y="1006592"/>
                    <a:pt x="1768592" y="1423340"/>
                    <a:pt x="1919111" y="1840088"/>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52" name="TextBox 31"/>
            <p:cNvSpPr txBox="1">
              <a:spLocks noChangeArrowheads="1"/>
            </p:cNvSpPr>
            <p:nvPr/>
          </p:nvSpPr>
          <p:spPr bwMode="auto">
            <a:xfrm>
              <a:off x="6175020" y="1919112"/>
              <a:ext cx="1794936" cy="369332"/>
            </a:xfrm>
            <a:prstGeom prst="rect">
              <a:avLst/>
            </a:prstGeom>
            <a:noFill/>
            <a:ln w="9525">
              <a:noFill/>
              <a:miter lim="800000"/>
              <a:headEnd/>
              <a:tailEnd/>
            </a:ln>
          </p:spPr>
          <p:txBody>
            <a:bodyPr>
              <a:spAutoFit/>
            </a:bodyPr>
            <a:lstStyle/>
            <a:p>
              <a:r>
                <a:rPr lang="en-US" dirty="0"/>
                <a:t>Translate Data</a:t>
              </a:r>
            </a:p>
          </p:txBody>
        </p:sp>
      </p:grpSp>
      <p:grpSp>
        <p:nvGrpSpPr>
          <p:cNvPr id="10" name="Group 41"/>
          <p:cNvGrpSpPr>
            <a:grpSpLocks/>
          </p:cNvGrpSpPr>
          <p:nvPr/>
        </p:nvGrpSpPr>
        <p:grpSpPr bwMode="auto">
          <a:xfrm>
            <a:off x="5018088" y="5446713"/>
            <a:ext cx="3014662" cy="1200150"/>
            <a:chOff x="4865511" y="5294489"/>
            <a:chExt cx="3014133" cy="1199486"/>
          </a:xfrm>
        </p:grpSpPr>
        <p:sp>
          <p:nvSpPr>
            <p:cNvPr id="38" name="Freeform 37"/>
            <p:cNvSpPr/>
            <p:nvPr/>
          </p:nvSpPr>
          <p:spPr>
            <a:xfrm>
              <a:off x="4865511" y="5294489"/>
              <a:ext cx="2179255" cy="655274"/>
            </a:xfrm>
            <a:custGeom>
              <a:avLst/>
              <a:gdLst>
                <a:gd name="connsiteX0" fmla="*/ 2178756 w 2178756"/>
                <a:gd name="connsiteY0" fmla="*/ 0 h 654755"/>
                <a:gd name="connsiteX1" fmla="*/ 1332089 w 2178756"/>
                <a:gd name="connsiteY1" fmla="*/ 541867 h 654755"/>
                <a:gd name="connsiteX2" fmla="*/ 0 w 2178756"/>
                <a:gd name="connsiteY2" fmla="*/ 654755 h 654755"/>
              </a:gdLst>
              <a:ahLst/>
              <a:cxnLst>
                <a:cxn ang="0">
                  <a:pos x="connsiteX0" y="connsiteY0"/>
                </a:cxn>
                <a:cxn ang="0">
                  <a:pos x="connsiteX1" y="connsiteY1"/>
                </a:cxn>
                <a:cxn ang="0">
                  <a:pos x="connsiteX2" y="connsiteY2"/>
                </a:cxn>
              </a:cxnLst>
              <a:rect l="l" t="t" r="r" b="b"/>
              <a:pathLst>
                <a:path w="2178756" h="654755">
                  <a:moveTo>
                    <a:pt x="2178756" y="0"/>
                  </a:moveTo>
                  <a:cubicBezTo>
                    <a:pt x="1936985" y="216370"/>
                    <a:pt x="1695215" y="432741"/>
                    <a:pt x="1332089" y="541867"/>
                  </a:cubicBezTo>
                  <a:cubicBezTo>
                    <a:pt x="968963" y="650993"/>
                    <a:pt x="0" y="654755"/>
                    <a:pt x="0" y="654755"/>
                  </a:cubicBezTo>
                </a:path>
              </a:pathLst>
            </a:custGeom>
            <a:ln>
              <a:headEnd type="none" w="med" len="med"/>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2749" name="TextBox 38"/>
            <p:cNvSpPr txBox="1">
              <a:spLocks noChangeArrowheads="1"/>
            </p:cNvSpPr>
            <p:nvPr/>
          </p:nvSpPr>
          <p:spPr bwMode="auto">
            <a:xfrm>
              <a:off x="6208889" y="5847644"/>
              <a:ext cx="1670755" cy="646331"/>
            </a:xfrm>
            <a:prstGeom prst="rect">
              <a:avLst/>
            </a:prstGeom>
            <a:noFill/>
            <a:ln w="9525">
              <a:noFill/>
              <a:miter lim="800000"/>
              <a:headEnd/>
              <a:tailEnd/>
            </a:ln>
          </p:spPr>
          <p:txBody>
            <a:bodyPr>
              <a:spAutoFit/>
            </a:bodyPr>
            <a:lstStyle/>
            <a:p>
              <a:r>
                <a:rPr lang="en-US"/>
                <a:t>Attach as R3D Model</a:t>
              </a:r>
            </a:p>
          </p:txBody>
        </p:sp>
      </p:grpSp>
      <p:grpSp>
        <p:nvGrpSpPr>
          <p:cNvPr id="13" name="Group 12"/>
          <p:cNvGrpSpPr/>
          <p:nvPr/>
        </p:nvGrpSpPr>
        <p:grpSpPr>
          <a:xfrm>
            <a:off x="749755" y="2485268"/>
            <a:ext cx="2298245" cy="1929452"/>
            <a:chOff x="749755" y="2485268"/>
            <a:chExt cx="2298245" cy="1929452"/>
          </a:xfrm>
        </p:grpSpPr>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755" y="2485268"/>
              <a:ext cx="1808840" cy="1638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2230438" y="3573333"/>
              <a:ext cx="817562" cy="841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667000" y="4092575"/>
            <a:ext cx="2178465" cy="1992307"/>
            <a:chOff x="3786455" y="3994026"/>
            <a:chExt cx="2178465" cy="1992307"/>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0281" y="4370280"/>
              <a:ext cx="1684639" cy="1616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3"/>
            <p:cNvSpPr/>
            <p:nvPr/>
          </p:nvSpPr>
          <p:spPr>
            <a:xfrm>
              <a:off x="3786455" y="3994026"/>
              <a:ext cx="817562" cy="841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4354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2000"/>
                                        <p:tgtEl>
                                          <p:spTgt spid="9"/>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2000"/>
                                        <p:tgtEl>
                                          <p:spTgt spid="10"/>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3D:  </a:t>
            </a:r>
            <a:r>
              <a:rPr lang="en-US" dirty="0" smtClean="0"/>
              <a:t>Convert to ZVF</a:t>
            </a:r>
            <a:endParaRPr lang="en-US" dirty="0"/>
          </a:p>
        </p:txBody>
      </p:sp>
      <p:sp>
        <p:nvSpPr>
          <p:cNvPr id="3" name="Content Placeholder 2"/>
          <p:cNvSpPr>
            <a:spLocks noGrp="1"/>
          </p:cNvSpPr>
          <p:nvPr>
            <p:ph idx="1"/>
          </p:nvPr>
        </p:nvSpPr>
        <p:spPr/>
        <p:txBody>
          <a:bodyPr/>
          <a:lstStyle/>
          <a:p>
            <a:endParaRPr lang="en-US" dirty="0"/>
          </a:p>
          <a:p>
            <a:r>
              <a:rPr lang="en-US" b="1" dirty="0"/>
              <a:t>ConvertToZVF.exe </a:t>
            </a:r>
            <a:r>
              <a:rPr lang="en-US" dirty="0" smtClean="0"/>
              <a:t>utility is delivered out of the box and can be found at the following location;</a:t>
            </a:r>
          </a:p>
          <a:p>
            <a:pPr marL="0" indent="0">
              <a:buNone/>
            </a:pPr>
            <a:r>
              <a:rPr lang="en-US" dirty="0"/>
              <a:t> </a:t>
            </a:r>
            <a:r>
              <a:rPr lang="en-US" dirty="0" smtClean="0"/>
              <a:t>      </a:t>
            </a:r>
            <a:r>
              <a:rPr lang="en-US" b="1" i="1" dirty="0" smtClean="0"/>
              <a:t>..\</a:t>
            </a:r>
            <a:r>
              <a:rPr lang="en-US" b="1" i="1" dirty="0"/>
              <a:t>Core\Tools\Administrator\Bin\</a:t>
            </a:r>
            <a:r>
              <a:rPr lang="en-US" dirty="0"/>
              <a:t> </a:t>
            </a:r>
          </a:p>
          <a:p>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226</a:t>
            </a:fld>
            <a:endParaRPr lang="en-GB"/>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819400"/>
            <a:ext cx="5700712" cy="278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424029"/>
      </p:ext>
    </p:extLst>
  </p:cSld>
  <p:clrMapOvr>
    <a:masterClrMapping/>
  </p:clrMapOvr>
  <p:transition>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3D:  </a:t>
            </a:r>
            <a:r>
              <a:rPr lang="en-US" dirty="0" smtClean="0"/>
              <a:t>Create Folder Hierarchy</a:t>
            </a:r>
            <a:endParaRPr lang="en-US" dirty="0"/>
          </a:p>
        </p:txBody>
      </p:sp>
      <p:sp>
        <p:nvSpPr>
          <p:cNvPr id="3" name="Content Placeholder 2"/>
          <p:cNvSpPr>
            <a:spLocks noGrp="1"/>
          </p:cNvSpPr>
          <p:nvPr>
            <p:ph idx="1"/>
          </p:nvPr>
        </p:nvSpPr>
        <p:spPr>
          <a:xfrm>
            <a:off x="240102" y="1512498"/>
            <a:ext cx="4179498" cy="1257300"/>
          </a:xfrm>
        </p:spPr>
        <p:txBody>
          <a:bodyPr>
            <a:normAutofit/>
          </a:bodyPr>
          <a:lstStyle/>
          <a:p>
            <a:r>
              <a:rPr lang="en-US" dirty="0"/>
              <a:t>If there is folder hierarchy on disk below the root folder of the R3D attachment, this folder hierarchy is automatically reflected in the WSE without having to do anything extra in S3D</a:t>
            </a:r>
          </a:p>
        </p:txBody>
      </p:sp>
      <p:sp>
        <p:nvSpPr>
          <p:cNvPr id="4" name="Slide Number Placeholder 3"/>
          <p:cNvSpPr>
            <a:spLocks noGrp="1"/>
          </p:cNvSpPr>
          <p:nvPr>
            <p:ph type="sldNum" sz="quarter" idx="12"/>
          </p:nvPr>
        </p:nvSpPr>
        <p:spPr/>
        <p:txBody>
          <a:bodyPr/>
          <a:lstStyle/>
          <a:p>
            <a:fld id="{3BDDA355-DE8D-49B6-B72B-9B84B24AB58E}" type="slidenum">
              <a:rPr lang="en-GB" smtClean="0"/>
              <a:pPr/>
              <a:t>227</a:t>
            </a:fld>
            <a:endParaRPr lang="en-GB"/>
          </a:p>
        </p:txBody>
      </p:sp>
      <p:pic>
        <p:nvPicPr>
          <p:cNvPr id="4098" name="Picture 1" descr="image0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142999"/>
            <a:ext cx="4512823" cy="345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4343400" y="4876800"/>
            <a:ext cx="4495800" cy="1257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Hide and show command works at any level in this hierarchy in WSE to quickly hide and show the graphics in that branch</a:t>
            </a:r>
          </a:p>
        </p:txBody>
      </p:sp>
      <p:pic>
        <p:nvPicPr>
          <p:cNvPr id="7" name="Picture 4" descr="image0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505199"/>
            <a:ext cx="3581400" cy="269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839755"/>
      </p:ext>
    </p:extLst>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3D:  </a:t>
            </a:r>
            <a:r>
              <a:rPr lang="en-US" dirty="0" smtClean="0"/>
              <a:t>Levels and Layers</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228</a:t>
            </a:fld>
            <a:endParaRPr lang="en-GB"/>
          </a:p>
        </p:txBody>
      </p:sp>
      <p:pic>
        <p:nvPicPr>
          <p:cNvPr id="5123" name="Picture 2" descr="image0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295400"/>
            <a:ext cx="2971800" cy="28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4114800" y="1676400"/>
            <a:ext cx="3955568" cy="18288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properties page of the R3D model, folder or file shows the levels or layers and display can be turned on or off using check </a:t>
            </a:r>
            <a:r>
              <a:rPr lang="en-US" dirty="0" smtClean="0"/>
              <a:t>boxes.</a:t>
            </a:r>
          </a:p>
          <a:p>
            <a:r>
              <a:rPr lang="en-US" dirty="0" smtClean="0"/>
              <a:t>Surface style rules can be created based on Levels and Layers in the R3D model which can be exported to SP Review.</a:t>
            </a:r>
            <a:endParaRPr lang="en-US" dirty="0"/>
          </a:p>
        </p:txBody>
      </p:sp>
      <p:pic>
        <p:nvPicPr>
          <p:cNvPr id="5124" name="Picture 3" descr="image0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3620192"/>
            <a:ext cx="4275138" cy="24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326009" y="4419599"/>
            <a:ext cx="3955568" cy="16775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Wingdings" pitchFamily="2" charset="2"/>
              <a:buChar char="§"/>
              <a:defRPr sz="15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itchFamily="34" charset="0"/>
              <a:buChar char="–"/>
              <a:defRPr sz="13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Wingdings"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Filters can be defined based on Levels and Layers.</a:t>
            </a:r>
          </a:p>
          <a:p>
            <a:r>
              <a:rPr lang="en-US" dirty="0" smtClean="0"/>
              <a:t>Surface style rules can be created based on these filters which can be exported to SP Review.</a:t>
            </a:r>
            <a:endParaRPr lang="en-US" dirty="0"/>
          </a:p>
        </p:txBody>
      </p:sp>
    </p:spTree>
    <p:extLst>
      <p:ext uri="{BB962C8B-B14F-4D97-AF65-F5344CB8AC3E}">
        <p14:creationId xmlns:p14="http://schemas.microsoft.com/office/powerpoint/2010/main" val="3179428679"/>
      </p:ext>
    </p:extLst>
  </p:cSld>
  <p:clrMapOvr>
    <a:masterClrMapping/>
  </p:clrMapOvr>
  <p:transition>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title"/>
          </p:nvPr>
        </p:nvSpPr>
        <p:spPr/>
        <p:txBody>
          <a:bodyPr/>
          <a:lstStyle/>
          <a:p>
            <a:r>
              <a:rPr lang="en-US" dirty="0" smtClean="0"/>
              <a:t>Setup and Administration Lab</a:t>
            </a:r>
          </a:p>
        </p:txBody>
      </p:sp>
      <p:sp>
        <p:nvSpPr>
          <p:cNvPr id="375810" name="Rectangle 3"/>
          <p:cNvSpPr>
            <a:spLocks noGrp="1" noChangeArrowheads="1"/>
          </p:cNvSpPr>
          <p:nvPr>
            <p:ph type="body" idx="1"/>
          </p:nvPr>
        </p:nvSpPr>
        <p:spPr/>
        <p:txBody>
          <a:bodyPr>
            <a:normAutofit/>
          </a:bodyPr>
          <a:lstStyle/>
          <a:p>
            <a:r>
              <a:rPr lang="en-US" sz="2000" dirty="0" smtClean="0"/>
              <a:t>Lab 27 - 31</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System Setup: Smart 3D workstation machines</a:t>
            </a:r>
            <a:endParaRPr lang="en-US" dirty="0"/>
          </a:p>
        </p:txBody>
      </p:sp>
      <p:sp>
        <p:nvSpPr>
          <p:cNvPr id="3" name="Content Placeholder 2"/>
          <p:cNvSpPr>
            <a:spLocks noGrp="1"/>
          </p:cNvSpPr>
          <p:nvPr>
            <p:ph idx="1"/>
          </p:nvPr>
        </p:nvSpPr>
        <p:spPr/>
        <p:txBody>
          <a:bodyPr/>
          <a:lstStyle/>
          <a:p>
            <a:pPr>
              <a:buNone/>
            </a:pPr>
            <a:r>
              <a:rPr lang="en-US" sz="2000" dirty="0" smtClean="0"/>
              <a:t>Workstations connected to the database server </a:t>
            </a:r>
          </a:p>
          <a:p>
            <a:pPr>
              <a:buNone/>
            </a:pPr>
            <a:endParaRPr lang="en-US" sz="2000" dirty="0" smtClean="0"/>
          </a:p>
          <a:p>
            <a:r>
              <a:rPr lang="en-US" sz="2000" b="1" dirty="0" smtClean="0"/>
              <a:t>Administrative clients</a:t>
            </a:r>
          </a:p>
          <a:p>
            <a:pPr lvl="1"/>
            <a:r>
              <a:rPr lang="en-US" sz="1800" dirty="0" smtClean="0"/>
              <a:t>Used in administrative and maintenance tasks such as backups, restores, bulkload to catalog, database maintenance and integrity checks, attaching external references, manipulations with large data (MDR) </a:t>
            </a:r>
          </a:p>
          <a:p>
            <a:endParaRPr lang="en-US" sz="2000" dirty="0" smtClean="0"/>
          </a:p>
          <a:p>
            <a:r>
              <a:rPr lang="en-US" sz="2000" b="1" dirty="0"/>
              <a:t>Modeling clients</a:t>
            </a:r>
          </a:p>
          <a:p>
            <a:pPr lvl="1"/>
            <a:r>
              <a:rPr lang="en-US" sz="1800" dirty="0"/>
              <a:t>Contains all discipline related tasks and commands to create objects in a plant</a:t>
            </a:r>
          </a:p>
          <a:p>
            <a:endParaRPr lang="en-US" sz="2000" dirty="0" smtClean="0"/>
          </a:p>
          <a:p>
            <a:r>
              <a:rPr lang="en-US" sz="2000" b="1" dirty="0" smtClean="0"/>
              <a:t> Output clients</a:t>
            </a:r>
          </a:p>
          <a:p>
            <a:pPr lvl="1"/>
            <a:r>
              <a:rPr lang="en-US" sz="1800" dirty="0" smtClean="0"/>
              <a:t>Contains all discipline related tasks and commands to create deliverables generated from plant</a:t>
            </a:r>
          </a:p>
        </p:txBody>
      </p:sp>
      <p:sp>
        <p:nvSpPr>
          <p:cNvPr id="4" name="Slide Number Placeholder 3"/>
          <p:cNvSpPr>
            <a:spLocks noGrp="1"/>
          </p:cNvSpPr>
          <p:nvPr>
            <p:ph type="sldNum" sz="quarter" idx="12"/>
          </p:nvPr>
        </p:nvSpPr>
        <p:spPr/>
        <p:txBody>
          <a:bodyPr/>
          <a:lstStyle/>
          <a:p>
            <a:fld id="{3BDDA355-DE8D-49B6-B72B-9B84B24AB58E}" type="slidenum">
              <a:rPr lang="en-GB" smtClean="0"/>
              <a:pPr/>
              <a:t>23</a:t>
            </a:fld>
            <a:endParaRPr lang="en-GB" dirty="0"/>
          </a:p>
        </p:txBody>
      </p:sp>
    </p:spTree>
  </p:cSld>
  <p:clrMapOvr>
    <a:masterClrMapping/>
  </p:clrMapOvr>
  <p:transition>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Intergraph Batch Services</a:t>
            </a:r>
            <a:endParaRPr lang="en-US" dirty="0"/>
          </a:p>
        </p:txBody>
      </p:sp>
    </p:spTree>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Title 1"/>
          <p:cNvSpPr>
            <a:spLocks noGrp="1"/>
          </p:cNvSpPr>
          <p:nvPr>
            <p:ph type="title"/>
          </p:nvPr>
        </p:nvSpPr>
        <p:spPr>
          <a:xfrm>
            <a:off x="318970" y="214290"/>
            <a:ext cx="6824797" cy="785818"/>
          </a:xfrm>
        </p:spPr>
        <p:txBody>
          <a:bodyPr/>
          <a:lstStyle/>
          <a:p>
            <a:r>
              <a:rPr lang="en-US" smtClean="0"/>
              <a:t>Batch Services</a:t>
            </a:r>
          </a:p>
        </p:txBody>
      </p:sp>
      <p:sp>
        <p:nvSpPr>
          <p:cNvPr id="384002" name="Content Placeholder 2"/>
          <p:cNvSpPr>
            <a:spLocks noGrp="1"/>
          </p:cNvSpPr>
          <p:nvPr>
            <p:ph idx="1"/>
          </p:nvPr>
        </p:nvSpPr>
        <p:spPr/>
        <p:txBody>
          <a:bodyPr>
            <a:normAutofit/>
          </a:bodyPr>
          <a:lstStyle/>
          <a:p>
            <a:r>
              <a:rPr lang="en-US" sz="2000" dirty="0" smtClean="0"/>
              <a:t>This functionality allows scheduling of regular, time consuming tasks through the Intergraph Batch Services application.</a:t>
            </a:r>
          </a:p>
          <a:p>
            <a:endParaRPr lang="en-US" sz="2000" dirty="0" smtClean="0"/>
          </a:p>
          <a:p>
            <a:pPr lvl="1"/>
            <a:r>
              <a:rPr lang="en-US" sz="2000" dirty="0" smtClean="0"/>
              <a:t>Database Integrity Command</a:t>
            </a:r>
          </a:p>
          <a:p>
            <a:pPr lvl="1"/>
            <a:r>
              <a:rPr lang="en-US" sz="2000" dirty="0" smtClean="0"/>
              <a:t>Backup Command</a:t>
            </a:r>
          </a:p>
          <a:p>
            <a:pPr lvl="1"/>
            <a:r>
              <a:rPr lang="en-US" sz="2000" dirty="0" smtClean="0"/>
              <a:t>Restore Command</a:t>
            </a:r>
          </a:p>
          <a:p>
            <a:pPr lvl="1"/>
            <a:r>
              <a:rPr lang="en-US" sz="2000" dirty="0" smtClean="0"/>
              <a:t>Structural import</a:t>
            </a:r>
          </a:p>
          <a:p>
            <a:pPr lvl="1"/>
            <a:r>
              <a:rPr lang="en-US" sz="2000" dirty="0" smtClean="0"/>
              <a:t>Structural export</a:t>
            </a:r>
          </a:p>
          <a:p>
            <a:pPr lvl="1"/>
            <a:r>
              <a:rPr lang="en-US" sz="2000" dirty="0" smtClean="0"/>
              <a:t>Drawings and Reports update</a:t>
            </a:r>
          </a:p>
          <a:p>
            <a:pPr lvl="1"/>
            <a:r>
              <a:rPr lang="en-US" sz="2000" dirty="0" smtClean="0"/>
              <a:t>Printing drawings</a:t>
            </a:r>
          </a:p>
          <a:p>
            <a:pPr lvl="1"/>
            <a:r>
              <a:rPr lang="en-US" sz="2000" dirty="0" smtClean="0"/>
              <a:t>Updating multiple R3D models</a:t>
            </a:r>
            <a:endParaRPr lang="en-US" sz="2000" dirty="0"/>
          </a:p>
          <a:p>
            <a:pPr lvl="1"/>
            <a:endParaRPr lang="en-US" sz="2000" dirty="0"/>
          </a:p>
          <a:p>
            <a:pPr marL="457200" lvl="1" indent="0">
              <a:buNone/>
            </a:pPr>
            <a:endParaRPr lang="en-US" sz="2000" dirty="0" smtClean="0"/>
          </a:p>
        </p:txBody>
      </p:sp>
    </p:spTree>
  </p:cSld>
  <p:clrMapOvr>
    <a:masterClrMapping/>
  </p:clrMapOvr>
  <p:transition>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title"/>
          </p:nvPr>
        </p:nvSpPr>
        <p:spPr/>
        <p:txBody>
          <a:bodyPr/>
          <a:lstStyle/>
          <a:p>
            <a:r>
              <a:rPr lang="en-US" smtClean="0"/>
              <a:t>Setup and Administration Lab</a:t>
            </a:r>
          </a:p>
        </p:txBody>
      </p:sp>
      <p:sp>
        <p:nvSpPr>
          <p:cNvPr id="385026" name="Content Placeholder 2"/>
          <p:cNvSpPr>
            <a:spLocks noGrp="1"/>
          </p:cNvSpPr>
          <p:nvPr>
            <p:ph type="body" idx="1"/>
          </p:nvPr>
        </p:nvSpPr>
        <p:spPr/>
        <p:txBody>
          <a:bodyPr>
            <a:normAutofit/>
          </a:bodyPr>
          <a:lstStyle/>
          <a:p>
            <a:r>
              <a:rPr lang="en-US" sz="2000" dirty="0" smtClean="0"/>
              <a:t>Lab 33 - 36</a:t>
            </a:r>
          </a:p>
          <a:p>
            <a:endParaRPr lang="en-US" dirty="0" smtClean="0"/>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title"/>
          </p:nvPr>
        </p:nvSpPr>
        <p:spPr/>
        <p:txBody>
          <a:bodyPr/>
          <a:lstStyle/>
          <a:p>
            <a:r>
              <a:rPr lang="en-US" dirty="0" smtClean="0"/>
              <a:t>Database conversion wizard</a:t>
            </a:r>
            <a:br>
              <a:rPr lang="en-US" dirty="0" smtClean="0"/>
            </a:br>
            <a:r>
              <a:rPr lang="en-US" dirty="0" smtClean="0"/>
              <a:t>(SQL        ORACLE)</a:t>
            </a:r>
          </a:p>
        </p:txBody>
      </p:sp>
      <p:sp>
        <p:nvSpPr>
          <p:cNvPr id="385026" name="Content Placeholder 2"/>
          <p:cNvSpPr>
            <a:spLocks noGrp="1"/>
          </p:cNvSpPr>
          <p:nvPr>
            <p:ph type="body" idx="1"/>
          </p:nvPr>
        </p:nvSpPr>
        <p:spPr/>
        <p:txBody>
          <a:bodyPr>
            <a:normAutofit/>
          </a:bodyPr>
          <a:lstStyle/>
          <a:p>
            <a:endParaRPr lang="en-US" sz="2000" dirty="0" smtClean="0"/>
          </a:p>
          <a:p>
            <a:endParaRPr lang="en-US" dirty="0" smtClean="0"/>
          </a:p>
          <a:p>
            <a:endParaRPr lang="en-US" dirty="0" smtClean="0"/>
          </a:p>
          <a:p>
            <a:endParaRPr lang="en-US" dirty="0" smtClean="0"/>
          </a:p>
          <a:p>
            <a:endParaRPr lang="en-US" dirty="0" smtClean="0"/>
          </a:p>
        </p:txBody>
      </p:sp>
      <p:cxnSp>
        <p:nvCxnSpPr>
          <p:cNvPr id="3" name="Straight Arrow Connector 2"/>
          <p:cNvCxnSpPr/>
          <p:nvPr/>
        </p:nvCxnSpPr>
        <p:spPr>
          <a:xfrm>
            <a:off x="6019800" y="5410200"/>
            <a:ext cx="762000" cy="0"/>
          </a:xfrm>
          <a:prstGeom prst="straightConnector1">
            <a:avLst/>
          </a:prstGeom>
          <a:ln>
            <a:solidFill>
              <a:schemeClr val="bg1"/>
            </a:solidFill>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41408247"/>
      </p:ext>
    </p:extLst>
  </p:cSld>
  <p:clrMapOvr>
    <a:masterClrMapping/>
  </p:clrMapOvr>
  <p:transition>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Database Conversion Wizard : Overview</a:t>
            </a:r>
          </a:p>
        </p:txBody>
      </p:sp>
      <p:sp>
        <p:nvSpPr>
          <p:cNvPr id="387074" name="Rectangle 3"/>
          <p:cNvSpPr>
            <a:spLocks noGrp="1" noChangeArrowheads="1"/>
          </p:cNvSpPr>
          <p:nvPr>
            <p:ph idx="1"/>
          </p:nvPr>
        </p:nvSpPr>
        <p:spPr>
          <a:xfrm>
            <a:off x="304800" y="1214422"/>
            <a:ext cx="8534400" cy="4786328"/>
          </a:xfrm>
        </p:spPr>
        <p:txBody>
          <a:bodyPr/>
          <a:lstStyle/>
          <a:p>
            <a:r>
              <a:rPr lang="en-US" sz="2400" dirty="0" smtClean="0"/>
              <a:t>Used to convert databases from SQL       Oracle</a:t>
            </a:r>
          </a:p>
          <a:p>
            <a:r>
              <a:rPr lang="en-US" sz="2400" dirty="0" smtClean="0"/>
              <a:t>Prerequisites: </a:t>
            </a:r>
          </a:p>
          <a:p>
            <a:pPr marL="0" indent="0">
              <a:buNone/>
            </a:pPr>
            <a:r>
              <a:rPr lang="en-US" sz="2400" dirty="0"/>
              <a:t> </a:t>
            </a:r>
            <a:r>
              <a:rPr lang="en-US" sz="2400" dirty="0" smtClean="0"/>
              <a:t>- SQL and Oracle databases should be running. </a:t>
            </a:r>
          </a:p>
          <a:p>
            <a:pPr marL="0" indent="0">
              <a:buNone/>
            </a:pPr>
            <a:r>
              <a:rPr lang="en-US" sz="2400" dirty="0"/>
              <a:t> </a:t>
            </a:r>
            <a:r>
              <a:rPr lang="en-US" sz="2400" dirty="0" smtClean="0"/>
              <a:t>- Client machine needs SQL server registered and   	 	 </a:t>
            </a:r>
            <a:r>
              <a:rPr lang="en-US" sz="2400" dirty="0" err="1" smtClean="0"/>
              <a:t>TNSNames</a:t>
            </a:r>
            <a:r>
              <a:rPr lang="en-US" sz="2400" dirty="0" smtClean="0"/>
              <a:t> entry for Oracle instance.</a:t>
            </a:r>
          </a:p>
          <a:p>
            <a:r>
              <a:rPr lang="en-US" sz="2400" dirty="0" smtClean="0"/>
              <a:t>This tool is only supported for Smart 3D databases (Plant mode).</a:t>
            </a:r>
          </a:p>
        </p:txBody>
      </p:sp>
      <p:cxnSp>
        <p:nvCxnSpPr>
          <p:cNvPr id="3" name="Straight Arrow Connector 2"/>
          <p:cNvCxnSpPr/>
          <p:nvPr/>
        </p:nvCxnSpPr>
        <p:spPr>
          <a:xfrm>
            <a:off x="5791200" y="1447800"/>
            <a:ext cx="4572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57009051"/>
      </p:ext>
    </p:extLst>
  </p:cSld>
  <p:clrMapOvr>
    <a:masterClrMapping/>
  </p:clrMapOvr>
  <p:transition>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Database Conversion Wizard </a:t>
            </a:r>
          </a:p>
        </p:txBody>
      </p:sp>
      <p:pic>
        <p:nvPicPr>
          <p:cNvPr id="2056" name="Picture 8" descr="C:\Users\athigale\AppData\Local\Temp\SNAGHTML4120173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295400"/>
            <a:ext cx="652462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02024"/>
      </p:ext>
    </p:extLst>
  </p:cSld>
  <p:clrMapOvr>
    <a:masterClrMapping/>
  </p:clrMapOvr>
  <p:transition>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Database Conversion Wizard </a:t>
            </a:r>
          </a:p>
        </p:txBody>
      </p:sp>
      <p:pic>
        <p:nvPicPr>
          <p:cNvPr id="3074" name="Picture 2" descr="C:\Users\athigale\AppData\Local\Temp\SNAGHTML4121cb7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295400"/>
            <a:ext cx="652462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93742"/>
      </p:ext>
    </p:extLst>
  </p:cSld>
  <p:clrMapOvr>
    <a:masterClrMapping/>
  </p:clrMapOvr>
  <p:transition>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title"/>
          </p:nvPr>
        </p:nvSpPr>
        <p:spPr/>
        <p:txBody>
          <a:bodyPr/>
          <a:lstStyle/>
          <a:p>
            <a:r>
              <a:rPr lang="en-US" dirty="0" smtClean="0"/>
              <a:t>Convert database mode </a:t>
            </a:r>
            <a:br>
              <a:rPr lang="en-US" dirty="0" smtClean="0"/>
            </a:br>
            <a:r>
              <a:rPr lang="en-US" dirty="0" smtClean="0"/>
              <a:t>( Plant to marine or MHE)</a:t>
            </a:r>
          </a:p>
        </p:txBody>
      </p:sp>
      <p:sp>
        <p:nvSpPr>
          <p:cNvPr id="385026" name="Content Placeholder 2"/>
          <p:cNvSpPr>
            <a:spLocks noGrp="1"/>
          </p:cNvSpPr>
          <p:nvPr>
            <p:ph type="body" idx="1"/>
          </p:nvPr>
        </p:nvSpPr>
        <p:spPr/>
        <p:txBody>
          <a:bodyPr>
            <a:normAutofit/>
          </a:bodyPr>
          <a:lstStyle/>
          <a:p>
            <a:endParaRPr lang="en-US" sz="2000"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947213162"/>
      </p:ext>
    </p:extLst>
  </p:cSld>
  <p:clrMapOvr>
    <a:masterClrMapping/>
  </p:clrMapOvr>
  <p:transition>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Convert Database mode</a:t>
            </a:r>
          </a:p>
        </p:txBody>
      </p:sp>
      <p:sp>
        <p:nvSpPr>
          <p:cNvPr id="387074" name="Rectangle 3"/>
          <p:cNvSpPr>
            <a:spLocks noGrp="1" noChangeArrowheads="1"/>
          </p:cNvSpPr>
          <p:nvPr>
            <p:ph idx="1"/>
          </p:nvPr>
        </p:nvSpPr>
        <p:spPr>
          <a:xfrm>
            <a:off x="304800" y="1214422"/>
            <a:ext cx="8534400" cy="4786328"/>
          </a:xfrm>
        </p:spPr>
        <p:txBody>
          <a:bodyPr/>
          <a:lstStyle/>
          <a:p>
            <a:r>
              <a:rPr lang="en-US" sz="2400" dirty="0" smtClean="0"/>
              <a:t>Can be used to convert Plant database to Marine or MHE</a:t>
            </a:r>
          </a:p>
          <a:p>
            <a:r>
              <a:rPr lang="en-US" sz="2400" dirty="0" smtClean="0"/>
              <a:t>Currently only used for MSSQL databases.</a:t>
            </a:r>
          </a:p>
          <a:p>
            <a:r>
              <a:rPr lang="en-US" sz="2400" dirty="0" smtClean="0"/>
              <a:t>ConvertDatabaseMode.exe</a:t>
            </a:r>
          </a:p>
          <a:p>
            <a:r>
              <a:rPr lang="en-US" sz="2400" dirty="0" smtClean="0"/>
              <a:t>Location</a:t>
            </a:r>
            <a:r>
              <a:rPr lang="en-US" sz="2400" dirty="0"/>
              <a:t>: </a:t>
            </a:r>
            <a:r>
              <a:rPr lang="en-US" sz="2400" dirty="0" err="1" smtClean="0"/>
              <a:t>InstallDir</a:t>
            </a:r>
            <a:r>
              <a:rPr lang="en-US" sz="2400" dirty="0" smtClean="0"/>
              <a:t>\Smart3D\Core\Container\Bin\Assemblies\Release</a:t>
            </a:r>
          </a:p>
          <a:p>
            <a:r>
              <a:rPr lang="en-US" sz="2400" dirty="0" smtClean="0"/>
              <a:t>Help </a:t>
            </a:r>
            <a:r>
              <a:rPr lang="en-US" sz="2400" dirty="0"/>
              <a:t>guide ‘</a:t>
            </a:r>
            <a:r>
              <a:rPr lang="en-US" sz="2400" dirty="0" smtClean="0"/>
              <a:t>Smart3D2014R1_Plant_Marine_MHE_Conversion.pdf’</a:t>
            </a:r>
          </a:p>
        </p:txBody>
      </p:sp>
    </p:spTree>
    <p:extLst>
      <p:ext uri="{BB962C8B-B14F-4D97-AF65-F5344CB8AC3E}">
        <p14:creationId xmlns:p14="http://schemas.microsoft.com/office/powerpoint/2010/main" val="3950794593"/>
      </p:ext>
    </p:extLst>
  </p:cSld>
  <p:clrMapOvr>
    <a:masterClrMapping/>
  </p:clrMapOvr>
  <p:transition>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Convert Database mode</a:t>
            </a:r>
          </a:p>
        </p:txBody>
      </p:sp>
      <p:pic>
        <p:nvPicPr>
          <p:cNvPr id="2052" name="Picture 4" descr="C:\Users\athigale\AppData\Local\Temp\SNAGHTML4639be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143000"/>
            <a:ext cx="423560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912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26"/>
          <p:cNvSpPr>
            <a:spLocks noGrp="1" noChangeArrowheads="1"/>
          </p:cNvSpPr>
          <p:nvPr>
            <p:ph type="title"/>
          </p:nvPr>
        </p:nvSpPr>
        <p:spPr>
          <a:xfrm>
            <a:off x="318970" y="214290"/>
            <a:ext cx="6824797" cy="785818"/>
          </a:xfrm>
        </p:spPr>
        <p:txBody>
          <a:bodyPr/>
          <a:lstStyle/>
          <a:p>
            <a:pPr eaLnBrk="1" hangingPunct="1"/>
            <a:r>
              <a:rPr lang="en-US" dirty="0" smtClean="0"/>
              <a:t>System Setup:  Server - Workstation</a:t>
            </a:r>
          </a:p>
        </p:txBody>
      </p:sp>
      <p:sp>
        <p:nvSpPr>
          <p:cNvPr id="55298" name="Rectangle 1027"/>
          <p:cNvSpPr>
            <a:spLocks noGrp="1" noChangeArrowheads="1"/>
          </p:cNvSpPr>
          <p:nvPr>
            <p:ph idx="1"/>
          </p:nvPr>
        </p:nvSpPr>
        <p:spPr/>
        <p:txBody>
          <a:bodyPr>
            <a:normAutofit/>
          </a:bodyPr>
          <a:lstStyle/>
          <a:p>
            <a:pPr eaLnBrk="1" hangingPunct="1"/>
            <a:r>
              <a:rPr lang="en-US" sz="2000" dirty="0" smtClean="0"/>
              <a:t>Hardware recommendations </a:t>
            </a:r>
          </a:p>
          <a:p>
            <a:pPr eaLnBrk="1" hangingPunct="1"/>
            <a:r>
              <a:rPr lang="en-US" sz="2000" dirty="0" smtClean="0"/>
              <a:t>Supported platforms</a:t>
            </a:r>
          </a:p>
          <a:p>
            <a:pPr eaLnBrk="1" hangingPunct="1"/>
            <a:r>
              <a:rPr lang="en-US" sz="2000" dirty="0" smtClean="0"/>
              <a:t>Software prerequisites</a:t>
            </a:r>
          </a:p>
          <a:p>
            <a:pPr eaLnBrk="1" hangingPunct="1"/>
            <a:r>
              <a:rPr lang="en-US" sz="2000" dirty="0" smtClean="0"/>
              <a:t>Installation</a:t>
            </a:r>
          </a:p>
          <a:p>
            <a:pPr eaLnBrk="1" hangingPunct="1"/>
            <a:endParaRPr lang="en-US" sz="2000" dirty="0" smtClean="0"/>
          </a:p>
        </p:txBody>
      </p:sp>
    </p:spTree>
  </p:cSld>
  <p:clrMapOvr>
    <a:masterClrMapping/>
  </p:clrMapOvr>
  <p:transition>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user defined attribute to s3d database</a:t>
            </a:r>
            <a:endParaRPr lang="en-US" dirty="0"/>
          </a:p>
        </p:txBody>
      </p:sp>
    </p:spTree>
    <p:extLst>
      <p:ext uri="{BB962C8B-B14F-4D97-AF65-F5344CB8AC3E}">
        <p14:creationId xmlns:p14="http://schemas.microsoft.com/office/powerpoint/2010/main" val="3519005956"/>
      </p:ext>
    </p:extLst>
  </p:cSld>
  <p:clrMapOvr>
    <a:masterClrMapping/>
  </p:clrMapOvr>
  <p:transition>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Adding User Defined Attribute to S3D Objects</a:t>
            </a:r>
            <a:endParaRPr lang="es-ES" dirty="0" smtClean="0"/>
          </a:p>
        </p:txBody>
      </p:sp>
      <p:sp>
        <p:nvSpPr>
          <p:cNvPr id="387074" name="Rectangle 3"/>
          <p:cNvSpPr>
            <a:spLocks noGrp="1" noChangeArrowheads="1"/>
          </p:cNvSpPr>
          <p:nvPr>
            <p:ph idx="1"/>
          </p:nvPr>
        </p:nvSpPr>
        <p:spPr>
          <a:xfrm>
            <a:off x="311632" y="1214422"/>
            <a:ext cx="8453944" cy="1300178"/>
          </a:xfrm>
        </p:spPr>
        <p:txBody>
          <a:bodyPr/>
          <a:lstStyle/>
          <a:p>
            <a:r>
              <a:rPr lang="en-US" sz="2400" dirty="0" smtClean="0"/>
              <a:t>A typical project requirement can be to have a common user attribute to S3D objects. </a:t>
            </a:r>
            <a:r>
              <a:rPr lang="es-ES" sz="2400" dirty="0" err="1" smtClean="0"/>
              <a:t>This</a:t>
            </a:r>
            <a:r>
              <a:rPr lang="es-ES" sz="2400" dirty="0" smtClean="0"/>
              <a:t> </a:t>
            </a:r>
            <a:r>
              <a:rPr lang="es-ES" sz="2400" dirty="0" err="1" smtClean="0"/>
              <a:t>attribute</a:t>
            </a:r>
            <a:r>
              <a:rPr lang="es-ES" sz="2400" dirty="0" smtClean="0"/>
              <a:t> </a:t>
            </a:r>
            <a:r>
              <a:rPr lang="es-ES" sz="2400" dirty="0" err="1" smtClean="0"/>
              <a:t>needs</a:t>
            </a:r>
            <a:r>
              <a:rPr lang="es-ES" sz="2400" dirty="0" smtClean="0"/>
              <a:t> </a:t>
            </a:r>
            <a:r>
              <a:rPr lang="es-ES" sz="2400" dirty="0" err="1" smtClean="0"/>
              <a:t>to</a:t>
            </a:r>
            <a:r>
              <a:rPr lang="es-ES" sz="2400" dirty="0" smtClean="0"/>
              <a:t> be bulkloaded </a:t>
            </a:r>
            <a:r>
              <a:rPr lang="es-ES" sz="2400" dirty="0" err="1" smtClean="0"/>
              <a:t>into</a:t>
            </a:r>
            <a:r>
              <a:rPr lang="es-ES" sz="2400" dirty="0" smtClean="0"/>
              <a:t> </a:t>
            </a:r>
            <a:r>
              <a:rPr lang="es-ES" sz="2400" dirty="0" err="1" smtClean="0"/>
              <a:t>the</a:t>
            </a:r>
            <a:r>
              <a:rPr lang="es-ES" sz="2400" dirty="0" smtClean="0"/>
              <a:t> S3D </a:t>
            </a:r>
            <a:r>
              <a:rPr lang="es-ES" sz="2400" dirty="0" err="1" smtClean="0"/>
              <a:t>catalog</a:t>
            </a:r>
            <a:r>
              <a:rPr lang="es-ES" sz="2400" dirty="0"/>
              <a:t>.</a:t>
            </a:r>
            <a:endParaRPr lang="es-ES" sz="2400" dirty="0" smtClean="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5585" y="2362200"/>
            <a:ext cx="4807215"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882388"/>
      </p:ext>
    </p:extLst>
  </p:cSld>
  <p:clrMapOvr>
    <a:masterClrMapping/>
  </p:clrMapOvr>
  <p:transition>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approval status in s3d</a:t>
            </a:r>
            <a:endParaRPr lang="en-US" dirty="0"/>
          </a:p>
        </p:txBody>
      </p:sp>
    </p:spTree>
    <p:extLst>
      <p:ext uri="{BB962C8B-B14F-4D97-AF65-F5344CB8AC3E}">
        <p14:creationId xmlns:p14="http://schemas.microsoft.com/office/powerpoint/2010/main" val="2889924364"/>
      </p:ext>
    </p:extLst>
  </p:cSld>
  <p:clrMapOvr>
    <a:masterClrMapping/>
  </p:clrMapOvr>
  <p:transition>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dirty="0" smtClean="0"/>
              <a:t>Adding Approval Status in S3D</a:t>
            </a:r>
            <a:endParaRPr lang="es-ES" dirty="0" smtClean="0"/>
          </a:p>
        </p:txBody>
      </p:sp>
      <p:sp>
        <p:nvSpPr>
          <p:cNvPr id="387074" name="Rectangle 3"/>
          <p:cNvSpPr>
            <a:spLocks noGrp="1" noChangeArrowheads="1"/>
          </p:cNvSpPr>
          <p:nvPr>
            <p:ph idx="1"/>
          </p:nvPr>
        </p:nvSpPr>
        <p:spPr>
          <a:xfrm>
            <a:off x="311632" y="1214422"/>
            <a:ext cx="8453944" cy="919178"/>
          </a:xfrm>
        </p:spPr>
        <p:txBody>
          <a:bodyPr>
            <a:normAutofit/>
          </a:bodyPr>
          <a:lstStyle/>
          <a:p>
            <a:r>
              <a:rPr lang="en-US" sz="1800" dirty="0" smtClean="0"/>
              <a:t>Project administrators would like to add new approval reasons for S3D objects. These could be bulkloaded to the catalog using a </a:t>
            </a:r>
            <a:r>
              <a:rPr lang="en-US" sz="1800" dirty="0" err="1" smtClean="0"/>
              <a:t>codelist</a:t>
            </a:r>
            <a:r>
              <a:rPr lang="en-US" sz="1800" dirty="0" smtClean="0"/>
              <a:t>.</a:t>
            </a:r>
            <a:endParaRPr lang="es-ES" sz="1800" dirty="0" smtClean="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981200"/>
            <a:ext cx="5131053" cy="421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874968"/>
      </p:ext>
    </p:extLst>
  </p:cSld>
  <p:clrMapOvr>
    <a:masterClrMapping/>
  </p:clrMapOvr>
  <p:transition>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Title 1"/>
          <p:cNvSpPr>
            <a:spLocks noGrp="1"/>
          </p:cNvSpPr>
          <p:nvPr>
            <p:ph type="title"/>
          </p:nvPr>
        </p:nvSpPr>
        <p:spPr/>
        <p:txBody>
          <a:bodyPr/>
          <a:lstStyle/>
          <a:p>
            <a:r>
              <a:rPr lang="en-US" smtClean="0"/>
              <a:t>Setup and Administration Lab</a:t>
            </a:r>
          </a:p>
        </p:txBody>
      </p:sp>
      <p:sp>
        <p:nvSpPr>
          <p:cNvPr id="385026" name="Content Placeholder 2"/>
          <p:cNvSpPr>
            <a:spLocks noGrp="1"/>
          </p:cNvSpPr>
          <p:nvPr>
            <p:ph type="body" idx="1"/>
          </p:nvPr>
        </p:nvSpPr>
        <p:spPr/>
        <p:txBody>
          <a:bodyPr>
            <a:normAutofit/>
          </a:bodyPr>
          <a:lstStyle/>
          <a:p>
            <a:pPr algn="ctr"/>
            <a:r>
              <a:rPr lang="en-US" sz="2000" dirty="0" smtClean="0"/>
              <a:t>Lab 35 - 37</a:t>
            </a:r>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618820043"/>
      </p:ext>
    </p:extLst>
  </p:cSld>
  <p:clrMapOvr>
    <a:masterClrMapping/>
  </p:clrMapOvr>
  <p:transition>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Plant version upgrade</a:t>
            </a:r>
            <a:endParaRPr lang="en-US" dirty="0"/>
          </a:p>
        </p:txBody>
      </p:sp>
    </p:spTree>
  </p:cSld>
  <p:clrMapOvr>
    <a:masterClrMapping/>
  </p:clrMapOvr>
  <p:transition>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2"/>
          <p:cNvSpPr>
            <a:spLocks noGrp="1" noChangeArrowheads="1"/>
          </p:cNvSpPr>
          <p:nvPr>
            <p:ph type="title"/>
          </p:nvPr>
        </p:nvSpPr>
        <p:spPr/>
        <p:txBody>
          <a:bodyPr/>
          <a:lstStyle/>
          <a:p>
            <a:r>
              <a:rPr lang="en-US" smtClean="0"/>
              <a:t>Plant version upgrade:  Overview</a:t>
            </a:r>
          </a:p>
        </p:txBody>
      </p:sp>
      <p:sp>
        <p:nvSpPr>
          <p:cNvPr id="387074" name="Rectangle 3"/>
          <p:cNvSpPr>
            <a:spLocks noGrp="1" noChangeArrowheads="1"/>
          </p:cNvSpPr>
          <p:nvPr>
            <p:ph idx="1"/>
          </p:nvPr>
        </p:nvSpPr>
        <p:spPr/>
        <p:txBody>
          <a:bodyPr>
            <a:normAutofit fontScale="92500"/>
          </a:bodyPr>
          <a:lstStyle/>
          <a:p>
            <a:r>
              <a:rPr lang="en-US" sz="2400" dirty="0" smtClean="0"/>
              <a:t>Database upgrades are required whenever there is a major change of software version (example from V2009.1 to V2011 SP1)</a:t>
            </a:r>
          </a:p>
          <a:p>
            <a:r>
              <a:rPr lang="en-US" sz="2400" dirty="0" smtClean="0"/>
              <a:t>Smart3D 2014R1 supports upgrade from following versions:</a:t>
            </a:r>
          </a:p>
          <a:p>
            <a:pPr marL="0" indent="0">
              <a:buNone/>
            </a:pPr>
            <a:r>
              <a:rPr lang="en-US" sz="2400" dirty="0"/>
              <a:t> </a:t>
            </a:r>
            <a:r>
              <a:rPr lang="en-US" sz="2400" dirty="0" smtClean="0"/>
              <a:t>   - </a:t>
            </a:r>
            <a:r>
              <a:rPr lang="en-US" sz="2400" dirty="0" smtClean="0"/>
              <a:t>2011SP1</a:t>
            </a:r>
            <a:endParaRPr lang="en-US" sz="2400" dirty="0" smtClean="0"/>
          </a:p>
          <a:p>
            <a:pPr marL="0" indent="0">
              <a:buNone/>
            </a:pPr>
            <a:r>
              <a:rPr lang="en-US" sz="2400" dirty="0"/>
              <a:t> </a:t>
            </a:r>
            <a:r>
              <a:rPr lang="en-US" sz="2400" dirty="0" smtClean="0"/>
              <a:t>   - </a:t>
            </a:r>
            <a:r>
              <a:rPr lang="en-US" sz="2400" dirty="0" smtClean="0"/>
              <a:t>2011R1</a:t>
            </a:r>
          </a:p>
          <a:p>
            <a:pPr marL="0" indent="0">
              <a:buNone/>
            </a:pPr>
            <a:r>
              <a:rPr lang="en-US" sz="2400"/>
              <a:t> </a:t>
            </a:r>
            <a:r>
              <a:rPr lang="en-US" sz="2400" smtClean="0"/>
              <a:t>   - 2014</a:t>
            </a:r>
            <a:endParaRPr lang="en-US" sz="2200" dirty="0" smtClean="0"/>
          </a:p>
          <a:p>
            <a:r>
              <a:rPr lang="en-US" sz="2400" dirty="0" smtClean="0"/>
              <a:t>It is only possible to upgrade a plant configuration using the </a:t>
            </a:r>
            <a:r>
              <a:rPr lang="en-US" sz="2400" b="1" dirty="0" smtClean="0"/>
              <a:t>same </a:t>
            </a:r>
            <a:r>
              <a:rPr lang="en-US" sz="2400" dirty="0" smtClean="0"/>
              <a:t>database type (Oracle to Oracle or SQL to SQL). </a:t>
            </a:r>
          </a:p>
        </p:txBody>
      </p:sp>
    </p:spTree>
  </p:cSld>
  <p:clrMapOvr>
    <a:masterClrMapping/>
  </p:clrMapOvr>
  <p:transition>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ChangeArrowheads="1"/>
          </p:cNvSpPr>
          <p:nvPr>
            <p:ph type="title"/>
          </p:nvPr>
        </p:nvSpPr>
        <p:spPr/>
        <p:txBody>
          <a:bodyPr/>
          <a:lstStyle/>
          <a:p>
            <a:r>
              <a:rPr lang="en-US" dirty="0" smtClean="0"/>
              <a:t>Plant version upgrade:  Workflow</a:t>
            </a:r>
          </a:p>
        </p:txBody>
      </p:sp>
      <p:sp>
        <p:nvSpPr>
          <p:cNvPr id="388098" name="Rectangle 3"/>
          <p:cNvSpPr>
            <a:spLocks noGrp="1" noChangeArrowheads="1"/>
          </p:cNvSpPr>
          <p:nvPr>
            <p:ph idx="1"/>
          </p:nvPr>
        </p:nvSpPr>
        <p:spPr/>
        <p:txBody>
          <a:bodyPr>
            <a:normAutofit fontScale="85000" lnSpcReduction="10000"/>
          </a:bodyPr>
          <a:lstStyle/>
          <a:p>
            <a:pPr eaLnBrk="1" hangingPunct="1">
              <a:lnSpc>
                <a:spcPct val="90000"/>
              </a:lnSpc>
            </a:pPr>
            <a:r>
              <a:rPr lang="en-US" sz="2800" dirty="0" smtClean="0"/>
              <a:t>Backup plant and symbols</a:t>
            </a:r>
          </a:p>
          <a:p>
            <a:pPr eaLnBrk="1" hangingPunct="1">
              <a:lnSpc>
                <a:spcPct val="90000"/>
              </a:lnSpc>
            </a:pPr>
            <a:r>
              <a:rPr lang="en-US" sz="2800" dirty="0" smtClean="0"/>
              <a:t>Verify integrity of data</a:t>
            </a:r>
          </a:p>
          <a:p>
            <a:pPr lvl="1" eaLnBrk="1" hangingPunct="1">
              <a:lnSpc>
                <a:spcPct val="90000"/>
              </a:lnSpc>
            </a:pPr>
            <a:r>
              <a:rPr lang="en-US" sz="2400" dirty="0" smtClean="0"/>
              <a:t>Verify/clean specifications</a:t>
            </a:r>
          </a:p>
          <a:p>
            <a:pPr lvl="1" eaLnBrk="1" hangingPunct="1">
              <a:lnSpc>
                <a:spcPct val="90000"/>
              </a:lnSpc>
            </a:pPr>
            <a:r>
              <a:rPr lang="en-US" sz="2400" dirty="0" smtClean="0"/>
              <a:t>Synchronize model with catalog</a:t>
            </a:r>
          </a:p>
          <a:p>
            <a:pPr lvl="1" eaLnBrk="1" hangingPunct="1">
              <a:lnSpc>
                <a:spcPct val="90000"/>
              </a:lnSpc>
            </a:pPr>
            <a:r>
              <a:rPr lang="en-US" sz="2400" dirty="0" smtClean="0"/>
              <a:t>Resolve To-Do list</a:t>
            </a:r>
          </a:p>
          <a:p>
            <a:pPr lvl="1" eaLnBrk="1" hangingPunct="1">
              <a:lnSpc>
                <a:spcPct val="90000"/>
              </a:lnSpc>
            </a:pPr>
            <a:r>
              <a:rPr lang="en-US" sz="2400" dirty="0" smtClean="0"/>
              <a:t>Verify access to reference files</a:t>
            </a:r>
          </a:p>
          <a:p>
            <a:pPr lvl="1" eaLnBrk="1" hangingPunct="1">
              <a:lnSpc>
                <a:spcPct val="90000"/>
              </a:lnSpc>
            </a:pPr>
            <a:r>
              <a:rPr lang="en-US" sz="2400" dirty="0" smtClean="0"/>
              <a:t>Run database integrity and clean corrupted elements</a:t>
            </a:r>
          </a:p>
          <a:p>
            <a:pPr eaLnBrk="1" hangingPunct="1">
              <a:lnSpc>
                <a:spcPct val="90000"/>
              </a:lnSpc>
            </a:pPr>
            <a:r>
              <a:rPr lang="en-US" sz="2800" dirty="0" smtClean="0"/>
              <a:t>Final backup with old version</a:t>
            </a:r>
          </a:p>
          <a:p>
            <a:pPr eaLnBrk="1" hangingPunct="1">
              <a:lnSpc>
                <a:spcPct val="90000"/>
              </a:lnSpc>
            </a:pPr>
            <a:r>
              <a:rPr lang="en-US" sz="2800" dirty="0" smtClean="0"/>
              <a:t>Install latest software to server and workstation machines</a:t>
            </a:r>
          </a:p>
          <a:p>
            <a:pPr lvl="1" eaLnBrk="1" hangingPunct="1">
              <a:lnSpc>
                <a:spcPct val="90000"/>
              </a:lnSpc>
              <a:buFont typeface="Arial" charset="0"/>
              <a:buNone/>
            </a:pPr>
            <a:endParaRPr lang="en-US" sz="2400" dirty="0" smtClean="0"/>
          </a:p>
        </p:txBody>
      </p:sp>
    </p:spTree>
  </p:cSld>
  <p:clrMapOvr>
    <a:masterClrMapping/>
  </p:clrMapOvr>
  <p:transition>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3"/>
          <p:cNvSpPr>
            <a:spLocks noGrp="1" noChangeArrowheads="1"/>
          </p:cNvSpPr>
          <p:nvPr>
            <p:ph idx="1"/>
          </p:nvPr>
        </p:nvSpPr>
        <p:spPr/>
        <p:txBody>
          <a:bodyPr/>
          <a:lstStyle/>
          <a:p>
            <a:pPr eaLnBrk="1" hangingPunct="1"/>
            <a:r>
              <a:rPr lang="en-US" sz="2000" dirty="0" smtClean="0"/>
              <a:t>Upgrade Site and Site schema databases using Database Wizard.</a:t>
            </a:r>
          </a:p>
          <a:p>
            <a:endParaRPr lang="en-US" sz="2000" dirty="0" smtClean="0"/>
          </a:p>
          <a:p>
            <a:r>
              <a:rPr lang="en-US" sz="2000" dirty="0" smtClean="0"/>
              <a:t>Upgrade Catalog and Catalog schema databases using </a:t>
            </a:r>
            <a:r>
              <a:rPr lang="en-US" sz="2000" b="1" dirty="0" smtClean="0"/>
              <a:t>Tools &gt; Upgrade Version </a:t>
            </a:r>
            <a:r>
              <a:rPr lang="en-US" sz="2000" dirty="0" smtClean="0"/>
              <a:t>command from Project Management.</a:t>
            </a:r>
          </a:p>
          <a:p>
            <a:endParaRPr lang="en-US" sz="2000" dirty="0" smtClean="0"/>
          </a:p>
          <a:p>
            <a:endParaRPr lang="en-US" sz="2000" dirty="0" smtClean="0"/>
          </a:p>
          <a:p>
            <a:r>
              <a:rPr lang="en-US" sz="2000" dirty="0" smtClean="0"/>
              <a:t>Upgrade Model database using </a:t>
            </a:r>
            <a:r>
              <a:rPr lang="en-US" sz="2000" b="1" dirty="0" smtClean="0"/>
              <a:t>Tools &gt; Upgrade Version </a:t>
            </a:r>
            <a:r>
              <a:rPr lang="en-US" sz="2000" dirty="0" smtClean="0"/>
              <a:t>command from Project Management.</a:t>
            </a:r>
          </a:p>
          <a:p>
            <a:endParaRPr lang="en-US" sz="2800" dirty="0" smtClean="0"/>
          </a:p>
        </p:txBody>
      </p:sp>
      <p:pic>
        <p:nvPicPr>
          <p:cNvPr id="389121" name="Picture 5"/>
          <p:cNvPicPr>
            <a:picLocks noChangeAspect="1" noChangeArrowheads="1"/>
          </p:cNvPicPr>
          <p:nvPr/>
        </p:nvPicPr>
        <p:blipFill>
          <a:blip r:embed="rId2" cstate="print"/>
          <a:srcRect/>
          <a:stretch>
            <a:fillRect/>
          </a:stretch>
        </p:blipFill>
        <p:spPr bwMode="black">
          <a:xfrm>
            <a:off x="7315200" y="2971800"/>
            <a:ext cx="914400" cy="850900"/>
          </a:xfrm>
          <a:prstGeom prst="rect">
            <a:avLst/>
          </a:prstGeom>
          <a:noFill/>
          <a:ln w="9525">
            <a:noFill/>
            <a:miter lim="800000"/>
            <a:headEnd/>
            <a:tailEnd/>
          </a:ln>
        </p:spPr>
      </p:pic>
      <p:sp>
        <p:nvSpPr>
          <p:cNvPr id="389124" name="Rectangle 2"/>
          <p:cNvSpPr>
            <a:spLocks noGrp="1" noChangeArrowheads="1"/>
          </p:cNvSpPr>
          <p:nvPr>
            <p:ph type="title"/>
          </p:nvPr>
        </p:nvSpPr>
        <p:spPr/>
        <p:txBody>
          <a:bodyPr/>
          <a:lstStyle/>
          <a:p>
            <a:r>
              <a:rPr lang="en-US" dirty="0" smtClean="0"/>
              <a:t>Plant version upgrade:  Workflow</a:t>
            </a:r>
          </a:p>
        </p:txBody>
      </p:sp>
      <p:pic>
        <p:nvPicPr>
          <p:cNvPr id="389123" name="Picture 6"/>
          <p:cNvPicPr>
            <a:picLocks noChangeAspect="1" noChangeArrowheads="1"/>
          </p:cNvPicPr>
          <p:nvPr/>
        </p:nvPicPr>
        <p:blipFill>
          <a:blip r:embed="rId3" cstate="print"/>
          <a:srcRect/>
          <a:stretch>
            <a:fillRect/>
          </a:stretch>
        </p:blipFill>
        <p:spPr bwMode="black">
          <a:xfrm>
            <a:off x="7467600" y="4876800"/>
            <a:ext cx="838200" cy="77311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r>
              <a:rPr lang="en-US" dirty="0" smtClean="0"/>
              <a:t>Plant version upgrade:  Workflow</a:t>
            </a:r>
          </a:p>
        </p:txBody>
      </p:sp>
      <p:sp>
        <p:nvSpPr>
          <p:cNvPr id="390146" name="Rectangle 3"/>
          <p:cNvSpPr>
            <a:spLocks noGrp="1" noChangeArrowheads="1"/>
          </p:cNvSpPr>
          <p:nvPr>
            <p:ph idx="1"/>
          </p:nvPr>
        </p:nvSpPr>
        <p:spPr/>
        <p:txBody>
          <a:bodyPr>
            <a:normAutofit/>
          </a:bodyPr>
          <a:lstStyle/>
          <a:p>
            <a:pPr eaLnBrk="1" hangingPunct="1"/>
            <a:r>
              <a:rPr lang="en-US" sz="2000" dirty="0" smtClean="0"/>
              <a:t>Upgrade </a:t>
            </a:r>
            <a:r>
              <a:rPr lang="en-US" sz="2000" dirty="0" err="1" smtClean="0"/>
              <a:t>SharedContent</a:t>
            </a:r>
            <a:endParaRPr lang="en-US" sz="2000" dirty="0" smtClean="0"/>
          </a:p>
          <a:p>
            <a:pPr eaLnBrk="1" hangingPunct="1"/>
            <a:r>
              <a:rPr lang="en-US" sz="2000" dirty="0" smtClean="0"/>
              <a:t>Upgrade reference data</a:t>
            </a:r>
          </a:p>
          <a:p>
            <a:pPr lvl="1" eaLnBrk="1" hangingPunct="1"/>
            <a:r>
              <a:rPr lang="en-US" sz="2000" dirty="0" smtClean="0"/>
              <a:t>Customized catalogs</a:t>
            </a:r>
          </a:p>
          <a:p>
            <a:pPr lvl="1" eaLnBrk="1" hangingPunct="1"/>
            <a:r>
              <a:rPr lang="en-US" sz="2000" dirty="0" smtClean="0"/>
              <a:t>Non-Customized catalogs</a:t>
            </a:r>
          </a:p>
          <a:p>
            <a:pPr lvl="1" eaLnBrk="1" hangingPunct="1"/>
            <a:r>
              <a:rPr lang="en-US" sz="2000" dirty="0" smtClean="0"/>
              <a:t>Customized drawings and reports</a:t>
            </a:r>
          </a:p>
          <a:p>
            <a:pPr eaLnBrk="1" hangingPunct="1"/>
            <a:r>
              <a:rPr lang="en-US" sz="2000" dirty="0" smtClean="0"/>
              <a:t>Synchronize upgraded model with upgraded catalog and resolve pending To Do list actions.</a:t>
            </a:r>
          </a:p>
          <a:p>
            <a:pPr eaLnBrk="1" hangingPunct="1"/>
            <a:r>
              <a:rPr lang="en-US" sz="2000" dirty="0" smtClean="0"/>
              <a:t>Run database integrity and correct possible issues</a:t>
            </a:r>
          </a:p>
          <a:p>
            <a:pPr eaLnBrk="1" hangingPunct="1"/>
            <a:r>
              <a:rPr lang="en-US" sz="2000" dirty="0" smtClean="0"/>
              <a:t>Regenerate reports database</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2"/>
          <p:cNvPicPr>
            <a:picLocks noChangeAspect="1" noChangeArrowheads="1"/>
          </p:cNvPicPr>
          <p:nvPr/>
        </p:nvPicPr>
        <p:blipFill>
          <a:blip r:embed="rId3" cstate="print"/>
          <a:srcRect/>
          <a:stretch>
            <a:fillRect/>
          </a:stretch>
        </p:blipFill>
        <p:spPr bwMode="black">
          <a:xfrm>
            <a:off x="7953375" y="1143000"/>
            <a:ext cx="1190625" cy="1182688"/>
          </a:xfrm>
          <a:prstGeom prst="rect">
            <a:avLst/>
          </a:prstGeom>
          <a:noFill/>
          <a:ln w="9525">
            <a:noFill/>
            <a:miter lim="800000"/>
            <a:headEnd/>
            <a:tailEnd/>
          </a:ln>
        </p:spPr>
      </p:pic>
      <p:sp>
        <p:nvSpPr>
          <p:cNvPr id="60418" name="Rectangle 2"/>
          <p:cNvSpPr>
            <a:spLocks noGrp="1" noChangeArrowheads="1"/>
          </p:cNvSpPr>
          <p:nvPr>
            <p:ph type="title"/>
          </p:nvPr>
        </p:nvSpPr>
        <p:spPr/>
        <p:txBody>
          <a:bodyPr/>
          <a:lstStyle/>
          <a:p>
            <a:pPr eaLnBrk="1" hangingPunct="1"/>
            <a:r>
              <a:rPr lang="en-US" dirty="0" smtClean="0"/>
              <a:t>System Setup:  Hardware recommendations</a:t>
            </a:r>
            <a:br>
              <a:rPr lang="en-US" dirty="0" smtClean="0"/>
            </a:br>
            <a:r>
              <a:rPr lang="en-US" dirty="0" smtClean="0"/>
              <a:t>Database server</a:t>
            </a:r>
          </a:p>
        </p:txBody>
      </p:sp>
      <p:sp>
        <p:nvSpPr>
          <p:cNvPr id="60420" name="Rectangle 3"/>
          <p:cNvSpPr>
            <a:spLocks noGrp="1" noChangeArrowheads="1"/>
          </p:cNvSpPr>
          <p:nvPr>
            <p:ph idx="1"/>
          </p:nvPr>
        </p:nvSpPr>
        <p:spPr>
          <a:noFill/>
        </p:spPr>
        <p:txBody>
          <a:bodyPr>
            <a:normAutofit/>
          </a:bodyPr>
          <a:lstStyle/>
          <a:p>
            <a:pPr marL="403225" lvl="1">
              <a:lnSpc>
                <a:spcPct val="80000"/>
              </a:lnSpc>
            </a:pPr>
            <a:r>
              <a:rPr lang="en-US" sz="2000" dirty="0" smtClean="0"/>
              <a:t>Intel Xeon® 5600 Series or better (64-bit instruction set, not Itanium®) </a:t>
            </a:r>
          </a:p>
          <a:p>
            <a:pPr marL="403225" lvl="1">
              <a:lnSpc>
                <a:spcPct val="80000"/>
              </a:lnSpc>
            </a:pPr>
            <a:r>
              <a:rPr lang="en-US" sz="2000" dirty="0" smtClean="0"/>
              <a:t>16 GB to 64 GB or greater RAM depending on project size </a:t>
            </a:r>
          </a:p>
          <a:p>
            <a:pPr marL="403225" lvl="1">
              <a:lnSpc>
                <a:spcPct val="80000"/>
              </a:lnSpc>
            </a:pPr>
            <a:r>
              <a:rPr lang="en-US" sz="2000" dirty="0" smtClean="0"/>
              <a:t>For hard drive size, see “Smart 3D Project Hardware Sizing Recommendations” in the Installation guide</a:t>
            </a:r>
          </a:p>
          <a:p>
            <a:pPr marL="403225" lvl="1">
              <a:lnSpc>
                <a:spcPct val="80000"/>
              </a:lnSpc>
            </a:pPr>
            <a:r>
              <a:rPr lang="en-US" sz="2000" dirty="0" smtClean="0"/>
              <a:t>Backup system for server</a:t>
            </a:r>
          </a:p>
          <a:p>
            <a:pPr marL="403225" lvl="1" eaLnBrk="1" hangingPunct="1">
              <a:lnSpc>
                <a:spcPct val="80000"/>
              </a:lnSpc>
            </a:pPr>
            <a:r>
              <a:rPr lang="en-US" sz="2000" dirty="0" smtClean="0"/>
              <a:t>Access to DVD drive, either locally or through a network connection</a:t>
            </a:r>
          </a:p>
          <a:p>
            <a:pPr marL="403225" lvl="1">
              <a:lnSpc>
                <a:spcPct val="80000"/>
              </a:lnSpc>
            </a:pPr>
            <a:r>
              <a:rPr lang="en-US" sz="2000" dirty="0" smtClean="0"/>
              <a:t>1 </a:t>
            </a:r>
            <a:r>
              <a:rPr lang="en-US" sz="2000" dirty="0" err="1" smtClean="0"/>
              <a:t>GbE</a:t>
            </a:r>
            <a:r>
              <a:rPr lang="en-US" sz="2000" dirty="0" smtClean="0"/>
              <a:t> or higher network interface for client connections</a:t>
            </a:r>
          </a:p>
          <a:p>
            <a:pPr marL="403225" lvl="1">
              <a:lnSpc>
                <a:spcPct val="80000"/>
              </a:lnSpc>
              <a:buNone/>
            </a:pPr>
            <a:endParaRPr lang="en-US" sz="2000" dirty="0" smtClean="0"/>
          </a:p>
        </p:txBody>
      </p:sp>
      <p:pic>
        <p:nvPicPr>
          <p:cNvPr id="60419" name="Picture 10"/>
          <p:cNvPicPr>
            <a:picLocks noChangeAspect="1" noChangeArrowheads="1"/>
          </p:cNvPicPr>
          <p:nvPr/>
        </p:nvPicPr>
        <p:blipFill>
          <a:blip r:embed="rId4" cstate="print"/>
          <a:srcRect/>
          <a:stretch>
            <a:fillRect/>
          </a:stretch>
        </p:blipFill>
        <p:spPr bwMode="black">
          <a:xfrm>
            <a:off x="7620000" y="5105400"/>
            <a:ext cx="1152525" cy="1276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SMART 3D </a:t>
            </a:r>
            <a:r>
              <a:rPr lang="en-US" dirty="0" err="1" smtClean="0"/>
              <a:t>AUTOMATIOn</a:t>
            </a:r>
            <a:r>
              <a:rPr lang="en-US" dirty="0" smtClean="0"/>
              <a:t> TOOLKIT</a:t>
            </a:r>
            <a:endParaRPr lang="en-US" dirty="0"/>
          </a:p>
        </p:txBody>
      </p:sp>
    </p:spTree>
    <p:extLst>
      <p:ext uri="{BB962C8B-B14F-4D97-AF65-F5344CB8AC3E}">
        <p14:creationId xmlns:p14="http://schemas.microsoft.com/office/powerpoint/2010/main" val="2550377883"/>
      </p:ext>
    </p:extLst>
  </p:cSld>
  <p:clrMapOvr>
    <a:masterClrMapping/>
  </p:clrMapOvr>
  <p:transition>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r>
              <a:rPr lang="en-US" dirty="0" smtClean="0"/>
              <a:t>Smart 3D Automation Toolkit</a:t>
            </a:r>
          </a:p>
        </p:txBody>
      </p:sp>
      <p:sp>
        <p:nvSpPr>
          <p:cNvPr id="390146" name="Rectangle 3"/>
          <p:cNvSpPr>
            <a:spLocks noGrp="1" noChangeArrowheads="1"/>
          </p:cNvSpPr>
          <p:nvPr>
            <p:ph idx="1"/>
          </p:nvPr>
        </p:nvSpPr>
        <p:spPr>
          <a:xfrm>
            <a:off x="1600200" y="1214422"/>
            <a:ext cx="7165376" cy="4786328"/>
          </a:xfrm>
        </p:spPr>
        <p:txBody>
          <a:bodyPr>
            <a:normAutofit/>
          </a:bodyPr>
          <a:lstStyle/>
          <a:p>
            <a:r>
              <a:rPr lang="en-US" sz="2000" dirty="0" smtClean="0"/>
              <a:t>Tool is available on </a:t>
            </a:r>
            <a:r>
              <a:rPr lang="en-US" sz="2000" dirty="0"/>
              <a:t>Intergraph</a:t>
            </a:r>
            <a:r>
              <a:rPr lang="en-US" sz="2000" baseline="30000" dirty="0"/>
              <a:t>®</a:t>
            </a:r>
            <a:r>
              <a:rPr lang="en-US" sz="2000" dirty="0"/>
              <a:t> Smart Support </a:t>
            </a:r>
            <a:r>
              <a:rPr lang="en-US" sz="2000" dirty="0" smtClean="0"/>
              <a:t>site (Previously known as </a:t>
            </a:r>
            <a:r>
              <a:rPr lang="en-US" sz="2000" dirty="0" err="1" smtClean="0"/>
              <a:t>eCustomer</a:t>
            </a:r>
            <a:r>
              <a:rPr lang="en-US" sz="2000" dirty="0" smtClean="0"/>
              <a:t> site)</a:t>
            </a:r>
          </a:p>
          <a:p>
            <a:pPr eaLnBrk="1" hangingPunct="1"/>
            <a:r>
              <a:rPr lang="en-US" sz="2000" dirty="0" smtClean="0"/>
              <a:t>Tutorial and Videos are available to download on same site.</a:t>
            </a:r>
          </a:p>
          <a:p>
            <a:pPr eaLnBrk="1" hangingPunct="1"/>
            <a:r>
              <a:rPr lang="en-US" sz="2000" dirty="0" smtClean="0"/>
              <a:t>Installation is easy and is compatible with all Smart 3D versions</a:t>
            </a:r>
          </a:p>
          <a:p>
            <a:pPr eaLnBrk="1" hangingPunct="1"/>
            <a:r>
              <a:rPr lang="en-US" sz="2000" dirty="0" smtClean="0"/>
              <a:t>Toolbar can be accessed by tapping Shift key thrice (Shift-Shift-Shift)</a:t>
            </a: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032588"/>
            <a:ext cx="620795" cy="513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640367"/>
      </p:ext>
    </p:extLst>
  </p:cSld>
  <p:clrMapOvr>
    <a:masterClrMapping/>
  </p:clrMapOvr>
  <p:transition>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3D Automation </a:t>
            </a:r>
            <a:r>
              <a:rPr lang="en-US" dirty="0" smtClean="0"/>
              <a:t>Toolkit (Contd..)</a:t>
            </a:r>
            <a:endParaRPr lang="en-US" dirty="0"/>
          </a:p>
        </p:txBody>
      </p:sp>
      <p:sp>
        <p:nvSpPr>
          <p:cNvPr id="3" name="Content Placeholder 2"/>
          <p:cNvSpPr>
            <a:spLocks noGrp="1"/>
          </p:cNvSpPr>
          <p:nvPr>
            <p:ph idx="1"/>
          </p:nvPr>
        </p:nvSpPr>
        <p:spPr>
          <a:xfrm>
            <a:off x="1676400" y="1214422"/>
            <a:ext cx="7089176" cy="4786328"/>
          </a:xfrm>
        </p:spPr>
        <p:txBody>
          <a:bodyPr/>
          <a:lstStyle/>
          <a:p>
            <a:r>
              <a:rPr lang="en-US" sz="1600" dirty="0" smtClean="0"/>
              <a:t>Common Commands used for </a:t>
            </a:r>
            <a:r>
              <a:rPr lang="en-US" sz="1600" dirty="0"/>
              <a:t>administrative </a:t>
            </a:r>
            <a:r>
              <a:rPr lang="en-US" sz="1600" dirty="0" smtClean="0"/>
              <a:t>workflows:</a:t>
            </a:r>
            <a:endParaRPr lang="en-US" sz="1600" dirty="0"/>
          </a:p>
          <a:p>
            <a:pPr marL="0" indent="0">
              <a:spcBef>
                <a:spcPts val="0"/>
              </a:spcBef>
              <a:spcAft>
                <a:spcPts val="0"/>
              </a:spcAft>
              <a:buNone/>
            </a:pPr>
            <a:r>
              <a:rPr lang="en-US" sz="1600" dirty="0"/>
              <a:t>     </a:t>
            </a:r>
            <a:r>
              <a:rPr lang="en-US" sz="1600" dirty="0" smtClean="0"/>
              <a:t> - </a:t>
            </a:r>
            <a:r>
              <a:rPr lang="en-US" sz="1600" dirty="0"/>
              <a:t>Select Set </a:t>
            </a:r>
            <a:r>
              <a:rPr lang="en-US" sz="1600" dirty="0" smtClean="0"/>
              <a:t>browser </a:t>
            </a:r>
            <a:endParaRPr lang="en-US" sz="1600" dirty="0"/>
          </a:p>
          <a:p>
            <a:pPr marL="0" indent="0">
              <a:spcBef>
                <a:spcPts val="0"/>
              </a:spcBef>
              <a:spcAft>
                <a:spcPts val="0"/>
              </a:spcAft>
              <a:buNone/>
            </a:pPr>
            <a:r>
              <a:rPr lang="en-US" sz="1600" dirty="0"/>
              <a:t>     </a:t>
            </a:r>
          </a:p>
          <a:p>
            <a:pPr marL="0" indent="0">
              <a:spcBef>
                <a:spcPts val="0"/>
              </a:spcBef>
              <a:spcAft>
                <a:spcPts val="0"/>
              </a:spcAft>
              <a:buNone/>
            </a:pPr>
            <a:endParaRPr lang="en-US" sz="1600" dirty="0" smtClean="0"/>
          </a:p>
          <a:p>
            <a:pPr marL="0" indent="0">
              <a:spcBef>
                <a:spcPts val="0"/>
              </a:spcBef>
              <a:spcAft>
                <a:spcPts val="0"/>
              </a:spcAft>
              <a:buNone/>
            </a:pPr>
            <a:endParaRPr lang="en-US" sz="1600" dirty="0"/>
          </a:p>
          <a:p>
            <a:pPr marL="0" indent="0">
              <a:spcBef>
                <a:spcPts val="0"/>
              </a:spcBef>
              <a:spcAft>
                <a:spcPts val="0"/>
              </a:spcAft>
              <a:buNone/>
            </a:pPr>
            <a:r>
              <a:rPr lang="en-US" sz="1600" dirty="0" smtClean="0"/>
              <a:t>      - Export styles, Style Rules and filters </a:t>
            </a:r>
            <a:endParaRPr lang="en-US" sz="1600" dirty="0"/>
          </a:p>
          <a:p>
            <a:endParaRPr lang="en-US" dirty="0" smtClean="0"/>
          </a:p>
          <a:p>
            <a:pPr marL="0" indent="0">
              <a:buNone/>
            </a:pPr>
            <a:r>
              <a:rPr lang="en-US" dirty="0" smtClean="0"/>
              <a:t>      - </a:t>
            </a:r>
            <a:r>
              <a:rPr lang="en-US" sz="1400" dirty="0" smtClean="0"/>
              <a:t>Import </a:t>
            </a:r>
            <a:r>
              <a:rPr lang="en-US" sz="1400" dirty="0"/>
              <a:t>styles, Style Rules and filters </a:t>
            </a:r>
            <a:endParaRPr lang="en-US" sz="1400" dirty="0" smtClean="0"/>
          </a:p>
          <a:p>
            <a:endParaRPr lang="en-US" sz="1400" dirty="0"/>
          </a:p>
          <a:p>
            <a:pPr marL="0" indent="0">
              <a:buNone/>
            </a:pPr>
            <a:r>
              <a:rPr lang="en-US" sz="1400" dirty="0" smtClean="0"/>
              <a:t>       - Filter options</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252</a:t>
            </a:fld>
            <a:endParaRPr lang="en-GB"/>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009" y="1496009"/>
            <a:ext cx="939584" cy="71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009" y="2438400"/>
            <a:ext cx="134956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009" y="3200401"/>
            <a:ext cx="1466599" cy="45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009" y="3886200"/>
            <a:ext cx="76771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03099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1"/>
          <p:cNvPicPr>
            <a:picLocks noChangeAspect="1" noChangeArrowheads="1"/>
          </p:cNvPicPr>
          <p:nvPr/>
        </p:nvPicPr>
        <p:blipFill>
          <a:blip r:embed="rId3" cstate="print"/>
          <a:srcRect/>
          <a:stretch>
            <a:fillRect/>
          </a:stretch>
        </p:blipFill>
        <p:spPr bwMode="black">
          <a:xfrm>
            <a:off x="7953375" y="1143000"/>
            <a:ext cx="1190625" cy="1182688"/>
          </a:xfrm>
          <a:prstGeom prst="rect">
            <a:avLst/>
          </a:prstGeom>
          <a:noFill/>
          <a:ln w="9525">
            <a:noFill/>
            <a:miter lim="800000"/>
            <a:headEnd/>
            <a:tailEnd/>
          </a:ln>
        </p:spPr>
      </p:pic>
      <p:sp>
        <p:nvSpPr>
          <p:cNvPr id="62466" name="Rectangle 2"/>
          <p:cNvSpPr>
            <a:spLocks noGrp="1" noChangeArrowheads="1"/>
          </p:cNvSpPr>
          <p:nvPr>
            <p:ph type="title"/>
          </p:nvPr>
        </p:nvSpPr>
        <p:spPr/>
        <p:txBody>
          <a:bodyPr/>
          <a:lstStyle/>
          <a:p>
            <a:r>
              <a:rPr lang="en-US" dirty="0" smtClean="0"/>
              <a:t>System Setup: Supported platforms</a:t>
            </a:r>
            <a:br>
              <a:rPr lang="en-US" dirty="0" smtClean="0"/>
            </a:br>
            <a:r>
              <a:rPr lang="en-US" dirty="0" smtClean="0"/>
              <a:t>Database server</a:t>
            </a:r>
          </a:p>
        </p:txBody>
      </p:sp>
      <p:sp>
        <p:nvSpPr>
          <p:cNvPr id="62467" name="Rectangle 3"/>
          <p:cNvSpPr>
            <a:spLocks noGrp="1" noChangeArrowheads="1"/>
          </p:cNvSpPr>
          <p:nvPr>
            <p:ph idx="1"/>
          </p:nvPr>
        </p:nvSpPr>
        <p:spPr>
          <a:noFill/>
        </p:spPr>
        <p:txBody>
          <a:bodyPr>
            <a:noAutofit/>
          </a:bodyPr>
          <a:lstStyle/>
          <a:p>
            <a:pPr eaLnBrk="1" hangingPunct="1">
              <a:lnSpc>
                <a:spcPct val="80000"/>
              </a:lnSpc>
            </a:pPr>
            <a:r>
              <a:rPr lang="en-US" sz="2000" b="1" dirty="0" smtClean="0"/>
              <a:t>Supported Operating Systems </a:t>
            </a:r>
          </a:p>
          <a:p>
            <a:pPr lvl="1">
              <a:lnSpc>
                <a:spcPct val="80000"/>
              </a:lnSpc>
            </a:pPr>
            <a:r>
              <a:rPr lang="en-US" sz="2000" dirty="0" smtClean="0"/>
              <a:t>Microsoft Windows Standard/Enterprise Server 2008 R2 SP1    (64-bit)</a:t>
            </a:r>
          </a:p>
          <a:p>
            <a:pPr eaLnBrk="1" hangingPunct="1">
              <a:lnSpc>
                <a:spcPct val="80000"/>
              </a:lnSpc>
            </a:pPr>
            <a:r>
              <a:rPr lang="en-US" sz="2000" b="1" dirty="0" smtClean="0"/>
              <a:t>Supported Database Servers</a:t>
            </a:r>
          </a:p>
          <a:p>
            <a:pPr lvl="1">
              <a:lnSpc>
                <a:spcPct val="80000"/>
              </a:lnSpc>
            </a:pPr>
            <a:r>
              <a:rPr lang="en-US" sz="2000" dirty="0" smtClean="0"/>
              <a:t>Microsoft SQL Server 2008 R1 Service Pack 3 (Standard edition for stand-alone environments; Enterprise edition for Global </a:t>
            </a:r>
            <a:r>
              <a:rPr lang="en-US" sz="2000" dirty="0" err="1" smtClean="0"/>
              <a:t>Workshare</a:t>
            </a:r>
            <a:r>
              <a:rPr lang="en-US" sz="2000" dirty="0" smtClean="0"/>
              <a:t> environments; 64-bit)</a:t>
            </a:r>
          </a:p>
          <a:p>
            <a:pPr marL="457200" lvl="1" indent="0">
              <a:lnSpc>
                <a:spcPct val="80000"/>
              </a:lnSpc>
              <a:buNone/>
            </a:pPr>
            <a:r>
              <a:rPr lang="en-US" sz="2000" dirty="0"/>
              <a:t>	</a:t>
            </a:r>
            <a:r>
              <a:rPr lang="en-US" sz="2000" dirty="0" smtClean="0"/>
              <a:t>OR</a:t>
            </a:r>
          </a:p>
          <a:p>
            <a:pPr lvl="1">
              <a:lnSpc>
                <a:spcPct val="80000"/>
              </a:lnSpc>
            </a:pPr>
            <a:r>
              <a:rPr lang="en-US" sz="2000" dirty="0" smtClean="0"/>
              <a:t>Microsoft SQL Server 2012 (</a:t>
            </a:r>
            <a:r>
              <a:rPr lang="en-US" sz="2000" dirty="0"/>
              <a:t>Standard edition for stand-alone environments; Enterprise edition for Global </a:t>
            </a:r>
            <a:r>
              <a:rPr lang="en-US" sz="2000" dirty="0" err="1"/>
              <a:t>Workshare</a:t>
            </a:r>
            <a:r>
              <a:rPr lang="en-US" sz="2000" dirty="0"/>
              <a:t> environments; </a:t>
            </a:r>
            <a:r>
              <a:rPr lang="en-US" sz="2000" dirty="0" smtClean="0"/>
              <a:t>64-bit)</a:t>
            </a:r>
          </a:p>
          <a:p>
            <a:pPr lvl="2">
              <a:lnSpc>
                <a:spcPct val="80000"/>
              </a:lnSpc>
            </a:pPr>
            <a:r>
              <a:rPr lang="en-US" sz="1900" dirty="0" smtClean="0"/>
              <a:t>Available only after installing Smart3D 2014R1 HF05 or later</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Supported </a:t>
            </a:r>
            <a:r>
              <a:rPr lang="en-US" dirty="0" smtClean="0"/>
              <a:t>platforms (</a:t>
            </a:r>
            <a:r>
              <a:rPr lang="en-US" dirty="0" err="1" smtClean="0"/>
              <a:t>Contd</a:t>
            </a:r>
            <a:r>
              <a:rPr lang="en-US" dirty="0" smtClean="0"/>
              <a:t>)</a:t>
            </a:r>
            <a:r>
              <a:rPr lang="en-US" dirty="0"/>
              <a:t/>
            </a:r>
            <a:br>
              <a:rPr lang="en-US" dirty="0"/>
            </a:br>
            <a:r>
              <a:rPr lang="en-US" dirty="0"/>
              <a:t>Database server</a:t>
            </a:r>
          </a:p>
        </p:txBody>
      </p:sp>
      <p:sp>
        <p:nvSpPr>
          <p:cNvPr id="3" name="Content Placeholder 2"/>
          <p:cNvSpPr>
            <a:spLocks noGrp="1"/>
          </p:cNvSpPr>
          <p:nvPr>
            <p:ph idx="1"/>
          </p:nvPr>
        </p:nvSpPr>
        <p:spPr/>
        <p:txBody>
          <a:bodyPr/>
          <a:lstStyle/>
          <a:p>
            <a:pPr lvl="1">
              <a:lnSpc>
                <a:spcPct val="80000"/>
              </a:lnSpc>
            </a:pPr>
            <a:r>
              <a:rPr lang="en-US" sz="2000" dirty="0"/>
              <a:t>Oracle Database 11g Release </a:t>
            </a:r>
            <a:r>
              <a:rPr lang="en-US" sz="2000" dirty="0" smtClean="0"/>
              <a:t>2 (11.2.0.2) </a:t>
            </a:r>
            <a:r>
              <a:rPr lang="en-US" sz="2000" dirty="0"/>
              <a:t>with patch set # 22 (Standard edition for stand-alone environments; Enterprise edition for Global </a:t>
            </a:r>
            <a:r>
              <a:rPr lang="en-US" sz="2000" dirty="0" err="1"/>
              <a:t>Workshare</a:t>
            </a:r>
            <a:r>
              <a:rPr lang="en-US" sz="2000" dirty="0"/>
              <a:t> environments; 64-bit)</a:t>
            </a:r>
          </a:p>
          <a:p>
            <a:pPr lvl="2">
              <a:lnSpc>
                <a:spcPct val="80000"/>
              </a:lnSpc>
            </a:pPr>
            <a:r>
              <a:rPr lang="en-US" sz="1900" dirty="0"/>
              <a:t>If you are going to use Oracle in a Global </a:t>
            </a:r>
            <a:r>
              <a:rPr lang="en-US" sz="1900" dirty="0" err="1"/>
              <a:t>Workshare</a:t>
            </a:r>
            <a:r>
              <a:rPr lang="en-US" sz="1900" dirty="0"/>
              <a:t> configuration, you also need Oracle </a:t>
            </a:r>
            <a:r>
              <a:rPr lang="en-US" sz="1900" dirty="0" err="1"/>
              <a:t>GoldenGate</a:t>
            </a:r>
            <a:r>
              <a:rPr lang="en-US" sz="1900" dirty="0"/>
              <a:t> 11.2.1.0.3, which is separately purchased from </a:t>
            </a:r>
            <a:r>
              <a:rPr lang="en-US" sz="1900" dirty="0" smtClean="0"/>
              <a:t>Oracle</a:t>
            </a:r>
          </a:p>
          <a:p>
            <a:pPr marL="457200" lvl="1" indent="0" algn="ctr">
              <a:lnSpc>
                <a:spcPct val="80000"/>
              </a:lnSpc>
              <a:buNone/>
            </a:pPr>
            <a:r>
              <a:rPr lang="en-US" sz="2000" dirty="0"/>
              <a:t> </a:t>
            </a:r>
            <a:r>
              <a:rPr lang="en-US" sz="2000" dirty="0" smtClean="0"/>
              <a:t>OR</a:t>
            </a:r>
          </a:p>
          <a:p>
            <a:pPr lvl="1">
              <a:lnSpc>
                <a:spcPct val="80000"/>
              </a:lnSpc>
            </a:pPr>
            <a:r>
              <a:rPr lang="en-US" sz="2000" dirty="0"/>
              <a:t>Oracle Database 11g Release 2 (</a:t>
            </a:r>
            <a:r>
              <a:rPr lang="en-US" sz="2000" dirty="0" smtClean="0"/>
              <a:t>11.2.0.4) (</a:t>
            </a:r>
            <a:r>
              <a:rPr lang="en-US" sz="2000" dirty="0"/>
              <a:t>Standard edition for stand-alone environments; Enterprise edition for Global </a:t>
            </a:r>
            <a:r>
              <a:rPr lang="en-US" sz="2000" dirty="0" err="1"/>
              <a:t>Workshare</a:t>
            </a:r>
            <a:r>
              <a:rPr lang="en-US" sz="2000" dirty="0"/>
              <a:t> environments; 64-bit</a:t>
            </a:r>
            <a:r>
              <a:rPr lang="en-US" sz="2000" dirty="0" smtClean="0"/>
              <a:t>)</a:t>
            </a:r>
          </a:p>
          <a:p>
            <a:pPr lvl="2">
              <a:lnSpc>
                <a:spcPct val="80000"/>
              </a:lnSpc>
            </a:pPr>
            <a:r>
              <a:rPr lang="en-US" sz="1900" dirty="0"/>
              <a:t>Available only after installing Smart3D 2014R1 HF05 or later</a:t>
            </a:r>
          </a:p>
          <a:p>
            <a:pPr marL="457200" lvl="1" indent="0">
              <a:lnSpc>
                <a:spcPct val="80000"/>
              </a:lnSpc>
              <a:buNone/>
            </a:pPr>
            <a:endParaRPr lang="en-US" sz="2000" dirty="0"/>
          </a:p>
          <a:p>
            <a:pPr marL="457200" lvl="1" indent="0">
              <a:lnSpc>
                <a:spcPct val="80000"/>
              </a:lnSpc>
              <a:buNone/>
            </a:pPr>
            <a:endParaRPr lang="en-US" sz="2000" dirty="0" smtClean="0"/>
          </a:p>
        </p:txBody>
      </p:sp>
      <p:sp>
        <p:nvSpPr>
          <p:cNvPr id="4" name="Slide Number Placeholder 3"/>
          <p:cNvSpPr>
            <a:spLocks noGrp="1"/>
          </p:cNvSpPr>
          <p:nvPr>
            <p:ph type="sldNum" sz="quarter" idx="12"/>
          </p:nvPr>
        </p:nvSpPr>
        <p:spPr/>
        <p:txBody>
          <a:bodyPr/>
          <a:lstStyle/>
          <a:p>
            <a:fld id="{3BDDA355-DE8D-49B6-B72B-9B84B24AB58E}" type="slidenum">
              <a:rPr lang="en-GB" smtClean="0"/>
              <a:pPr/>
              <a:t>27</a:t>
            </a:fld>
            <a:endParaRPr lang="en-GB"/>
          </a:p>
        </p:txBody>
      </p:sp>
    </p:spTree>
    <p:extLst>
      <p:ext uri="{BB962C8B-B14F-4D97-AF65-F5344CB8AC3E}">
        <p14:creationId xmlns:p14="http://schemas.microsoft.com/office/powerpoint/2010/main" val="40405020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Setup: </a:t>
            </a:r>
            <a:r>
              <a:rPr lang="en-US" dirty="0" smtClean="0"/>
              <a:t>Software prerequisites</a:t>
            </a:r>
            <a:r>
              <a:rPr lang="en-US" dirty="0"/>
              <a:t/>
            </a:r>
            <a:br>
              <a:rPr lang="en-US" dirty="0"/>
            </a:br>
            <a:r>
              <a:rPr lang="en-US" dirty="0"/>
              <a:t>Database server</a:t>
            </a:r>
          </a:p>
        </p:txBody>
      </p:sp>
      <p:sp>
        <p:nvSpPr>
          <p:cNvPr id="3" name="Content Placeholder 2"/>
          <p:cNvSpPr>
            <a:spLocks noGrp="1"/>
          </p:cNvSpPr>
          <p:nvPr>
            <p:ph idx="1"/>
          </p:nvPr>
        </p:nvSpPr>
        <p:spPr/>
        <p:txBody>
          <a:bodyPr/>
          <a:lstStyle/>
          <a:p>
            <a:pPr marL="914400" lvl="2" indent="0">
              <a:lnSpc>
                <a:spcPct val="80000"/>
              </a:lnSpc>
              <a:buNone/>
            </a:pPr>
            <a:endParaRPr lang="en-US" sz="1900" dirty="0"/>
          </a:p>
          <a:p>
            <a:pPr>
              <a:lnSpc>
                <a:spcPct val="80000"/>
              </a:lnSpc>
            </a:pPr>
            <a:r>
              <a:rPr lang="en-US" sz="2000" b="1" dirty="0"/>
              <a:t>Software prerequisites</a:t>
            </a:r>
          </a:p>
          <a:p>
            <a:pPr lvl="1">
              <a:lnSpc>
                <a:spcPct val="80000"/>
              </a:lnSpc>
            </a:pPr>
            <a:r>
              <a:rPr lang="en-US" sz="2000" dirty="0"/>
              <a:t>Adobe Reader or equivalent PDF reading software</a:t>
            </a:r>
          </a:p>
          <a:p>
            <a:pPr lvl="1">
              <a:lnSpc>
                <a:spcPct val="80000"/>
              </a:lnSpc>
            </a:pPr>
            <a:r>
              <a:rPr lang="en-US" sz="2000" dirty="0"/>
              <a:t>Microsoft XML Core Services (MSXML) 6.0 (Database server only)</a:t>
            </a:r>
          </a:p>
          <a:p>
            <a:pPr lvl="1">
              <a:lnSpc>
                <a:spcPct val="80000"/>
              </a:lnSpc>
            </a:pPr>
            <a:r>
              <a:rPr lang="en-US" sz="2000" dirty="0"/>
              <a:t>Microsoft .NET 4.0 (Database server only) </a:t>
            </a:r>
          </a:p>
          <a:p>
            <a:pPr marL="914400" lvl="2" indent="0">
              <a:lnSpc>
                <a:spcPct val="80000"/>
              </a:lnSpc>
              <a:buNone/>
            </a:pPr>
            <a:endParaRPr lang="en-US" sz="1900" dirty="0"/>
          </a:p>
          <a:p>
            <a:pPr marL="0" indent="0">
              <a:buNone/>
            </a:pP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28</a:t>
            </a:fld>
            <a:endParaRPr lang="en-GB"/>
          </a:p>
        </p:txBody>
      </p:sp>
    </p:spTree>
    <p:extLst>
      <p:ext uri="{BB962C8B-B14F-4D97-AF65-F5344CB8AC3E}">
        <p14:creationId xmlns:p14="http://schemas.microsoft.com/office/powerpoint/2010/main" val="748471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2"/>
          <p:cNvPicPr>
            <a:picLocks noChangeAspect="1" noChangeArrowheads="1"/>
          </p:cNvPicPr>
          <p:nvPr/>
        </p:nvPicPr>
        <p:blipFill>
          <a:blip r:embed="rId3" cstate="print"/>
          <a:srcRect/>
          <a:stretch>
            <a:fillRect/>
          </a:stretch>
        </p:blipFill>
        <p:spPr bwMode="black">
          <a:xfrm>
            <a:off x="7953375" y="1143000"/>
            <a:ext cx="1190625" cy="1182688"/>
          </a:xfrm>
          <a:prstGeom prst="rect">
            <a:avLst/>
          </a:prstGeom>
          <a:noFill/>
          <a:ln w="9525">
            <a:noFill/>
            <a:miter lim="800000"/>
            <a:headEnd/>
            <a:tailEnd/>
          </a:ln>
        </p:spPr>
      </p:pic>
      <p:sp>
        <p:nvSpPr>
          <p:cNvPr id="64514" name="Rectangle 2"/>
          <p:cNvSpPr>
            <a:spLocks noGrp="1" noChangeArrowheads="1"/>
          </p:cNvSpPr>
          <p:nvPr>
            <p:ph type="title"/>
          </p:nvPr>
        </p:nvSpPr>
        <p:spPr>
          <a:xfrm>
            <a:off x="318970" y="214290"/>
            <a:ext cx="6824797" cy="785818"/>
          </a:xfrm>
        </p:spPr>
        <p:txBody>
          <a:bodyPr/>
          <a:lstStyle/>
          <a:p>
            <a:r>
              <a:rPr lang="en-US" dirty="0" smtClean="0"/>
              <a:t>System Setup: </a:t>
            </a:r>
            <a:r>
              <a:rPr lang="en-US" dirty="0"/>
              <a:t>Installation of Smart 3D</a:t>
            </a:r>
            <a:r>
              <a:rPr lang="en-US" dirty="0" smtClean="0"/>
              <a:t/>
            </a:r>
            <a:br>
              <a:rPr lang="en-US" dirty="0" smtClean="0"/>
            </a:br>
            <a:r>
              <a:rPr lang="en-US" dirty="0" smtClean="0"/>
              <a:t>Reference Data – Name Generator</a:t>
            </a:r>
          </a:p>
        </p:txBody>
      </p:sp>
      <p:sp>
        <p:nvSpPr>
          <p:cNvPr id="64515" name="Rectangle 3"/>
          <p:cNvSpPr>
            <a:spLocks noGrp="1" noChangeArrowheads="1"/>
          </p:cNvSpPr>
          <p:nvPr>
            <p:ph idx="1"/>
          </p:nvPr>
        </p:nvSpPr>
        <p:spPr/>
        <p:txBody>
          <a:bodyPr>
            <a:normAutofit lnSpcReduction="10000"/>
          </a:bodyPr>
          <a:lstStyle/>
          <a:p>
            <a:pPr eaLnBrk="1" hangingPunct="1"/>
            <a:r>
              <a:rPr lang="en-US" sz="2000" b="1" dirty="0" smtClean="0"/>
              <a:t>Reference Data</a:t>
            </a:r>
          </a:p>
          <a:p>
            <a:pPr eaLnBrk="1" hangingPunct="1"/>
            <a:endParaRPr lang="en-US" sz="2000" dirty="0" smtClean="0"/>
          </a:p>
          <a:p>
            <a:pPr lvl="1"/>
            <a:r>
              <a:rPr lang="en-US" sz="1800" dirty="0" smtClean="0"/>
              <a:t>Shared Content files</a:t>
            </a:r>
          </a:p>
          <a:p>
            <a:pPr lvl="1"/>
            <a:r>
              <a:rPr lang="en-US" sz="1800" dirty="0" smtClean="0"/>
              <a:t>Database Templates</a:t>
            </a:r>
          </a:p>
          <a:p>
            <a:pPr lvl="1"/>
            <a:r>
              <a:rPr lang="en-US" sz="1800" dirty="0" smtClean="0"/>
              <a:t>Oracle initialization scripts</a:t>
            </a:r>
          </a:p>
          <a:p>
            <a:pPr lvl="1"/>
            <a:endParaRPr lang="en-US" sz="1800" dirty="0" smtClean="0"/>
          </a:p>
          <a:p>
            <a:pPr eaLnBrk="1" hangingPunct="1"/>
            <a:r>
              <a:rPr lang="en-US" sz="2000" b="1" dirty="0" smtClean="0"/>
              <a:t>Name Generator</a:t>
            </a:r>
          </a:p>
          <a:p>
            <a:pPr lvl="1"/>
            <a:endParaRPr lang="en-US" sz="1800" dirty="0" smtClean="0"/>
          </a:p>
          <a:p>
            <a:pPr lvl="1"/>
            <a:r>
              <a:rPr lang="en-US" sz="1800" dirty="0" smtClean="0"/>
              <a:t>COM+ Application</a:t>
            </a:r>
            <a:endParaRPr lang="en-US" sz="2000" dirty="0" smtClean="0"/>
          </a:p>
          <a:p>
            <a:pPr eaLnBrk="1" hangingPunct="1"/>
            <a:endParaRPr lang="en-US" sz="2000" dirty="0" smtClean="0"/>
          </a:p>
          <a:p>
            <a:r>
              <a:rPr lang="en-US" sz="2000" dirty="0" smtClean="0"/>
              <a:t>Launch </a:t>
            </a:r>
            <a:r>
              <a:rPr lang="en-US" sz="2000" b="1" dirty="0" smtClean="0"/>
              <a:t>Setup.exe</a:t>
            </a:r>
            <a:r>
              <a:rPr lang="en-US" sz="2000" dirty="0" smtClean="0"/>
              <a:t> and </a:t>
            </a:r>
            <a:r>
              <a:rPr lang="en-US" sz="2000" dirty="0"/>
              <a:t>after </a:t>
            </a:r>
            <a:r>
              <a:rPr lang="en-US" sz="2000" dirty="0" smtClean="0"/>
              <a:t>agreement </a:t>
            </a:r>
            <a:r>
              <a:rPr lang="en-US" sz="2000" dirty="0"/>
              <a:t>to the Software License Agreement terms and </a:t>
            </a:r>
            <a:r>
              <a:rPr lang="en-US" sz="2000" dirty="0" smtClean="0"/>
              <a:t>conditions select applicable options like e.g. “Reference Data Installation” for the Smart 3D Reference Data server software load or “Name Generator”  for the Name Generator installation</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Prerequisites for this class</a:t>
            </a:r>
            <a:endParaRPr lang="en-GB" dirty="0"/>
          </a:p>
        </p:txBody>
      </p:sp>
      <p:sp>
        <p:nvSpPr>
          <p:cNvPr id="3" name="Content Placeholder 2"/>
          <p:cNvSpPr>
            <a:spLocks noGrp="1"/>
          </p:cNvSpPr>
          <p:nvPr>
            <p:ph idx="1"/>
          </p:nvPr>
        </p:nvSpPr>
        <p:spPr/>
        <p:txBody>
          <a:bodyPr/>
          <a:lstStyle/>
          <a:p>
            <a:r>
              <a:rPr lang="en-US" sz="2000" dirty="0" smtClean="0"/>
              <a:t>Experience with Microsoft Windows Operating System architecture</a:t>
            </a:r>
          </a:p>
          <a:p>
            <a:r>
              <a:rPr lang="en-US" sz="2000" dirty="0" smtClean="0"/>
              <a:t>Experience with Microsoft SQL Server 2008 or Oracle 11g database server administration</a:t>
            </a:r>
          </a:p>
          <a:p>
            <a:r>
              <a:rPr lang="en-US" sz="2000" dirty="0" smtClean="0"/>
              <a:t>Knowledge of 3D Plant Design CAD Concepts </a:t>
            </a:r>
          </a:p>
          <a:p>
            <a:endParaRPr lang="en-GB"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3</a:t>
            </a:fld>
            <a:endParaRPr lang="en-GB"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System Setup: </a:t>
            </a:r>
            <a:r>
              <a:rPr lang="en-US" dirty="0"/>
              <a:t>Installation of Smart 3D</a:t>
            </a:r>
            <a:r>
              <a:rPr lang="en-US" dirty="0" smtClean="0"/>
              <a:t/>
            </a:r>
            <a:br>
              <a:rPr lang="en-US" dirty="0" smtClean="0"/>
            </a:br>
            <a:r>
              <a:rPr lang="en-US" dirty="0" smtClean="0"/>
              <a:t>Reference Data</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30</a:t>
            </a:fld>
            <a:endParaRPr lang="en-GB"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9363" y="1084006"/>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6767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System Setup: </a:t>
            </a:r>
            <a:r>
              <a:rPr lang="en-US" dirty="0"/>
              <a:t>Installation of Smart 3D</a:t>
            </a:r>
            <a:r>
              <a:rPr lang="en-US" dirty="0" smtClean="0"/>
              <a:t/>
            </a:r>
            <a:br>
              <a:rPr lang="en-US" dirty="0" smtClean="0"/>
            </a:br>
            <a:r>
              <a:rPr lang="en-US" dirty="0" smtClean="0"/>
              <a:t>Name Generator</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31</a:t>
            </a:fld>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440" y="1097279"/>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331925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smtClean="0"/>
              <a:t>System Setup: </a:t>
            </a:r>
            <a:r>
              <a:rPr lang="en-US" dirty="0"/>
              <a:t>Installation of Smart 3D </a:t>
            </a:r>
            <a:r>
              <a:rPr lang="en-US" dirty="0" smtClean="0"/>
              <a:t>Workstation</a:t>
            </a:r>
          </a:p>
        </p:txBody>
      </p:sp>
      <p:sp>
        <p:nvSpPr>
          <p:cNvPr id="67586" name="Rectangle 3"/>
          <p:cNvSpPr>
            <a:spLocks noGrp="1" noChangeArrowheads="1"/>
          </p:cNvSpPr>
          <p:nvPr>
            <p:ph idx="1"/>
          </p:nvPr>
        </p:nvSpPr>
        <p:spPr/>
        <p:txBody>
          <a:bodyPr>
            <a:normAutofit/>
          </a:bodyPr>
          <a:lstStyle/>
          <a:p>
            <a:pPr marL="0" indent="3175" eaLnBrk="1" hangingPunct="1"/>
            <a:r>
              <a:rPr lang="en-US" sz="2000" dirty="0" smtClean="0"/>
              <a:t>  Applicable configurations</a:t>
            </a:r>
          </a:p>
          <a:p>
            <a:pPr marL="400050" lvl="1" indent="3175"/>
            <a:r>
              <a:rPr lang="en-US" sz="2000" dirty="0" smtClean="0"/>
              <a:t> Administrative Client workstation</a:t>
            </a:r>
          </a:p>
          <a:p>
            <a:pPr marL="400050" lvl="1" indent="3175"/>
            <a:r>
              <a:rPr lang="en-US" sz="2000" dirty="0" smtClean="0"/>
              <a:t> Modeling Client workstation</a:t>
            </a:r>
          </a:p>
          <a:p>
            <a:pPr marL="400050" lvl="1" indent="3175"/>
            <a:r>
              <a:rPr lang="en-US" sz="2000" dirty="0" smtClean="0"/>
              <a:t> Interference </a:t>
            </a:r>
            <a:r>
              <a:rPr lang="en-US" sz="2000" dirty="0"/>
              <a:t>Detection computer/server</a:t>
            </a:r>
            <a:endParaRPr lang="en-US" sz="2000" dirty="0" smtClean="0"/>
          </a:p>
          <a:p>
            <a:pPr marL="400050" lvl="1" indent="3175"/>
            <a:r>
              <a:rPr lang="en-US" sz="2000" dirty="0" smtClean="0"/>
              <a:t> Drawing Batch computer/server</a:t>
            </a:r>
          </a:p>
          <a:p>
            <a:pPr marL="400050" lvl="1" indent="3175"/>
            <a:r>
              <a:rPr lang="en-US" sz="2000" dirty="0" smtClean="0"/>
              <a:t> Duplication and Synchronization computer</a:t>
            </a:r>
          </a:p>
          <a:p>
            <a:pPr marL="400050" lvl="1" indent="3175"/>
            <a:r>
              <a:rPr lang="en-US" sz="2000" dirty="0" smtClean="0"/>
              <a:t> Smart 3D Piping Specification Remote computer </a:t>
            </a:r>
          </a:p>
        </p:txBody>
      </p:sp>
      <p:pic>
        <p:nvPicPr>
          <p:cNvPr id="67587" name="Picture 13"/>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69633" name="Rectangle 2"/>
          <p:cNvSpPr>
            <a:spLocks noGrp="1" noChangeArrowheads="1"/>
          </p:cNvSpPr>
          <p:nvPr>
            <p:ph type="title"/>
          </p:nvPr>
        </p:nvSpPr>
        <p:spPr>
          <a:xfrm>
            <a:off x="318970" y="214290"/>
            <a:ext cx="6824797" cy="785818"/>
          </a:xfrm>
        </p:spPr>
        <p:txBody>
          <a:bodyPr/>
          <a:lstStyle/>
          <a:p>
            <a:r>
              <a:rPr lang="en-US" dirty="0" smtClean="0"/>
              <a:t>System Setup:  Hardware recommendations</a:t>
            </a:r>
            <a:br>
              <a:rPr lang="en-US" dirty="0" smtClean="0"/>
            </a:br>
            <a:r>
              <a:rPr lang="en-US" dirty="0" smtClean="0"/>
              <a:t>Workstation</a:t>
            </a:r>
          </a:p>
        </p:txBody>
      </p:sp>
      <p:sp>
        <p:nvSpPr>
          <p:cNvPr id="69634" name="Rectangle 3"/>
          <p:cNvSpPr>
            <a:spLocks noGrp="1" noChangeArrowheads="1"/>
          </p:cNvSpPr>
          <p:nvPr>
            <p:ph idx="1"/>
          </p:nvPr>
        </p:nvSpPr>
        <p:spPr>
          <a:xfrm>
            <a:off x="311632" y="1214422"/>
            <a:ext cx="8453944" cy="5033978"/>
          </a:xfrm>
          <a:noFill/>
        </p:spPr>
        <p:txBody>
          <a:bodyPr>
            <a:noAutofit/>
          </a:bodyPr>
          <a:lstStyle/>
          <a:p>
            <a:pPr>
              <a:lnSpc>
                <a:spcPct val="80000"/>
              </a:lnSpc>
            </a:pPr>
            <a:r>
              <a:rPr lang="it-IT" sz="2000" dirty="0" smtClean="0"/>
              <a:t>Intel Core i7, Quad Core </a:t>
            </a:r>
          </a:p>
          <a:p>
            <a:pPr>
              <a:lnSpc>
                <a:spcPct val="80000"/>
              </a:lnSpc>
            </a:pPr>
            <a:r>
              <a:rPr lang="en-US" sz="2000" dirty="0" smtClean="0"/>
              <a:t>6+ GB RAM </a:t>
            </a:r>
          </a:p>
          <a:p>
            <a:pPr>
              <a:lnSpc>
                <a:spcPct val="80000"/>
              </a:lnSpc>
            </a:pPr>
            <a:r>
              <a:rPr lang="en-US" sz="2000" dirty="0" smtClean="0"/>
              <a:t>Access to a DVD drive, either locally or through a network connection</a:t>
            </a:r>
          </a:p>
          <a:p>
            <a:pPr>
              <a:lnSpc>
                <a:spcPct val="80000"/>
              </a:lnSpc>
            </a:pPr>
            <a:r>
              <a:rPr lang="en-US" sz="2000" dirty="0"/>
              <a:t>Monitor capable of a minimum of 1280 x 1024 resolution</a:t>
            </a:r>
            <a:endParaRPr lang="en-US" sz="2000" dirty="0" smtClean="0"/>
          </a:p>
          <a:p>
            <a:pPr>
              <a:lnSpc>
                <a:spcPct val="80000"/>
              </a:lnSpc>
            </a:pPr>
            <a:r>
              <a:rPr lang="en-US" sz="2000" dirty="0" smtClean="0"/>
              <a:t>1 </a:t>
            </a:r>
            <a:r>
              <a:rPr lang="en-US" sz="2000" dirty="0" err="1" smtClean="0"/>
              <a:t>GbE</a:t>
            </a:r>
            <a:r>
              <a:rPr lang="en-US" sz="2000" dirty="0" smtClean="0"/>
              <a:t> network interface </a:t>
            </a:r>
          </a:p>
          <a:p>
            <a:pPr>
              <a:lnSpc>
                <a:spcPct val="80000"/>
              </a:lnSpc>
            </a:pPr>
            <a:r>
              <a:rPr lang="en-US" sz="2000" dirty="0" smtClean="0"/>
              <a:t>Graphics card designed for 3D intensive applications that meet the following requirements:</a:t>
            </a:r>
          </a:p>
          <a:p>
            <a:pPr lvl="1">
              <a:lnSpc>
                <a:spcPct val="80000"/>
              </a:lnSpc>
            </a:pPr>
            <a:r>
              <a:rPr lang="en-US" sz="1800" dirty="0" smtClean="0"/>
              <a:t>32-bit main </a:t>
            </a:r>
            <a:r>
              <a:rPr lang="en-US" sz="1800" dirty="0" err="1" smtClean="0"/>
              <a:t>RGBA</a:t>
            </a:r>
            <a:r>
              <a:rPr lang="en-US" sz="1800" dirty="0" smtClean="0"/>
              <a:t> pixel buffer </a:t>
            </a:r>
          </a:p>
          <a:p>
            <a:pPr lvl="1">
              <a:lnSpc>
                <a:spcPct val="80000"/>
              </a:lnSpc>
            </a:pPr>
            <a:r>
              <a:rPr lang="en-US" sz="1800" dirty="0" smtClean="0"/>
              <a:t>Hardware OpenGL 2.1 support </a:t>
            </a:r>
          </a:p>
          <a:p>
            <a:pPr lvl="1">
              <a:lnSpc>
                <a:spcPct val="80000"/>
              </a:lnSpc>
            </a:pPr>
            <a:r>
              <a:rPr lang="en-US" sz="1800" dirty="0" smtClean="0"/>
              <a:t>Hardware Z buffer: 24 bit or higher </a:t>
            </a:r>
          </a:p>
          <a:p>
            <a:pPr lvl="1">
              <a:lnSpc>
                <a:spcPct val="80000"/>
              </a:lnSpc>
            </a:pPr>
            <a:r>
              <a:rPr lang="en-US" sz="1800" dirty="0" smtClean="0"/>
              <a:t>256 MB RAM </a:t>
            </a:r>
          </a:p>
          <a:p>
            <a:pPr lvl="1">
              <a:lnSpc>
                <a:spcPct val="80000"/>
              </a:lnSpc>
            </a:pPr>
            <a:r>
              <a:rPr lang="en-US" sz="1800" dirty="0" smtClean="0"/>
              <a:t>8-bit stencil buffer </a:t>
            </a:r>
          </a:p>
          <a:p>
            <a:pPr lvl="1">
              <a:lnSpc>
                <a:spcPct val="80000"/>
              </a:lnSpc>
            </a:pPr>
            <a:r>
              <a:rPr lang="en-US" sz="1800" dirty="0" smtClean="0"/>
              <a:t>Hardware Alpha blending support </a:t>
            </a:r>
          </a:p>
          <a:p>
            <a:pPr lvl="1">
              <a:lnSpc>
                <a:spcPct val="80000"/>
              </a:lnSpc>
            </a:pPr>
            <a:r>
              <a:rPr lang="en-US" sz="1800" dirty="0" smtClean="0"/>
              <a:t>Graphics acceleration set to full </a:t>
            </a:r>
          </a:p>
          <a:p>
            <a:pPr lvl="1">
              <a:lnSpc>
                <a:spcPct val="80000"/>
              </a:lnSpc>
            </a:pPr>
            <a:r>
              <a:rPr lang="en-US" sz="1800" dirty="0" smtClean="0"/>
              <a:t>Hardware Anti-aliasing support recommended </a:t>
            </a:r>
          </a:p>
          <a:p>
            <a:pPr lvl="1">
              <a:lnSpc>
                <a:spcPct val="80000"/>
              </a:lnSpc>
            </a:pPr>
            <a:r>
              <a:rPr lang="en-US" sz="1800" dirty="0" smtClean="0"/>
              <a:t>Latest available drivers should be installed</a:t>
            </a:r>
          </a:p>
        </p:txBody>
      </p:sp>
      <p:pic>
        <p:nvPicPr>
          <p:cNvPr id="69635" name="Picture 10"/>
          <p:cNvPicPr>
            <a:picLocks noChangeAspect="1" noChangeArrowheads="1"/>
          </p:cNvPicPr>
          <p:nvPr/>
        </p:nvPicPr>
        <p:blipFill>
          <a:blip r:embed="rId4" cstate="print"/>
          <a:srcRect/>
          <a:stretch>
            <a:fillRect/>
          </a:stretch>
        </p:blipFill>
        <p:spPr bwMode="black">
          <a:xfrm>
            <a:off x="7696200" y="5257800"/>
            <a:ext cx="1152525" cy="1276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1"/>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1682" name="Rectangle 4"/>
          <p:cNvSpPr>
            <a:spLocks noGrp="1" noChangeArrowheads="1"/>
          </p:cNvSpPr>
          <p:nvPr>
            <p:ph type="title"/>
          </p:nvPr>
        </p:nvSpPr>
        <p:spPr>
          <a:xfrm>
            <a:off x="318970" y="214290"/>
            <a:ext cx="6824797" cy="785818"/>
          </a:xfrm>
        </p:spPr>
        <p:txBody>
          <a:bodyPr/>
          <a:lstStyle/>
          <a:p>
            <a:r>
              <a:rPr lang="en-US" dirty="0" smtClean="0"/>
              <a:t>System Setup: Supported platforms</a:t>
            </a:r>
            <a:br>
              <a:rPr lang="en-US" dirty="0" smtClean="0"/>
            </a:br>
            <a:r>
              <a:rPr lang="en-US" dirty="0" smtClean="0"/>
              <a:t>Workstation</a:t>
            </a:r>
          </a:p>
        </p:txBody>
      </p:sp>
      <p:sp>
        <p:nvSpPr>
          <p:cNvPr id="71683" name="Rectangle 3"/>
          <p:cNvSpPr>
            <a:spLocks noGrp="1" noChangeArrowheads="1"/>
          </p:cNvSpPr>
          <p:nvPr>
            <p:ph idx="1"/>
          </p:nvPr>
        </p:nvSpPr>
        <p:spPr>
          <a:noFill/>
        </p:spPr>
        <p:txBody>
          <a:bodyPr>
            <a:normAutofit fontScale="92500" lnSpcReduction="20000"/>
          </a:bodyPr>
          <a:lstStyle/>
          <a:p>
            <a:pPr eaLnBrk="1" hangingPunct="1">
              <a:lnSpc>
                <a:spcPct val="90000"/>
              </a:lnSpc>
            </a:pPr>
            <a:r>
              <a:rPr lang="en-US" sz="2000" b="1" dirty="0" smtClean="0"/>
              <a:t>Supported Operating Systems and required service packs</a:t>
            </a:r>
          </a:p>
          <a:p>
            <a:pPr eaLnBrk="1" hangingPunct="1">
              <a:lnSpc>
                <a:spcPct val="90000"/>
              </a:lnSpc>
              <a:buNone/>
            </a:pPr>
            <a:endParaRPr lang="en-US" sz="2000" b="1" dirty="0" smtClean="0"/>
          </a:p>
          <a:p>
            <a:pPr lvl="1">
              <a:lnSpc>
                <a:spcPct val="90000"/>
              </a:lnSpc>
            </a:pPr>
            <a:r>
              <a:rPr lang="en-US" sz="2000" dirty="0" smtClean="0"/>
              <a:t>Microsoft Windows 7 Professional or Enterprise SP1 (64-bit)</a:t>
            </a:r>
          </a:p>
          <a:p>
            <a:pPr lvl="1">
              <a:lnSpc>
                <a:spcPct val="90000"/>
              </a:lnSpc>
            </a:pPr>
            <a:r>
              <a:rPr lang="en-US" sz="2000" dirty="0" smtClean="0"/>
              <a:t>Microsoft Windows Server 2008 R2 (64-bit) only as a client for Citrix </a:t>
            </a:r>
            <a:r>
              <a:rPr lang="en-US" sz="2000" dirty="0" err="1" smtClean="0"/>
              <a:t>XENDesktop</a:t>
            </a:r>
            <a:r>
              <a:rPr lang="en-US" sz="2000" dirty="0" smtClean="0"/>
              <a:t> </a:t>
            </a:r>
            <a:r>
              <a:rPr lang="en-US" sz="2000" dirty="0"/>
              <a:t>7</a:t>
            </a:r>
            <a:r>
              <a:rPr lang="en-US" sz="2000" dirty="0" smtClean="0"/>
              <a:t>.0 </a:t>
            </a:r>
          </a:p>
          <a:p>
            <a:pPr lvl="1">
              <a:lnSpc>
                <a:spcPct val="90000"/>
              </a:lnSpc>
            </a:pPr>
            <a:endParaRPr lang="en-US" sz="2000" dirty="0" smtClean="0"/>
          </a:p>
          <a:p>
            <a:pPr eaLnBrk="1" hangingPunct="1">
              <a:lnSpc>
                <a:spcPct val="90000"/>
              </a:lnSpc>
            </a:pPr>
            <a:r>
              <a:rPr lang="en-US" sz="2000" b="1" dirty="0" smtClean="0"/>
              <a:t>Supported database clients and required versions</a:t>
            </a:r>
          </a:p>
          <a:p>
            <a:pPr eaLnBrk="1" hangingPunct="1">
              <a:lnSpc>
                <a:spcPct val="90000"/>
              </a:lnSpc>
            </a:pPr>
            <a:endParaRPr lang="en-US" sz="2000" b="1" dirty="0" smtClean="0"/>
          </a:p>
          <a:p>
            <a:pPr lvl="1">
              <a:lnSpc>
                <a:spcPct val="90000"/>
              </a:lnSpc>
            </a:pPr>
            <a:r>
              <a:rPr lang="en-US" sz="2000" dirty="0" smtClean="0"/>
              <a:t>Microsoft SQL Server 2008 R1 client SP3 (32-bit or 64-bit) </a:t>
            </a:r>
          </a:p>
          <a:p>
            <a:pPr lvl="1">
              <a:lnSpc>
                <a:spcPct val="90000"/>
              </a:lnSpc>
            </a:pPr>
            <a:r>
              <a:rPr lang="en-US" sz="2000" dirty="0"/>
              <a:t>Microsoft SQL Server </a:t>
            </a:r>
            <a:r>
              <a:rPr lang="en-US" sz="2000" dirty="0" smtClean="0"/>
              <a:t>2012 (32-bit or 64-bit)</a:t>
            </a:r>
          </a:p>
          <a:p>
            <a:pPr lvl="1">
              <a:lnSpc>
                <a:spcPct val="90000"/>
              </a:lnSpc>
            </a:pPr>
            <a:r>
              <a:rPr lang="en-US" sz="2000" dirty="0" smtClean="0"/>
              <a:t>Oracle 11g Release 2 </a:t>
            </a:r>
            <a:r>
              <a:rPr lang="en-US" sz="2000" dirty="0"/>
              <a:t>client </a:t>
            </a:r>
            <a:r>
              <a:rPr lang="en-US" sz="2000" dirty="0" smtClean="0"/>
              <a:t>32-bit </a:t>
            </a:r>
          </a:p>
          <a:p>
            <a:pPr lvl="2">
              <a:lnSpc>
                <a:spcPct val="90000"/>
              </a:lnSpc>
              <a:buFont typeface="Arial" panose="020B0604020202020204" pitchFamily="34" charset="0"/>
              <a:buChar char="•"/>
            </a:pPr>
            <a:r>
              <a:rPr lang="en-US" sz="1900" dirty="0" smtClean="0"/>
              <a:t>11.2.0.2 with Patch set # 22 </a:t>
            </a:r>
            <a:r>
              <a:rPr lang="en-US" sz="1900" b="1" dirty="0" smtClean="0"/>
              <a:t>OR</a:t>
            </a:r>
          </a:p>
          <a:p>
            <a:pPr lvl="2">
              <a:lnSpc>
                <a:spcPct val="90000"/>
              </a:lnSpc>
              <a:buFont typeface="Arial" panose="020B0604020202020204" pitchFamily="34" charset="0"/>
              <a:buChar char="•"/>
            </a:pPr>
            <a:r>
              <a:rPr lang="en-US" sz="1900" dirty="0" smtClean="0"/>
              <a:t>11.2.0.4 (After installing V2014 R1 HotFix05)</a:t>
            </a:r>
          </a:p>
          <a:p>
            <a:pPr lvl="1">
              <a:lnSpc>
                <a:spcPct val="90000"/>
              </a:lnSpc>
            </a:pPr>
            <a:r>
              <a:rPr lang="en-US" sz="2000" dirty="0" smtClean="0"/>
              <a:t>Oracle 11g Release 2 Client 64-bit - </a:t>
            </a:r>
            <a:r>
              <a:rPr lang="en-US" sz="2000" i="1" dirty="0" smtClean="0"/>
              <a:t>only applicable with Smart 3D 64-bit services (IFC and Drawings Batch)</a:t>
            </a:r>
          </a:p>
          <a:p>
            <a:pPr lvl="2">
              <a:lnSpc>
                <a:spcPct val="90000"/>
              </a:lnSpc>
              <a:buFont typeface="Arial" panose="020B0604020202020204" pitchFamily="34" charset="0"/>
              <a:buChar char="•"/>
            </a:pPr>
            <a:r>
              <a:rPr lang="en-US" sz="1900" dirty="0"/>
              <a:t>11.2.0.2 with Patch set # 22 </a:t>
            </a:r>
            <a:r>
              <a:rPr lang="en-US" sz="1900" b="1" dirty="0"/>
              <a:t>OR</a:t>
            </a:r>
          </a:p>
          <a:p>
            <a:pPr lvl="2">
              <a:lnSpc>
                <a:spcPct val="90000"/>
              </a:lnSpc>
              <a:buFont typeface="Arial" panose="020B0604020202020204" pitchFamily="34" charset="0"/>
              <a:buChar char="•"/>
            </a:pPr>
            <a:r>
              <a:rPr lang="en-US" sz="1900" dirty="0" smtClean="0"/>
              <a:t>11.2.0.4</a:t>
            </a:r>
            <a:r>
              <a:rPr lang="en-US" sz="2000" i="1" dirty="0" smtClean="0"/>
              <a:t> </a:t>
            </a:r>
            <a:r>
              <a:rPr lang="en-US" sz="2000" dirty="0"/>
              <a:t>(After installing V2014 R1 HotFix05</a:t>
            </a:r>
            <a:r>
              <a:rPr lang="en-US" sz="2000" dirty="0" smtClean="0"/>
              <a:t>)</a:t>
            </a:r>
          </a:p>
          <a:p>
            <a:pPr marL="914400" lvl="2" indent="0">
              <a:lnSpc>
                <a:spcPct val="90000"/>
              </a:lnSpc>
              <a:buNone/>
            </a:pPr>
            <a:r>
              <a:rPr lang="en-US" sz="2000" dirty="0"/>
              <a:t>NOTE: Oracle “Light Client” will not work</a:t>
            </a:r>
          </a:p>
          <a:p>
            <a:pPr marL="914400" lvl="2" indent="0">
              <a:lnSpc>
                <a:spcPct val="90000"/>
              </a:lnSpc>
              <a:buNone/>
            </a:pPr>
            <a:endParaRPr lang="en-US" sz="2000"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11"/>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3730" name="Rectangle 4"/>
          <p:cNvSpPr>
            <a:spLocks noGrp="1" noChangeArrowheads="1"/>
          </p:cNvSpPr>
          <p:nvPr>
            <p:ph type="title"/>
          </p:nvPr>
        </p:nvSpPr>
        <p:spPr>
          <a:xfrm>
            <a:off x="318970" y="214290"/>
            <a:ext cx="6824797" cy="785818"/>
          </a:xfrm>
        </p:spPr>
        <p:txBody>
          <a:bodyPr/>
          <a:lstStyle/>
          <a:p>
            <a:r>
              <a:rPr lang="en-US" dirty="0" smtClean="0"/>
              <a:t>System Setup: Software prerequisites </a:t>
            </a:r>
            <a:br>
              <a:rPr lang="en-US" dirty="0" smtClean="0"/>
            </a:br>
            <a:r>
              <a:rPr lang="en-US" dirty="0" smtClean="0"/>
              <a:t>Workstation</a:t>
            </a:r>
          </a:p>
        </p:txBody>
      </p:sp>
      <p:sp>
        <p:nvSpPr>
          <p:cNvPr id="73729" name="Rectangle 3"/>
          <p:cNvSpPr>
            <a:spLocks noGrp="1" noChangeArrowheads="1"/>
          </p:cNvSpPr>
          <p:nvPr>
            <p:ph idx="1"/>
          </p:nvPr>
        </p:nvSpPr>
        <p:spPr>
          <a:xfrm>
            <a:off x="311631" y="1214422"/>
            <a:ext cx="8479943" cy="4786328"/>
          </a:xfrm>
          <a:noFill/>
        </p:spPr>
        <p:txBody>
          <a:bodyPr/>
          <a:lstStyle/>
          <a:p>
            <a:pPr eaLnBrk="1" hangingPunct="1">
              <a:lnSpc>
                <a:spcPct val="90000"/>
              </a:lnSpc>
            </a:pPr>
            <a:r>
              <a:rPr lang="en-US" sz="2000" b="1" dirty="0" smtClean="0"/>
              <a:t>Software prerequisites</a:t>
            </a:r>
          </a:p>
          <a:p>
            <a:pPr lvl="1" eaLnBrk="1" hangingPunct="1">
              <a:lnSpc>
                <a:spcPct val="90000"/>
              </a:lnSpc>
            </a:pPr>
            <a:r>
              <a:rPr lang="en-US" sz="2000" dirty="0" smtClean="0"/>
              <a:t>Microsoft Internet Explorer 9.0</a:t>
            </a:r>
          </a:p>
          <a:p>
            <a:pPr lvl="1" eaLnBrk="1" hangingPunct="1">
              <a:lnSpc>
                <a:spcPct val="90000"/>
              </a:lnSpc>
            </a:pPr>
            <a:r>
              <a:rPr lang="en-US" sz="2000" dirty="0" smtClean="0"/>
              <a:t>Adobe Reader 9.0 or higher (or equivalent PDF reader software)</a:t>
            </a:r>
          </a:p>
          <a:p>
            <a:pPr lvl="1" eaLnBrk="1" hangingPunct="1">
              <a:lnSpc>
                <a:spcPct val="90000"/>
              </a:lnSpc>
            </a:pPr>
            <a:r>
              <a:rPr lang="en-US" sz="2000" dirty="0" smtClean="0"/>
              <a:t>Microsoft XML Core Services (MSXML) 6.0 SP1</a:t>
            </a:r>
          </a:p>
          <a:p>
            <a:pPr lvl="1" eaLnBrk="1" hangingPunct="1">
              <a:lnSpc>
                <a:spcPct val="90000"/>
              </a:lnSpc>
            </a:pPr>
            <a:r>
              <a:rPr lang="en-US" sz="2000" dirty="0" smtClean="0"/>
              <a:t>Microsoft .NET Framework 4.0</a:t>
            </a:r>
          </a:p>
          <a:p>
            <a:pPr lvl="1">
              <a:lnSpc>
                <a:spcPct val="90000"/>
              </a:lnSpc>
            </a:pPr>
            <a:r>
              <a:rPr lang="en-US" sz="2000" dirty="0" smtClean="0"/>
              <a:t>Microsoft Office </a:t>
            </a:r>
            <a:r>
              <a:rPr lang="en-US" sz="2000" dirty="0"/>
              <a:t>2010 (32-bit only)</a:t>
            </a:r>
            <a:endParaRPr lang="en-US" sz="2000" dirty="0" smtClean="0"/>
          </a:p>
          <a:p>
            <a:pPr lvl="1" eaLnBrk="1" hangingPunct="1">
              <a:lnSpc>
                <a:spcPct val="90000"/>
              </a:lnSpc>
            </a:pPr>
            <a:r>
              <a:rPr lang="en-US" sz="2000" dirty="0" err="1" smtClean="0"/>
              <a:t>SmartPlant</a:t>
            </a:r>
            <a:r>
              <a:rPr lang="en-US" sz="2000" dirty="0" smtClean="0"/>
              <a:t> License Manager 11.0 or later</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318970" y="214290"/>
            <a:ext cx="6824797" cy="785818"/>
          </a:xfrm>
        </p:spPr>
        <p:txBody>
          <a:bodyPr/>
          <a:lstStyle/>
          <a:p>
            <a:pPr eaLnBrk="1" hangingPunct="1"/>
            <a:r>
              <a:rPr lang="en-US" dirty="0" smtClean="0"/>
              <a:t>System Setup: Optional software</a:t>
            </a:r>
            <a:br>
              <a:rPr lang="en-US" dirty="0" smtClean="0"/>
            </a:br>
            <a:r>
              <a:rPr lang="en-US" dirty="0" smtClean="0"/>
              <a:t>Workstation</a:t>
            </a:r>
          </a:p>
        </p:txBody>
      </p:sp>
      <p:sp>
        <p:nvSpPr>
          <p:cNvPr id="78850" name="Rectangle 3"/>
          <p:cNvSpPr>
            <a:spLocks noGrp="1" noChangeArrowheads="1"/>
          </p:cNvSpPr>
          <p:nvPr>
            <p:ph idx="1"/>
          </p:nvPr>
        </p:nvSpPr>
        <p:spPr/>
        <p:txBody>
          <a:bodyPr>
            <a:noAutofit/>
          </a:bodyPr>
          <a:lstStyle/>
          <a:p>
            <a:pPr marL="0" indent="3175">
              <a:lnSpc>
                <a:spcPct val="90000"/>
              </a:lnSpc>
            </a:pPr>
            <a:r>
              <a:rPr lang="en-US" sz="2000" b="1" dirty="0" smtClean="0"/>
              <a:t>  </a:t>
            </a:r>
            <a:r>
              <a:rPr lang="de-DE" sz="2000" b="1" dirty="0" smtClean="0"/>
              <a:t>Intergraph Smart 3D </a:t>
            </a:r>
            <a:r>
              <a:rPr lang="de-DE" sz="2000" b="1" dirty="0"/>
              <a:t>Schema Component </a:t>
            </a:r>
            <a:r>
              <a:rPr lang="de-DE" sz="2000" b="1" dirty="0" smtClean="0"/>
              <a:t>2014R1</a:t>
            </a:r>
            <a:r>
              <a:rPr lang="en-US" sz="1050" b="1" dirty="0" smtClean="0"/>
              <a:t> (05.01.00.0018</a:t>
            </a:r>
            <a:r>
              <a:rPr lang="en-US" sz="1050" b="1" dirty="0"/>
              <a:t>)</a:t>
            </a:r>
            <a:endParaRPr lang="en-US" sz="1000" b="1" dirty="0"/>
          </a:p>
          <a:p>
            <a:pPr marL="400050" lvl="1" indent="3175">
              <a:lnSpc>
                <a:spcPct val="90000"/>
              </a:lnSpc>
            </a:pPr>
            <a:r>
              <a:rPr lang="en-US" sz="1800" dirty="0"/>
              <a:t>  Allows </a:t>
            </a:r>
            <a:r>
              <a:rPr lang="en-US" sz="1800" dirty="0" smtClean="0"/>
              <a:t>publishing to SPF or 3D Model generation</a:t>
            </a:r>
          </a:p>
          <a:p>
            <a:pPr marL="400050" lvl="1" indent="3175">
              <a:lnSpc>
                <a:spcPct val="90000"/>
              </a:lnSpc>
            </a:pPr>
            <a:endParaRPr lang="en-US" sz="1000" dirty="0"/>
          </a:p>
          <a:p>
            <a:pPr marL="0" indent="3175">
              <a:lnSpc>
                <a:spcPct val="90000"/>
              </a:lnSpc>
            </a:pPr>
            <a:r>
              <a:rPr lang="en-US" sz="2000" dirty="0"/>
              <a:t>  </a:t>
            </a:r>
            <a:r>
              <a:rPr lang="en-US" sz="2000" b="1" dirty="0"/>
              <a:t>Intergraph Batch Services </a:t>
            </a:r>
            <a:r>
              <a:rPr lang="en-US" sz="2000" b="1" dirty="0" smtClean="0"/>
              <a:t>06.01.08.00</a:t>
            </a:r>
            <a:endParaRPr lang="en-US" sz="2000" b="1" dirty="0"/>
          </a:p>
          <a:p>
            <a:pPr marL="400050" lvl="1" indent="3175">
              <a:lnSpc>
                <a:spcPct val="90000"/>
              </a:lnSpc>
            </a:pPr>
            <a:r>
              <a:rPr lang="en-US" sz="1800" dirty="0"/>
              <a:t> </a:t>
            </a:r>
            <a:r>
              <a:rPr lang="en-US" sz="1800" dirty="0" smtClean="0"/>
              <a:t>Allows scheduling commands </a:t>
            </a:r>
            <a:r>
              <a:rPr lang="en-US" sz="1800" dirty="0"/>
              <a:t>for </a:t>
            </a:r>
            <a:r>
              <a:rPr lang="en-US" sz="1800" dirty="0" smtClean="0"/>
              <a:t>batch and/or </a:t>
            </a:r>
            <a:r>
              <a:rPr lang="en-US" sz="1800" dirty="0"/>
              <a:t>remote </a:t>
            </a:r>
            <a:r>
              <a:rPr lang="en-US" sz="1800" dirty="0" smtClean="0"/>
              <a:t>processing</a:t>
            </a:r>
            <a:endParaRPr lang="en-US" sz="1800" dirty="0"/>
          </a:p>
          <a:p>
            <a:pPr marL="400050" lvl="1" indent="3175">
              <a:lnSpc>
                <a:spcPct val="90000"/>
              </a:lnSpc>
            </a:pPr>
            <a:endParaRPr lang="en-US" sz="1000" dirty="0"/>
          </a:p>
          <a:p>
            <a:pPr marL="0" indent="3175">
              <a:lnSpc>
                <a:spcPct val="90000"/>
              </a:lnSpc>
            </a:pPr>
            <a:r>
              <a:rPr lang="en-US" sz="2000" dirty="0"/>
              <a:t> </a:t>
            </a:r>
            <a:r>
              <a:rPr lang="en-US" sz="2000" b="1" dirty="0"/>
              <a:t> PDS Data Access components</a:t>
            </a:r>
          </a:p>
          <a:p>
            <a:pPr marL="400050" lvl="1" indent="3175">
              <a:lnSpc>
                <a:spcPct val="90000"/>
              </a:lnSpc>
            </a:pPr>
            <a:r>
              <a:rPr lang="en-US" sz="1800" dirty="0"/>
              <a:t>  Allows referencing or export of PDS Projects</a:t>
            </a:r>
          </a:p>
          <a:p>
            <a:pPr marL="400050" lvl="1" indent="0">
              <a:lnSpc>
                <a:spcPct val="90000"/>
              </a:lnSpc>
              <a:buNone/>
            </a:pPr>
            <a:r>
              <a:rPr lang="en-US" sz="1000" b="1" dirty="0" smtClean="0"/>
              <a:t> </a:t>
            </a:r>
            <a:r>
              <a:rPr lang="en-US" sz="1000" dirty="0" smtClean="0"/>
              <a:t> </a:t>
            </a:r>
            <a:endParaRPr lang="en-US" sz="1000" dirty="0"/>
          </a:p>
          <a:p>
            <a:pPr marL="0" indent="3175">
              <a:lnSpc>
                <a:spcPct val="90000"/>
              </a:lnSpc>
            </a:pPr>
            <a:r>
              <a:rPr lang="en-US" sz="2200" b="1" dirty="0" smtClean="0"/>
              <a:t> Solid Edge Version 20 or ST3</a:t>
            </a:r>
          </a:p>
          <a:p>
            <a:pPr marL="400050" lvl="1" indent="3175">
              <a:lnSpc>
                <a:spcPct val="90000"/>
              </a:lnSpc>
            </a:pPr>
            <a:r>
              <a:rPr lang="en-US" sz="1800" dirty="0" smtClean="0"/>
              <a:t>  May be used for creating equipment symbols</a:t>
            </a:r>
          </a:p>
          <a:p>
            <a:pPr marL="400050" lvl="1" indent="3175">
              <a:lnSpc>
                <a:spcPct val="90000"/>
              </a:lnSpc>
            </a:pPr>
            <a:endParaRPr lang="en-US" sz="1000" dirty="0" smtClean="0"/>
          </a:p>
          <a:p>
            <a:pPr marL="0" indent="3175">
              <a:lnSpc>
                <a:spcPct val="90000"/>
              </a:lnSpc>
            </a:pPr>
            <a:r>
              <a:rPr lang="en-US" sz="2000" b="1" dirty="0" smtClean="0"/>
              <a:t>  Visual Basic 6 with SP6 (Visual Studio 2008 for .NET API) </a:t>
            </a:r>
          </a:p>
          <a:p>
            <a:pPr marL="400050" lvl="1" indent="3175">
              <a:lnSpc>
                <a:spcPct val="90000"/>
              </a:lnSpc>
            </a:pPr>
            <a:r>
              <a:rPr lang="en-US" sz="1800" dirty="0" smtClean="0"/>
              <a:t>  Allows creation of graphic visual basic symbols, macros, custom rules, etc.</a:t>
            </a:r>
          </a:p>
          <a:p>
            <a:pPr marL="400050" lvl="1" indent="3175">
              <a:lnSpc>
                <a:spcPct val="90000"/>
              </a:lnSpc>
            </a:pPr>
            <a:endParaRPr lang="en-US" sz="1000" dirty="0" smtClean="0"/>
          </a:p>
          <a:p>
            <a:pPr marL="0" indent="3175">
              <a:lnSpc>
                <a:spcPct val="90000"/>
              </a:lnSpc>
            </a:pPr>
            <a:r>
              <a:rPr lang="en-US" sz="2000" dirty="0" smtClean="0"/>
              <a:t>  </a:t>
            </a:r>
            <a:r>
              <a:rPr lang="en-US" sz="2000" b="1" dirty="0" smtClean="0"/>
              <a:t>Point Cloud vendor software</a:t>
            </a:r>
          </a:p>
          <a:p>
            <a:pPr marL="400050" lvl="1" indent="3175">
              <a:lnSpc>
                <a:spcPct val="90000"/>
              </a:lnSpc>
            </a:pPr>
            <a:r>
              <a:rPr lang="en-US" sz="1800" dirty="0" smtClean="0"/>
              <a:t>  Allows referencing Point Cloud projects in SP3D</a:t>
            </a:r>
          </a:p>
        </p:txBody>
      </p:sp>
      <p:pic>
        <p:nvPicPr>
          <p:cNvPr id="78851" name="Picture 11"/>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318970" y="214290"/>
            <a:ext cx="6824797" cy="785818"/>
          </a:xfrm>
        </p:spPr>
        <p:txBody>
          <a:bodyPr/>
          <a:lstStyle/>
          <a:p>
            <a:r>
              <a:rPr lang="en-US" dirty="0" smtClean="0"/>
              <a:t>System Setup: Installation of Smart 3D</a:t>
            </a:r>
            <a:br>
              <a:rPr lang="en-US" dirty="0" smtClean="0"/>
            </a:br>
            <a:r>
              <a:rPr lang="en-US" dirty="0" smtClean="0"/>
              <a:t>Design /Admin Client Installation</a:t>
            </a:r>
          </a:p>
        </p:txBody>
      </p:sp>
      <p:sp>
        <p:nvSpPr>
          <p:cNvPr id="75779" name="Rectangle 3"/>
          <p:cNvSpPr>
            <a:spLocks noGrp="1" noChangeArrowheads="1"/>
          </p:cNvSpPr>
          <p:nvPr>
            <p:ph idx="1"/>
          </p:nvPr>
        </p:nvSpPr>
        <p:spPr/>
        <p:txBody>
          <a:bodyPr/>
          <a:lstStyle/>
          <a:p>
            <a:r>
              <a:rPr lang="en-US" sz="2000" dirty="0" smtClean="0"/>
              <a:t>Launch setup.exe and select “Smart 3D Installation” for the Smart 3D workstation setup.</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1905000"/>
            <a:ext cx="4495800" cy="4174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533525"/>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318970" y="214290"/>
            <a:ext cx="6824797" cy="785818"/>
          </a:xfrm>
        </p:spPr>
        <p:txBody>
          <a:bodyPr/>
          <a:lstStyle/>
          <a:p>
            <a:r>
              <a:rPr lang="en-US" dirty="0" smtClean="0"/>
              <a:t>System Setup: Installation of Smart 3D</a:t>
            </a:r>
            <a:br>
              <a:rPr lang="en-US" dirty="0" smtClean="0"/>
            </a:br>
            <a:r>
              <a:rPr lang="en-US" dirty="0" smtClean="0"/>
              <a:t>64-bit Services</a:t>
            </a:r>
          </a:p>
        </p:txBody>
      </p:sp>
      <p:sp>
        <p:nvSpPr>
          <p:cNvPr id="75779" name="Rectangle 3"/>
          <p:cNvSpPr>
            <a:spLocks noGrp="1" noChangeArrowheads="1"/>
          </p:cNvSpPr>
          <p:nvPr>
            <p:ph idx="1"/>
          </p:nvPr>
        </p:nvSpPr>
        <p:spPr/>
        <p:txBody>
          <a:bodyPr>
            <a:normAutofit lnSpcReduction="10000"/>
          </a:bodyPr>
          <a:lstStyle/>
          <a:p>
            <a:r>
              <a:rPr lang="en-US" sz="2000" dirty="0" smtClean="0"/>
              <a:t>64-bit Services can be used for IFC service and/or Drawing Batch Services</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pPr marL="0" indent="0">
              <a:buNone/>
            </a:pPr>
            <a:endParaRPr lang="en-US" sz="2000" dirty="0" smtClean="0"/>
          </a:p>
          <a:p>
            <a:pPr marL="0" indent="0">
              <a:buNone/>
            </a:pPr>
            <a:endParaRPr lang="en-US" sz="2000" dirty="0"/>
          </a:p>
          <a:p>
            <a:endParaRPr lang="en-US" sz="2000" dirty="0" smtClean="0"/>
          </a:p>
          <a:p>
            <a:pPr marL="0" indent="0">
              <a:buNone/>
            </a:pPr>
            <a:endParaRPr lang="en-US" sz="2000" dirty="0" smtClean="0"/>
          </a:p>
          <a:p>
            <a:r>
              <a:rPr lang="en-US" sz="2000" dirty="0" smtClean="0"/>
              <a:t>These cannot be uninstalled individually, need to uninstall Smart 3D software.</a:t>
            </a:r>
          </a:p>
        </p:txBody>
      </p:sp>
      <p:pic>
        <p:nvPicPr>
          <p:cNvPr id="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8678" y="1657641"/>
            <a:ext cx="3618722" cy="333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7211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Smart 3D Setup</a:t>
            </a:r>
            <a:endParaRPr lang="en-US" dirty="0"/>
          </a:p>
        </p:txBody>
      </p:sp>
      <p:sp>
        <p:nvSpPr>
          <p:cNvPr id="82946" name="Rectangle 3"/>
          <p:cNvSpPr>
            <a:spLocks noGrp="1" noChangeArrowheads="1"/>
          </p:cNvSpPr>
          <p:nvPr>
            <p:ph type="body" idx="1"/>
          </p:nvPr>
        </p:nvSpPr>
        <p:spPr/>
        <p:txBody>
          <a:bodyPr>
            <a:normAutofit/>
          </a:bodyPr>
          <a:lstStyle/>
          <a:p>
            <a:pPr eaLnBrk="1" hangingPunct="1"/>
            <a:endParaRPr lang="en-US" sz="2400" smtClean="0"/>
          </a:p>
          <a:p>
            <a:pPr eaLnBrk="1" hangingPunct="1"/>
            <a:endParaRPr lang="en-US" sz="2400" smtClean="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318970" y="214290"/>
            <a:ext cx="6824797" cy="785818"/>
          </a:xfrm>
        </p:spPr>
        <p:txBody>
          <a:bodyPr/>
          <a:lstStyle/>
          <a:p>
            <a:pPr eaLnBrk="1" hangingPunct="1"/>
            <a:r>
              <a:rPr lang="en-US" dirty="0" smtClean="0"/>
              <a:t>Agenda</a:t>
            </a:r>
          </a:p>
        </p:txBody>
      </p:sp>
      <p:sp>
        <p:nvSpPr>
          <p:cNvPr id="19458" name="Rectangle 3"/>
          <p:cNvSpPr>
            <a:spLocks noGrp="1" noChangeArrowheads="1"/>
          </p:cNvSpPr>
          <p:nvPr>
            <p:ph idx="1"/>
          </p:nvPr>
        </p:nvSpPr>
        <p:spPr/>
        <p:txBody>
          <a:bodyPr/>
          <a:lstStyle/>
          <a:p>
            <a:pPr eaLnBrk="1" hangingPunct="1">
              <a:lnSpc>
                <a:spcPct val="80000"/>
              </a:lnSpc>
              <a:buFont typeface="Wingdings" pitchFamily="2" charset="2"/>
              <a:buNone/>
            </a:pPr>
            <a:r>
              <a:rPr lang="en-US" sz="2000" dirty="0" smtClean="0"/>
              <a:t>Day 1</a:t>
            </a:r>
          </a:p>
          <a:p>
            <a:pPr eaLnBrk="1" hangingPunct="1">
              <a:lnSpc>
                <a:spcPct val="80000"/>
              </a:lnSpc>
              <a:buFont typeface="Wingdings" pitchFamily="2" charset="2"/>
              <a:buNone/>
            </a:pPr>
            <a:endParaRPr lang="en-US" sz="2000" dirty="0" smtClean="0"/>
          </a:p>
          <a:p>
            <a:pPr eaLnBrk="1" hangingPunct="1">
              <a:lnSpc>
                <a:spcPct val="80000"/>
              </a:lnSpc>
            </a:pPr>
            <a:r>
              <a:rPr lang="en-US" sz="2000" dirty="0" smtClean="0"/>
              <a:t>Introduction to Smart 3D (concepts, terminology)</a:t>
            </a:r>
          </a:p>
          <a:p>
            <a:pPr eaLnBrk="1" hangingPunct="1">
              <a:lnSpc>
                <a:spcPct val="80000"/>
              </a:lnSpc>
            </a:pPr>
            <a:r>
              <a:rPr lang="en-US" sz="2000" dirty="0" smtClean="0"/>
              <a:t>System Setup</a:t>
            </a:r>
          </a:p>
          <a:p>
            <a:pPr eaLnBrk="1" hangingPunct="1">
              <a:lnSpc>
                <a:spcPct val="80000"/>
              </a:lnSpc>
            </a:pPr>
            <a:r>
              <a:rPr lang="en-US" sz="2000" dirty="0" smtClean="0"/>
              <a:t>Project Hardware Sizing</a:t>
            </a:r>
          </a:p>
          <a:p>
            <a:pPr eaLnBrk="1" hangingPunct="1">
              <a:lnSpc>
                <a:spcPct val="80000"/>
              </a:lnSpc>
            </a:pPr>
            <a:r>
              <a:rPr lang="en-US" sz="2000" dirty="0" smtClean="0"/>
              <a:t>Project Setup (Database Creation, permissions)</a:t>
            </a:r>
          </a:p>
          <a:p>
            <a:pPr eaLnBrk="1" hangingPunct="1">
              <a:lnSpc>
                <a:spcPct val="80000"/>
              </a:lnSpc>
              <a:buFont typeface="Wingdings" pitchFamily="2" charset="2"/>
              <a:buNone/>
            </a:pPr>
            <a:endParaRPr lang="en-US" sz="2000" dirty="0" smtClean="0"/>
          </a:p>
          <a:p>
            <a:pPr eaLnBrk="1" hangingPunct="1">
              <a:lnSpc>
                <a:spcPct val="80000"/>
              </a:lnSpc>
              <a:buFont typeface="Wingdings" pitchFamily="2" charset="2"/>
              <a:buNone/>
            </a:pPr>
            <a:r>
              <a:rPr lang="en-US" sz="2000" dirty="0" smtClean="0"/>
              <a:t>Day 2</a:t>
            </a:r>
          </a:p>
          <a:p>
            <a:pPr eaLnBrk="1" hangingPunct="1">
              <a:lnSpc>
                <a:spcPct val="80000"/>
              </a:lnSpc>
              <a:buFont typeface="Wingdings" pitchFamily="2" charset="2"/>
              <a:buNone/>
            </a:pPr>
            <a:endParaRPr lang="en-US" sz="2000" dirty="0" smtClean="0"/>
          </a:p>
          <a:p>
            <a:pPr eaLnBrk="1" hangingPunct="1">
              <a:lnSpc>
                <a:spcPct val="80000"/>
              </a:lnSpc>
            </a:pPr>
            <a:r>
              <a:rPr lang="en-US" sz="2000" dirty="0" smtClean="0"/>
              <a:t>Backup and Restore</a:t>
            </a:r>
          </a:p>
          <a:p>
            <a:pPr eaLnBrk="1" hangingPunct="1">
              <a:lnSpc>
                <a:spcPct val="80000"/>
              </a:lnSpc>
            </a:pPr>
            <a:r>
              <a:rPr lang="en-US" sz="2000" dirty="0" smtClean="0"/>
              <a:t>Project Management (delete plants, delete catalogs, hierarchy icons, create catalog)</a:t>
            </a:r>
          </a:p>
          <a:p>
            <a:pPr eaLnBrk="1" hangingPunct="1">
              <a:lnSpc>
                <a:spcPct val="80000"/>
              </a:lnSpc>
            </a:pPr>
            <a:r>
              <a:rPr lang="en-US" sz="2000" dirty="0" smtClean="0"/>
              <a:t>Plant Organization (Systems hierarchy)</a:t>
            </a:r>
          </a:p>
          <a:p>
            <a:pPr>
              <a:lnSpc>
                <a:spcPct val="80000"/>
              </a:lnSpc>
            </a:pPr>
            <a:r>
              <a:rPr lang="en-US" sz="2000" dirty="0" smtClean="0"/>
              <a:t>Smart 3D </a:t>
            </a:r>
            <a:r>
              <a:rPr lang="en-US" sz="2000" dirty="0"/>
              <a:t>Common Applications</a:t>
            </a:r>
          </a:p>
          <a:p>
            <a:pPr marL="0" indent="0" eaLnBrk="1" hangingPunct="1">
              <a:lnSpc>
                <a:spcPct val="80000"/>
              </a:lnSpc>
              <a:buNone/>
            </a:pPr>
            <a:endParaRPr lang="en-US" sz="2000" dirty="0" smtClean="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318970" y="214290"/>
            <a:ext cx="6824797" cy="785818"/>
          </a:xfrm>
        </p:spPr>
        <p:txBody>
          <a:bodyPr/>
          <a:lstStyle/>
          <a:p>
            <a:r>
              <a:rPr lang="en-US" dirty="0" smtClean="0"/>
              <a:t>Smart 3D Setup</a:t>
            </a:r>
          </a:p>
        </p:txBody>
      </p:sp>
      <p:sp>
        <p:nvSpPr>
          <p:cNvPr id="88066" name="Rectangle 3"/>
          <p:cNvSpPr>
            <a:spLocks noGrp="1" noChangeArrowheads="1"/>
          </p:cNvSpPr>
          <p:nvPr>
            <p:ph idx="1"/>
          </p:nvPr>
        </p:nvSpPr>
        <p:spPr/>
        <p:txBody>
          <a:bodyPr>
            <a:normAutofit/>
          </a:bodyPr>
          <a:lstStyle/>
          <a:p>
            <a:pPr>
              <a:lnSpc>
                <a:spcPct val="90000"/>
              </a:lnSpc>
              <a:buFont typeface="Wingdings" pitchFamily="2" charset="2"/>
              <a:buNone/>
            </a:pPr>
            <a:r>
              <a:rPr lang="en-US" sz="2000" dirty="0" smtClean="0"/>
              <a:t>Software versioning is based on the different releases.</a:t>
            </a:r>
          </a:p>
          <a:p>
            <a:pPr>
              <a:lnSpc>
                <a:spcPct val="90000"/>
              </a:lnSpc>
            </a:pPr>
            <a:endParaRPr lang="en-US" sz="2000" dirty="0" smtClean="0"/>
          </a:p>
          <a:p>
            <a:pPr>
              <a:lnSpc>
                <a:spcPct val="90000"/>
              </a:lnSpc>
            </a:pPr>
            <a:r>
              <a:rPr lang="en-US" sz="2000" dirty="0" smtClean="0"/>
              <a:t>RTM      -	Release To Manufacturing  (CD/DVD)</a:t>
            </a:r>
          </a:p>
          <a:p>
            <a:pPr>
              <a:lnSpc>
                <a:spcPct val="90000"/>
              </a:lnSpc>
            </a:pPr>
            <a:r>
              <a:rPr lang="en-US" sz="2000" dirty="0" smtClean="0"/>
              <a:t>Service Packs</a:t>
            </a:r>
          </a:p>
          <a:p>
            <a:pPr>
              <a:lnSpc>
                <a:spcPct val="90000"/>
              </a:lnSpc>
            </a:pPr>
            <a:r>
              <a:rPr lang="en-US" sz="2000" dirty="0" smtClean="0"/>
              <a:t>HotFixes   </a:t>
            </a:r>
          </a:p>
          <a:p>
            <a:pPr>
              <a:lnSpc>
                <a:spcPct val="90000"/>
              </a:lnSpc>
            </a:pPr>
            <a:endParaRPr lang="en-US" sz="2000" dirty="0" smtClean="0"/>
          </a:p>
          <a:p>
            <a:pPr>
              <a:lnSpc>
                <a:spcPct val="90000"/>
              </a:lnSpc>
              <a:buFont typeface="Wingdings" pitchFamily="2" charset="2"/>
              <a:buNone/>
            </a:pPr>
            <a:r>
              <a:rPr lang="en-US" sz="2000" dirty="0" smtClean="0"/>
              <a:t>Current version:  Smart 3D 2014R1 (10.01.15.0060)</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318970" y="214290"/>
            <a:ext cx="6824797" cy="785818"/>
          </a:xfrm>
        </p:spPr>
        <p:txBody>
          <a:bodyPr/>
          <a:lstStyle/>
          <a:p>
            <a:r>
              <a:rPr lang="en-US" dirty="0" smtClean="0"/>
              <a:t>Smart 3D Setup: Silent Install</a:t>
            </a:r>
          </a:p>
        </p:txBody>
      </p:sp>
      <p:sp>
        <p:nvSpPr>
          <p:cNvPr id="90114" name="Rectangle 3"/>
          <p:cNvSpPr>
            <a:spLocks noGrp="1" noChangeArrowheads="1"/>
          </p:cNvSpPr>
          <p:nvPr>
            <p:ph idx="1"/>
          </p:nvPr>
        </p:nvSpPr>
        <p:spPr/>
        <p:txBody>
          <a:bodyPr/>
          <a:lstStyle/>
          <a:p>
            <a:r>
              <a:rPr lang="en-US" sz="2000" dirty="0" smtClean="0"/>
              <a:t>Smart 3D Can be installed through command line</a:t>
            </a:r>
          </a:p>
          <a:p>
            <a:r>
              <a:rPr lang="en-US" sz="2000" dirty="0" smtClean="0"/>
              <a:t>Ideal to reduce deployment and maintenance impact</a:t>
            </a:r>
          </a:p>
          <a:p>
            <a:r>
              <a:rPr lang="en-US" sz="2000" dirty="0" smtClean="0"/>
              <a:t>Service Packs or Hotfixes support silent install</a:t>
            </a:r>
          </a:p>
          <a:p>
            <a:endParaRPr lang="en-US" dirty="0" smtClean="0"/>
          </a:p>
        </p:txBody>
      </p:sp>
      <p:pic>
        <p:nvPicPr>
          <p:cNvPr id="2052" name="Picture 4" descr="C:\Users\athigale\AppData\Local\Temp\SNAGHTML2f6084f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819400"/>
            <a:ext cx="5562600" cy="2810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318970" y="214290"/>
            <a:ext cx="6824797" cy="785818"/>
          </a:xfrm>
        </p:spPr>
        <p:txBody>
          <a:bodyPr/>
          <a:lstStyle/>
          <a:p>
            <a:r>
              <a:rPr lang="en-US" dirty="0" smtClean="0"/>
              <a:t>Smart 3D Setup: Silent Install</a:t>
            </a:r>
          </a:p>
        </p:txBody>
      </p:sp>
      <p:sp>
        <p:nvSpPr>
          <p:cNvPr id="92162" name="Rectangle 3"/>
          <p:cNvSpPr>
            <a:spLocks noGrp="1" noChangeArrowheads="1"/>
          </p:cNvSpPr>
          <p:nvPr>
            <p:ph idx="1"/>
          </p:nvPr>
        </p:nvSpPr>
        <p:spPr/>
        <p:txBody>
          <a:bodyPr>
            <a:normAutofit/>
          </a:bodyPr>
          <a:lstStyle/>
          <a:p>
            <a:r>
              <a:rPr lang="en-US" sz="2000" dirty="0" smtClean="0"/>
              <a:t>S3DInstallation.exe </a:t>
            </a:r>
            <a:r>
              <a:rPr lang="en-US" sz="2000" b="1" dirty="0"/>
              <a:t>SERIALNUMBER</a:t>
            </a:r>
            <a:r>
              <a:rPr lang="en-US" sz="2000" dirty="0"/>
              <a:t>=### </a:t>
            </a:r>
            <a:r>
              <a:rPr lang="en-US" sz="2000" b="1" dirty="0"/>
              <a:t>SLAACCEPT</a:t>
            </a:r>
            <a:r>
              <a:rPr lang="en-US" sz="2000" dirty="0"/>
              <a:t>=YES [INSTALLDIR=&lt;Path&gt;] </a:t>
            </a:r>
            <a:r>
              <a:rPr lang="en-US" sz="2000" dirty="0" smtClean="0"/>
              <a:t>[</a:t>
            </a:r>
            <a:r>
              <a:rPr lang="en-US" sz="2000" dirty="0"/>
              <a:t>X64SERVICES=Yes] [ADDLOCAL=Feature1,Feature2] </a:t>
            </a:r>
            <a:r>
              <a:rPr lang="en-US" sz="2000" dirty="0" smtClean="0"/>
              <a:t>[</a:t>
            </a:r>
            <a:r>
              <a:rPr lang="en-US" sz="2000" dirty="0"/>
              <a:t>REMOVE=Feature1,Feature2]</a:t>
            </a:r>
            <a:endParaRPr lang="en-US" sz="2000" dirty="0" smtClean="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18970" y="214290"/>
            <a:ext cx="6824797" cy="785818"/>
          </a:xfrm>
        </p:spPr>
        <p:txBody>
          <a:bodyPr/>
          <a:lstStyle/>
          <a:p>
            <a:pPr eaLnBrk="1" hangingPunct="1"/>
            <a:r>
              <a:rPr lang="en-US" dirty="0" smtClean="0"/>
              <a:t>Smart 3D Setup</a:t>
            </a:r>
          </a:p>
        </p:txBody>
      </p:sp>
      <p:sp>
        <p:nvSpPr>
          <p:cNvPr id="84993" name="Rectangle 9"/>
          <p:cNvSpPr>
            <a:spLocks noGrp="1" noChangeArrowheads="1"/>
          </p:cNvSpPr>
          <p:nvPr>
            <p:ph idx="1"/>
          </p:nvPr>
        </p:nvSpPr>
        <p:spPr/>
        <p:txBody>
          <a:bodyPr/>
          <a:lstStyle/>
          <a:p>
            <a:pPr eaLnBrk="1" hangingPunct="1">
              <a:lnSpc>
                <a:spcPct val="90000"/>
              </a:lnSpc>
            </a:pPr>
            <a:r>
              <a:rPr lang="en-US" sz="2000" dirty="0" smtClean="0"/>
              <a:t>Three different ways to configure Smart 3D.</a:t>
            </a:r>
          </a:p>
          <a:p>
            <a:pPr eaLnBrk="1" hangingPunct="1">
              <a:lnSpc>
                <a:spcPct val="90000"/>
              </a:lnSpc>
              <a:buFont typeface="Wingdings" pitchFamily="2" charset="2"/>
              <a:buNone/>
            </a:pPr>
            <a:endParaRPr lang="en-US" sz="2000" dirty="0" smtClean="0"/>
          </a:p>
          <a:p>
            <a:pPr eaLnBrk="1" hangingPunct="1">
              <a:lnSpc>
                <a:spcPct val="90000"/>
              </a:lnSpc>
              <a:buFont typeface="Wingdings" pitchFamily="2" charset="2"/>
              <a:buNone/>
            </a:pPr>
            <a:r>
              <a:rPr lang="en-US" sz="2400" b="1" dirty="0" smtClean="0"/>
              <a:t>Server</a:t>
            </a:r>
          </a:p>
          <a:p>
            <a:pPr eaLnBrk="1" hangingPunct="1">
              <a:lnSpc>
                <a:spcPct val="90000"/>
              </a:lnSpc>
              <a:buFont typeface="Wingdings" pitchFamily="2" charset="2"/>
              <a:buNone/>
            </a:pPr>
            <a:r>
              <a:rPr lang="en-US" sz="2000" dirty="0" smtClean="0"/>
              <a:t>		Name Generator</a:t>
            </a:r>
          </a:p>
          <a:p>
            <a:pPr lvl="1" eaLnBrk="1" hangingPunct="1">
              <a:lnSpc>
                <a:spcPct val="90000"/>
              </a:lnSpc>
              <a:buFont typeface="Arial" charset="0"/>
              <a:buNone/>
            </a:pPr>
            <a:r>
              <a:rPr lang="en-US" sz="2000" dirty="0" smtClean="0"/>
              <a:t>		Shared Content</a:t>
            </a:r>
          </a:p>
          <a:p>
            <a:pPr lvl="1" eaLnBrk="1" hangingPunct="1">
              <a:lnSpc>
                <a:spcPct val="90000"/>
              </a:lnSpc>
              <a:buFont typeface="Arial" charset="0"/>
              <a:buNone/>
            </a:pPr>
            <a:endParaRPr lang="en-US" sz="2000" dirty="0" smtClean="0"/>
          </a:p>
          <a:p>
            <a:pPr eaLnBrk="1" hangingPunct="1">
              <a:lnSpc>
                <a:spcPct val="90000"/>
              </a:lnSpc>
              <a:buFont typeface="Wingdings" pitchFamily="2" charset="2"/>
              <a:buNone/>
            </a:pPr>
            <a:r>
              <a:rPr lang="en-US" sz="2400" b="1" dirty="0" smtClean="0"/>
              <a:t>Workstation</a:t>
            </a:r>
            <a:r>
              <a:rPr lang="en-US" sz="2400" dirty="0" smtClean="0"/>
              <a:t> </a:t>
            </a:r>
          </a:p>
          <a:p>
            <a:pPr>
              <a:lnSpc>
                <a:spcPct val="90000"/>
              </a:lnSpc>
              <a:buNone/>
            </a:pPr>
            <a:endParaRPr lang="en-US" dirty="0" smtClean="0"/>
          </a:p>
          <a:p>
            <a:pPr>
              <a:lnSpc>
                <a:spcPct val="90000"/>
              </a:lnSpc>
              <a:buNone/>
            </a:pPr>
            <a:r>
              <a:rPr lang="en-US" dirty="0" smtClean="0"/>
              <a:t>		</a:t>
            </a:r>
            <a:r>
              <a:rPr lang="en-US" sz="2000" dirty="0" smtClean="0"/>
              <a:t>Project Management</a:t>
            </a:r>
          </a:p>
          <a:p>
            <a:pPr>
              <a:lnSpc>
                <a:spcPct val="90000"/>
              </a:lnSpc>
              <a:buNone/>
            </a:pPr>
            <a:r>
              <a:rPr lang="en-US" sz="2000" dirty="0" smtClean="0"/>
              <a:t>		</a:t>
            </a:r>
            <a:r>
              <a:rPr lang="en-US" sz="2000" dirty="0" err="1" smtClean="0"/>
              <a:t>Bulkload</a:t>
            </a:r>
            <a:endParaRPr lang="en-US" sz="2000" dirty="0" smtClean="0"/>
          </a:p>
          <a:p>
            <a:pPr>
              <a:lnSpc>
                <a:spcPct val="90000"/>
              </a:lnSpc>
              <a:buNone/>
            </a:pPr>
            <a:r>
              <a:rPr lang="en-US" sz="2000" dirty="0" smtClean="0"/>
              <a:t>		</a:t>
            </a:r>
            <a:r>
              <a:rPr lang="en-US" sz="2000" dirty="0" err="1" smtClean="0"/>
              <a:t>IFC</a:t>
            </a:r>
            <a:r>
              <a:rPr lang="en-US" sz="2000" dirty="0" smtClean="0"/>
              <a:t>…</a:t>
            </a:r>
          </a:p>
        </p:txBody>
      </p:sp>
      <p:sp>
        <p:nvSpPr>
          <p:cNvPr id="84995" name="Rectangle 4"/>
          <p:cNvSpPr>
            <a:spLocks noChangeArrowheads="1"/>
          </p:cNvSpPr>
          <p:nvPr/>
        </p:nvSpPr>
        <p:spPr bwMode="auto">
          <a:xfrm>
            <a:off x="0" y="2095500"/>
            <a:ext cx="9144000" cy="0"/>
          </a:xfrm>
          <a:prstGeom prst="rect">
            <a:avLst/>
          </a:prstGeom>
          <a:noFill/>
          <a:ln w="9525">
            <a:noFill/>
            <a:miter lim="800000"/>
            <a:headEnd/>
            <a:tailEnd/>
          </a:ln>
        </p:spPr>
        <p:txBody>
          <a:bodyPr wrap="none" anchor="ctr">
            <a:spAutoFit/>
          </a:bodyPr>
          <a:lstStyle/>
          <a:p>
            <a:endParaRPr lang="es-ES"/>
          </a:p>
        </p:txBody>
      </p:sp>
      <p:sp>
        <p:nvSpPr>
          <p:cNvPr id="4104" name="Text Box 8"/>
          <p:cNvSpPr txBox="1">
            <a:spLocks noChangeArrowheads="1"/>
          </p:cNvSpPr>
          <p:nvPr/>
        </p:nvSpPr>
        <p:spPr bwMode="auto">
          <a:xfrm>
            <a:off x="6248400" y="3444081"/>
            <a:ext cx="2236788" cy="579438"/>
          </a:xfrm>
          <a:prstGeom prst="rect">
            <a:avLst/>
          </a:prstGeom>
          <a:noFill/>
          <a:ln w="9525">
            <a:noFill/>
            <a:miter lim="800000"/>
            <a:headEnd/>
            <a:tailEnd/>
          </a:ln>
        </p:spPr>
        <p:txBody>
          <a:bodyPr wrap="none">
            <a:spAutoFit/>
          </a:bodyPr>
          <a:lstStyle/>
          <a:p>
            <a:r>
              <a:rPr lang="es-ES" sz="3200" dirty="0" err="1"/>
              <a:t>Standalone</a:t>
            </a:r>
            <a:endParaRPr lang="es-ES" sz="3200" dirty="0"/>
          </a:p>
        </p:txBody>
      </p:sp>
      <p:sp>
        <p:nvSpPr>
          <p:cNvPr id="84999" name="AutoShape 16"/>
          <p:cNvSpPr>
            <a:spLocks noChangeArrowheads="1"/>
          </p:cNvSpPr>
          <p:nvPr/>
        </p:nvSpPr>
        <p:spPr bwMode="auto">
          <a:xfrm>
            <a:off x="5046406" y="3384550"/>
            <a:ext cx="1032387" cy="698500"/>
          </a:xfrm>
          <a:prstGeom prst="rightArrow">
            <a:avLst>
              <a:gd name="adj1" fmla="val 50000"/>
              <a:gd name="adj2" fmla="val 53788"/>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endParaRPr lang="en-US"/>
          </a:p>
        </p:txBody>
      </p:sp>
      <p:sp>
        <p:nvSpPr>
          <p:cNvPr id="40968" name="AutoShape 11"/>
          <p:cNvSpPr>
            <a:spLocks/>
          </p:cNvSpPr>
          <p:nvPr/>
        </p:nvSpPr>
        <p:spPr bwMode="black">
          <a:xfrm>
            <a:off x="4038600" y="1828800"/>
            <a:ext cx="838200" cy="3810000"/>
          </a:xfrm>
          <a:prstGeom prst="rightBrace">
            <a:avLst>
              <a:gd name="adj1" fmla="val 26515"/>
              <a:gd name="adj2" fmla="val 50000"/>
            </a:avLst>
          </a:prstGeom>
          <a:ln>
            <a:headEnd/>
            <a:tailEnd/>
          </a:ln>
        </p:spPr>
        <p:style>
          <a:lnRef idx="2">
            <a:schemeClr val="accent1"/>
          </a:lnRef>
          <a:fillRef idx="0">
            <a:schemeClr val="accent1"/>
          </a:fillRef>
          <a:effectRef idx="1">
            <a:schemeClr val="accent1"/>
          </a:effectRef>
          <a:fontRef idx="minor">
            <a:schemeClr val="tx1"/>
          </a:fontRef>
        </p:style>
        <p:txBody>
          <a:bodyPr wrap="none" anchor="ctr"/>
          <a:lstStyle/>
          <a:p>
            <a:pPr eaLnBrk="0" hangingPunct="0"/>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p:cTn id="7" dur="1000" fill="hold"/>
                                        <p:tgtEl>
                                          <p:spTgt spid="40968"/>
                                        </p:tgtEl>
                                        <p:attrNameLst>
                                          <p:attrName>ppt_w</p:attrName>
                                        </p:attrNameLst>
                                      </p:cBhvr>
                                      <p:tavLst>
                                        <p:tav tm="0">
                                          <p:val>
                                            <p:strVal val="#ppt_w+.3"/>
                                          </p:val>
                                        </p:tav>
                                        <p:tav tm="100000">
                                          <p:val>
                                            <p:strVal val="#ppt_w"/>
                                          </p:val>
                                        </p:tav>
                                      </p:tavLst>
                                    </p:anim>
                                    <p:anim calcmode="lin" valueType="num">
                                      <p:cBhvr>
                                        <p:cTn id="8" dur="1000" fill="hold"/>
                                        <p:tgtEl>
                                          <p:spTgt spid="40968"/>
                                        </p:tgtEl>
                                        <p:attrNameLst>
                                          <p:attrName>ppt_h</p:attrName>
                                        </p:attrNameLst>
                                      </p:cBhvr>
                                      <p:tavLst>
                                        <p:tav tm="0">
                                          <p:val>
                                            <p:strVal val="#ppt_h"/>
                                          </p:val>
                                        </p:tav>
                                        <p:tav tm="100000">
                                          <p:val>
                                            <p:strVal val="#ppt_h"/>
                                          </p:val>
                                        </p:tav>
                                      </p:tavLst>
                                    </p:anim>
                                    <p:animEffect transition="in" filter="fade">
                                      <p:cBhvr>
                                        <p:cTn id="9" dur="1000"/>
                                        <p:tgtEl>
                                          <p:spTgt spid="4096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4999"/>
                                        </p:tgtEl>
                                        <p:attrNameLst>
                                          <p:attrName>style.visibility</p:attrName>
                                        </p:attrNameLst>
                                      </p:cBhvr>
                                      <p:to>
                                        <p:strVal val="visible"/>
                                      </p:to>
                                    </p:set>
                                    <p:anim calcmode="lin" valueType="num">
                                      <p:cBhvr>
                                        <p:cTn id="12" dur="1000" fill="hold"/>
                                        <p:tgtEl>
                                          <p:spTgt spid="84999"/>
                                        </p:tgtEl>
                                        <p:attrNameLst>
                                          <p:attrName>ppt_w</p:attrName>
                                        </p:attrNameLst>
                                      </p:cBhvr>
                                      <p:tavLst>
                                        <p:tav tm="0">
                                          <p:val>
                                            <p:strVal val="#ppt_w*0.70"/>
                                          </p:val>
                                        </p:tav>
                                        <p:tav tm="100000">
                                          <p:val>
                                            <p:strVal val="#ppt_w"/>
                                          </p:val>
                                        </p:tav>
                                      </p:tavLst>
                                    </p:anim>
                                    <p:anim calcmode="lin" valueType="num">
                                      <p:cBhvr>
                                        <p:cTn id="13" dur="1000" fill="hold"/>
                                        <p:tgtEl>
                                          <p:spTgt spid="84999"/>
                                        </p:tgtEl>
                                        <p:attrNameLst>
                                          <p:attrName>ppt_h</p:attrName>
                                        </p:attrNameLst>
                                      </p:cBhvr>
                                      <p:tavLst>
                                        <p:tav tm="0">
                                          <p:val>
                                            <p:strVal val="#ppt_h"/>
                                          </p:val>
                                        </p:tav>
                                        <p:tav tm="100000">
                                          <p:val>
                                            <p:strVal val="#ppt_h"/>
                                          </p:val>
                                        </p:tav>
                                      </p:tavLst>
                                    </p:anim>
                                    <p:animEffect transition="in" filter="fade">
                                      <p:cBhvr>
                                        <p:cTn id="14" dur="1000"/>
                                        <p:tgtEl>
                                          <p:spTgt spid="84999"/>
                                        </p:tgtEl>
                                      </p:cBhvr>
                                    </p:animEffect>
                                  </p:childTnLst>
                                </p:cTn>
                              </p:par>
                            </p:childTnLst>
                          </p:cTn>
                        </p:par>
                        <p:par>
                          <p:cTn id="15" fill="hold">
                            <p:stCondLst>
                              <p:cond delay="1000"/>
                            </p:stCondLst>
                            <p:childTnLst>
                              <p:par>
                                <p:cTn id="16" presetID="39" presetClass="entr" presetSubtype="0" accel="100000" fill="hold" grpId="0" nodeType="afterEffect">
                                  <p:stCondLst>
                                    <p:cond delay="0"/>
                                  </p:stCondLst>
                                  <p:childTnLst>
                                    <p:set>
                                      <p:cBhvr>
                                        <p:cTn id="17" dur="1" fill="hold">
                                          <p:stCondLst>
                                            <p:cond delay="0"/>
                                          </p:stCondLst>
                                        </p:cTn>
                                        <p:tgtEl>
                                          <p:spTgt spid="4104"/>
                                        </p:tgtEl>
                                        <p:attrNameLst>
                                          <p:attrName>style.visibility</p:attrName>
                                        </p:attrNameLst>
                                      </p:cBhvr>
                                      <p:to>
                                        <p:strVal val="visible"/>
                                      </p:to>
                                    </p:set>
                                    <p:anim calcmode="lin" valueType="num">
                                      <p:cBhvr>
                                        <p:cTn id="18" dur="500" fill="hold"/>
                                        <p:tgtEl>
                                          <p:spTgt spid="4104"/>
                                        </p:tgtEl>
                                        <p:attrNameLst>
                                          <p:attrName>ppt_h</p:attrName>
                                        </p:attrNameLst>
                                      </p:cBhvr>
                                      <p:tavLst>
                                        <p:tav tm="0">
                                          <p:val>
                                            <p:strVal val="#ppt_h/20"/>
                                          </p:val>
                                        </p:tav>
                                        <p:tav tm="50000">
                                          <p:val>
                                            <p:strVal val="#ppt_h/20"/>
                                          </p:val>
                                        </p:tav>
                                        <p:tav tm="100000">
                                          <p:val>
                                            <p:strVal val="#ppt_h"/>
                                          </p:val>
                                        </p:tav>
                                      </p:tavLst>
                                    </p:anim>
                                    <p:anim calcmode="lin" valueType="num">
                                      <p:cBhvr>
                                        <p:cTn id="19" dur="500" fill="hold"/>
                                        <p:tgtEl>
                                          <p:spTgt spid="4104"/>
                                        </p:tgtEl>
                                        <p:attrNameLst>
                                          <p:attrName>ppt_w</p:attrName>
                                        </p:attrNameLst>
                                      </p:cBhvr>
                                      <p:tavLst>
                                        <p:tav tm="0">
                                          <p:val>
                                            <p:strVal val="#ppt_w+.3"/>
                                          </p:val>
                                        </p:tav>
                                        <p:tav tm="50000">
                                          <p:val>
                                            <p:strVal val="#ppt_w+.3"/>
                                          </p:val>
                                        </p:tav>
                                        <p:tav tm="100000">
                                          <p:val>
                                            <p:strVal val="#ppt_w"/>
                                          </p:val>
                                        </p:tav>
                                      </p:tavLst>
                                    </p:anim>
                                    <p:anim calcmode="lin" valueType="num">
                                      <p:cBhvr>
                                        <p:cTn id="20" dur="500" fill="hold"/>
                                        <p:tgtEl>
                                          <p:spTgt spid="4104"/>
                                        </p:tgtEl>
                                        <p:attrNameLst>
                                          <p:attrName>ppt_x</p:attrName>
                                        </p:attrNameLst>
                                      </p:cBhvr>
                                      <p:tavLst>
                                        <p:tav tm="0">
                                          <p:val>
                                            <p:strVal val="#ppt_x-.3"/>
                                          </p:val>
                                        </p:tav>
                                        <p:tav tm="50000">
                                          <p:val>
                                            <p:strVal val="#ppt_x"/>
                                          </p:val>
                                        </p:tav>
                                        <p:tav tm="100000">
                                          <p:val>
                                            <p:strVal val="#ppt_x"/>
                                          </p:val>
                                        </p:tav>
                                      </p:tavLst>
                                    </p:anim>
                                    <p:anim calcmode="lin" valueType="num">
                                      <p:cBhvr>
                                        <p:cTn id="21" dur="500" fill="hold"/>
                                        <p:tgtEl>
                                          <p:spTgt spid="4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84999" grpId="0" animBg="1"/>
      <p:bldP spid="4096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318970" y="214290"/>
            <a:ext cx="6824797" cy="785818"/>
          </a:xfrm>
        </p:spPr>
        <p:txBody>
          <a:bodyPr/>
          <a:lstStyle/>
          <a:p>
            <a:r>
              <a:rPr lang="en-US" dirty="0" smtClean="0"/>
              <a:t>Smart 3D Setup</a:t>
            </a:r>
            <a:endParaRPr lang="es-ES" dirty="0" smtClean="0"/>
          </a:p>
        </p:txBody>
      </p:sp>
      <p:sp>
        <p:nvSpPr>
          <p:cNvPr id="93186" name="Rectangle 3"/>
          <p:cNvSpPr>
            <a:spLocks noGrp="1" noChangeArrowheads="1"/>
          </p:cNvSpPr>
          <p:nvPr>
            <p:ph idx="1"/>
          </p:nvPr>
        </p:nvSpPr>
        <p:spPr/>
        <p:txBody>
          <a:bodyPr>
            <a:normAutofit/>
          </a:bodyPr>
          <a:lstStyle/>
          <a:p>
            <a:pPr>
              <a:buFont typeface="Wingdings" pitchFamily="2" charset="2"/>
              <a:buNone/>
            </a:pPr>
            <a:r>
              <a:rPr lang="en-US" sz="2000" dirty="0" smtClean="0"/>
              <a:t>Before Installing…</a:t>
            </a:r>
          </a:p>
          <a:p>
            <a:endParaRPr lang="es-ES" sz="2000" dirty="0" smtClean="0"/>
          </a:p>
          <a:p>
            <a:r>
              <a:rPr lang="en-US" sz="2000" dirty="0" smtClean="0"/>
              <a:t>Use an account with administrative privileges.</a:t>
            </a:r>
          </a:p>
          <a:p>
            <a:r>
              <a:rPr lang="en-US" sz="2000" dirty="0" smtClean="0"/>
              <a:t>If installing under Windows 7 or Windows 2008, execute setup.exe with the option “Run as Administrator”</a:t>
            </a:r>
          </a:p>
          <a:p>
            <a:r>
              <a:rPr lang="en-US" sz="2000" dirty="0" smtClean="0"/>
              <a:t>Verify that all prerequisite software was installed.</a:t>
            </a:r>
            <a:endParaRPr lang="es-ES" sz="2000" dirty="0" smtClean="0"/>
          </a:p>
          <a:p>
            <a:r>
              <a:rPr lang="en-US" sz="2000" dirty="0" smtClean="0"/>
              <a:t>Don't skip any restart recommended by the software.</a:t>
            </a:r>
          </a:p>
          <a:p>
            <a:r>
              <a:rPr lang="en-US" sz="2000" dirty="0" smtClean="0"/>
              <a:t>Verify Name Generator server is configured for MSDTC.</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p:txBody>
          <a:bodyPr/>
          <a:lstStyle/>
          <a:p>
            <a:r>
              <a:rPr lang="en-US" dirty="0" smtClean="0"/>
              <a:t>Smart 3D Setup:  Splash screen</a:t>
            </a:r>
            <a:endParaRPr lang="es-ES" dirty="0" smtClean="0"/>
          </a:p>
        </p:txBody>
      </p:sp>
      <p:pic>
        <p:nvPicPr>
          <p:cNvPr id="2050" name="Picture 2" descr="C:\Users\athigale\AppData\Local\Temp\SNAGHTML10d8258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331167"/>
            <a:ext cx="5105400" cy="4740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r>
              <a:rPr lang="en-US" dirty="0" smtClean="0"/>
              <a:t>Smart 3D Setup</a:t>
            </a:r>
            <a:endParaRPr lang="es-ES" dirty="0" smtClean="0"/>
          </a:p>
        </p:txBody>
      </p:sp>
      <p:sp>
        <p:nvSpPr>
          <p:cNvPr id="97282" name="Rectangle 3"/>
          <p:cNvSpPr>
            <a:spLocks noGrp="1" noChangeArrowheads="1"/>
          </p:cNvSpPr>
          <p:nvPr>
            <p:ph type="body" idx="4294967295"/>
          </p:nvPr>
        </p:nvSpPr>
        <p:spPr>
          <a:xfrm>
            <a:off x="381000" y="1066800"/>
            <a:ext cx="8305799" cy="762000"/>
          </a:xfrm>
        </p:spPr>
        <p:txBody>
          <a:bodyPr>
            <a:normAutofit fontScale="47500" lnSpcReduction="20000"/>
          </a:bodyPr>
          <a:lstStyle/>
          <a:p>
            <a:endParaRPr lang="en-US" dirty="0" smtClean="0"/>
          </a:p>
          <a:p>
            <a:pPr>
              <a:buNone/>
            </a:pPr>
            <a:r>
              <a:rPr lang="en-US" sz="7000" dirty="0" smtClean="0"/>
              <a:t>Reference Data installation</a:t>
            </a:r>
          </a:p>
        </p:txBody>
      </p:sp>
      <p:pic>
        <p:nvPicPr>
          <p:cNvPr id="5" name="Picture 11"/>
          <p:cNvPicPr>
            <a:picLocks noChangeAspect="1" noChangeArrowheads="1"/>
          </p:cNvPicPr>
          <p:nvPr/>
        </p:nvPicPr>
        <p:blipFill>
          <a:blip r:embed="rId3" cstate="print"/>
          <a:srcRect/>
          <a:stretch>
            <a:fillRect/>
          </a:stretch>
        </p:blipFill>
        <p:spPr bwMode="black">
          <a:xfrm>
            <a:off x="7620000" y="1066800"/>
            <a:ext cx="1190625" cy="118268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System Setup: </a:t>
            </a:r>
            <a:r>
              <a:rPr lang="en-US" dirty="0"/>
              <a:t>Installation of Smart 3D</a:t>
            </a:r>
            <a:r>
              <a:rPr lang="en-US" dirty="0" smtClean="0"/>
              <a:t/>
            </a:r>
            <a:br>
              <a:rPr lang="en-US" dirty="0" smtClean="0"/>
            </a:br>
            <a:r>
              <a:rPr lang="en-US" dirty="0" smtClean="0"/>
              <a:t>Reference Data</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47</a:t>
            </a:fld>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9363" y="1084006"/>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574053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318970" y="214290"/>
            <a:ext cx="6824797" cy="785818"/>
          </a:xfrm>
        </p:spPr>
        <p:txBody>
          <a:bodyPr/>
          <a:lstStyle/>
          <a:p>
            <a:r>
              <a:rPr lang="en-US" dirty="0" smtClean="0"/>
              <a:t>Smart 3D Setup: Reference Data</a:t>
            </a:r>
            <a:endParaRPr lang="es-ES" dirty="0" smtClean="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1654" y="1059426"/>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318970" y="214290"/>
            <a:ext cx="6824797" cy="785818"/>
          </a:xfrm>
        </p:spPr>
        <p:txBody>
          <a:bodyPr/>
          <a:lstStyle/>
          <a:p>
            <a:r>
              <a:rPr lang="en-US" dirty="0" smtClean="0"/>
              <a:t>Smart 3D Setup: Reference Data</a:t>
            </a:r>
            <a:endParaRPr lang="es-ES" dirty="0" smtClean="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6570" y="1066800"/>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997420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18970" y="214290"/>
            <a:ext cx="6824797" cy="785818"/>
          </a:xfrm>
        </p:spPr>
        <p:txBody>
          <a:bodyPr/>
          <a:lstStyle/>
          <a:p>
            <a:pPr eaLnBrk="1" hangingPunct="1"/>
            <a:r>
              <a:rPr lang="en-US" dirty="0" smtClean="0"/>
              <a:t>Agenda (Cont’d)</a:t>
            </a:r>
          </a:p>
        </p:txBody>
      </p:sp>
      <p:sp>
        <p:nvSpPr>
          <p:cNvPr id="21506" name="Rectangle 3"/>
          <p:cNvSpPr>
            <a:spLocks noGrp="1" noChangeArrowheads="1"/>
          </p:cNvSpPr>
          <p:nvPr>
            <p:ph idx="1"/>
          </p:nvPr>
        </p:nvSpPr>
        <p:spPr/>
        <p:txBody>
          <a:bodyPr>
            <a:normAutofit lnSpcReduction="10000"/>
          </a:bodyPr>
          <a:lstStyle/>
          <a:p>
            <a:pPr eaLnBrk="1" hangingPunct="1">
              <a:lnSpc>
                <a:spcPct val="80000"/>
              </a:lnSpc>
              <a:buFont typeface="Wingdings" pitchFamily="2" charset="2"/>
              <a:buNone/>
            </a:pPr>
            <a:r>
              <a:rPr lang="en-US" sz="2000" dirty="0" smtClean="0"/>
              <a:t>Day 3</a:t>
            </a:r>
          </a:p>
          <a:p>
            <a:pPr eaLnBrk="1" hangingPunct="1">
              <a:lnSpc>
                <a:spcPct val="80000"/>
              </a:lnSpc>
              <a:buFont typeface="Wingdings" pitchFamily="2" charset="2"/>
              <a:buNone/>
            </a:pPr>
            <a:endParaRPr lang="en-US" sz="2000" dirty="0" smtClean="0"/>
          </a:p>
          <a:p>
            <a:pPr>
              <a:lnSpc>
                <a:spcPct val="80000"/>
              </a:lnSpc>
            </a:pPr>
            <a:r>
              <a:rPr lang="en-US" sz="2000" dirty="0"/>
              <a:t>Optimization for </a:t>
            </a:r>
            <a:r>
              <a:rPr lang="en-US" sz="2000" dirty="0" smtClean="0"/>
              <a:t>Roles</a:t>
            </a:r>
          </a:p>
          <a:p>
            <a:pPr>
              <a:lnSpc>
                <a:spcPct val="80000"/>
              </a:lnSpc>
            </a:pPr>
            <a:r>
              <a:rPr lang="en-US" sz="2000" dirty="0"/>
              <a:t>Set Default </a:t>
            </a:r>
            <a:r>
              <a:rPr lang="en-US" sz="2000" dirty="0" smtClean="0"/>
              <a:t>colors</a:t>
            </a:r>
          </a:p>
          <a:p>
            <a:pPr eaLnBrk="1" hangingPunct="1">
              <a:lnSpc>
                <a:spcPct val="80000"/>
              </a:lnSpc>
            </a:pPr>
            <a:r>
              <a:rPr lang="en-US" sz="2000" dirty="0" smtClean="0"/>
              <a:t>Model Data Reuse</a:t>
            </a:r>
          </a:p>
          <a:p>
            <a:pPr eaLnBrk="1" hangingPunct="1">
              <a:lnSpc>
                <a:spcPct val="80000"/>
              </a:lnSpc>
            </a:pPr>
            <a:r>
              <a:rPr lang="en-US" sz="2000" dirty="0" smtClean="0"/>
              <a:t>Synchronize Model with Catalog</a:t>
            </a:r>
          </a:p>
          <a:p>
            <a:pPr eaLnBrk="1" hangingPunct="1">
              <a:lnSpc>
                <a:spcPct val="80000"/>
              </a:lnSpc>
            </a:pPr>
            <a:r>
              <a:rPr lang="en-US" sz="2000" dirty="0" smtClean="0"/>
              <a:t>Database Maintenance</a:t>
            </a:r>
          </a:p>
          <a:p>
            <a:pPr eaLnBrk="1" hangingPunct="1">
              <a:lnSpc>
                <a:spcPct val="80000"/>
              </a:lnSpc>
            </a:pPr>
            <a:r>
              <a:rPr lang="en-US" sz="2000" dirty="0" smtClean="0"/>
              <a:t>Database Integrity</a:t>
            </a:r>
          </a:p>
          <a:p>
            <a:pPr eaLnBrk="1" hangingPunct="1">
              <a:lnSpc>
                <a:spcPct val="80000"/>
              </a:lnSpc>
              <a:buFont typeface="Wingdings" pitchFamily="2" charset="2"/>
              <a:buNone/>
            </a:pPr>
            <a:endParaRPr lang="en-US" sz="2000" dirty="0" smtClean="0"/>
          </a:p>
          <a:p>
            <a:pPr eaLnBrk="1" hangingPunct="1">
              <a:lnSpc>
                <a:spcPct val="80000"/>
              </a:lnSpc>
              <a:buFont typeface="Wingdings" pitchFamily="2" charset="2"/>
              <a:buNone/>
            </a:pPr>
            <a:r>
              <a:rPr lang="en-US" sz="2000" dirty="0" smtClean="0"/>
              <a:t>Day 4</a:t>
            </a:r>
          </a:p>
          <a:p>
            <a:pPr eaLnBrk="1" hangingPunct="1">
              <a:lnSpc>
                <a:spcPct val="80000"/>
              </a:lnSpc>
              <a:buFont typeface="Wingdings" pitchFamily="2" charset="2"/>
              <a:buNone/>
            </a:pPr>
            <a:endParaRPr lang="en-US" sz="2000" dirty="0" smtClean="0"/>
          </a:p>
          <a:p>
            <a:pPr eaLnBrk="1" hangingPunct="1">
              <a:lnSpc>
                <a:spcPct val="80000"/>
              </a:lnSpc>
            </a:pPr>
            <a:r>
              <a:rPr lang="en-US" sz="2000" dirty="0" smtClean="0"/>
              <a:t>Error Logs and Memory monitor</a:t>
            </a:r>
          </a:p>
          <a:p>
            <a:pPr>
              <a:lnSpc>
                <a:spcPct val="80000"/>
              </a:lnSpc>
            </a:pPr>
            <a:r>
              <a:rPr lang="en-US" sz="2000" dirty="0"/>
              <a:t>Interference Checking Service</a:t>
            </a:r>
          </a:p>
          <a:p>
            <a:pPr>
              <a:lnSpc>
                <a:spcPct val="80000"/>
              </a:lnSpc>
            </a:pPr>
            <a:r>
              <a:rPr lang="en-US" sz="2000" dirty="0" smtClean="0"/>
              <a:t>PDS </a:t>
            </a:r>
            <a:r>
              <a:rPr lang="en-US" sz="2000" dirty="0"/>
              <a:t>project Reference </a:t>
            </a:r>
          </a:p>
          <a:p>
            <a:pPr>
              <a:lnSpc>
                <a:spcPct val="80000"/>
              </a:lnSpc>
            </a:pPr>
            <a:r>
              <a:rPr lang="en-US" sz="2000" dirty="0"/>
              <a:t>Point Cloud </a:t>
            </a:r>
            <a:r>
              <a:rPr lang="en-US" sz="2000" dirty="0" smtClean="0"/>
              <a:t>Reference</a:t>
            </a:r>
          </a:p>
          <a:p>
            <a:pPr>
              <a:lnSpc>
                <a:spcPct val="80000"/>
              </a:lnSpc>
            </a:pPr>
            <a:r>
              <a:rPr lang="en-US" sz="2000" dirty="0" smtClean="0"/>
              <a:t>Reference </a:t>
            </a:r>
            <a:r>
              <a:rPr lang="en-US" sz="2000" dirty="0"/>
              <a:t>3D (R3D)  Part </a:t>
            </a:r>
            <a:r>
              <a:rPr lang="en-US" sz="2000" dirty="0" smtClean="0"/>
              <a:t>I</a:t>
            </a:r>
            <a:endParaRPr lang="en-US" sz="2000"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318970" y="214290"/>
            <a:ext cx="6824797" cy="785818"/>
          </a:xfrm>
        </p:spPr>
        <p:txBody>
          <a:bodyPr/>
          <a:lstStyle/>
          <a:p>
            <a:r>
              <a:rPr lang="en-US" dirty="0" smtClean="0"/>
              <a:t>Smart 3D Setup</a:t>
            </a:r>
            <a:endParaRPr lang="es-ES" dirty="0" smtClean="0"/>
          </a:p>
        </p:txBody>
      </p:sp>
      <p:sp>
        <p:nvSpPr>
          <p:cNvPr id="120834" name="Rectangle 3"/>
          <p:cNvSpPr>
            <a:spLocks noGrp="1" noChangeArrowheads="1"/>
          </p:cNvSpPr>
          <p:nvPr>
            <p:ph idx="1"/>
          </p:nvPr>
        </p:nvSpPr>
        <p:spPr>
          <a:xfrm>
            <a:off x="381000" y="1064411"/>
            <a:ext cx="6089168" cy="766778"/>
          </a:xfrm>
        </p:spPr>
        <p:txBody>
          <a:bodyPr/>
          <a:lstStyle/>
          <a:p>
            <a:pPr>
              <a:buFont typeface="Wingdings" pitchFamily="2" charset="2"/>
              <a:buNone/>
            </a:pPr>
            <a:r>
              <a:rPr lang="en-US" sz="3200" dirty="0" smtClean="0"/>
              <a:t>Name Generator installation</a:t>
            </a:r>
          </a:p>
        </p:txBody>
      </p:sp>
      <p:pic>
        <p:nvPicPr>
          <p:cNvPr id="5" name="Picture 11"/>
          <p:cNvPicPr>
            <a:picLocks noChangeAspect="1" noChangeArrowheads="1"/>
          </p:cNvPicPr>
          <p:nvPr/>
        </p:nvPicPr>
        <p:blipFill>
          <a:blip r:embed="rId3" cstate="print"/>
          <a:srcRect/>
          <a:stretch>
            <a:fillRect/>
          </a:stretch>
        </p:blipFill>
        <p:spPr bwMode="black">
          <a:xfrm>
            <a:off x="7358062" y="1143000"/>
            <a:ext cx="1190625" cy="1182688"/>
          </a:xfrm>
          <a:prstGeom prst="rect">
            <a:avLst/>
          </a:prstGeom>
          <a:noFill/>
          <a:ln w="9525">
            <a:noFill/>
            <a:miter lim="800000"/>
            <a:headEnd/>
            <a:tailEnd/>
          </a:ln>
        </p:spPr>
      </p:pic>
      <p:sp>
        <p:nvSpPr>
          <p:cNvPr id="2" name="Rectangle 1"/>
          <p:cNvSpPr/>
          <p:nvPr/>
        </p:nvSpPr>
        <p:spPr>
          <a:xfrm>
            <a:off x="533400" y="2971800"/>
            <a:ext cx="7543800" cy="1200329"/>
          </a:xfrm>
          <a:prstGeom prst="rect">
            <a:avLst/>
          </a:prstGeom>
        </p:spPr>
        <p:txBody>
          <a:bodyPr wrap="square">
            <a:spAutoFit/>
          </a:bodyPr>
          <a:lstStyle/>
          <a:p>
            <a:pPr marL="800100" lvl="1" indent="-342900">
              <a:buFont typeface="Arial" panose="020B0604020202020204" pitchFamily="34" charset="0"/>
              <a:buChar char="•"/>
            </a:pPr>
            <a:r>
              <a:rPr lang="en-US" sz="2400" dirty="0" smtClean="0"/>
              <a:t>Configure </a:t>
            </a:r>
            <a:r>
              <a:rPr lang="en-US" sz="2400" dirty="0"/>
              <a:t>extra MSDTC settings to allow remote clients and remote administration of COM+ applications</a:t>
            </a: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318970" y="214290"/>
            <a:ext cx="6824797" cy="785818"/>
          </a:xfrm>
        </p:spPr>
        <p:txBody>
          <a:bodyPr/>
          <a:lstStyle/>
          <a:p>
            <a:r>
              <a:rPr lang="en-US" dirty="0" smtClean="0"/>
              <a:t>Smart 3D Setup</a:t>
            </a:r>
            <a:endParaRPr lang="es-ES" dirty="0" smtClean="0"/>
          </a:p>
        </p:txBody>
      </p:sp>
      <p:pic>
        <p:nvPicPr>
          <p:cNvPr id="5" name="Picture 11"/>
          <p:cNvPicPr>
            <a:picLocks noChangeAspect="1" noChangeArrowheads="1"/>
          </p:cNvPicPr>
          <p:nvPr/>
        </p:nvPicPr>
        <p:blipFill>
          <a:blip r:embed="rId3" cstate="print"/>
          <a:srcRect/>
          <a:stretch>
            <a:fillRect/>
          </a:stretch>
        </p:blipFill>
        <p:spPr bwMode="black">
          <a:xfrm>
            <a:off x="7358062" y="1143000"/>
            <a:ext cx="1190625" cy="1182688"/>
          </a:xfrm>
          <a:prstGeom prst="rect">
            <a:avLst/>
          </a:prstGeom>
          <a:noFill/>
          <a:ln w="9525">
            <a:noFill/>
            <a:miter lim="800000"/>
            <a:headEnd/>
            <a:tailEnd/>
          </a:ln>
        </p:spPr>
      </p:pic>
      <p:pic>
        <p:nvPicPr>
          <p:cNvPr id="2050" name="Picture 2" descr="C:\Users\athigale\AppData\Local\Temp\SNAGHTMLdaedb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311049"/>
            <a:ext cx="3973566" cy="4343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3958" y="5105400"/>
            <a:ext cx="4072276" cy="56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00600" y="2438400"/>
            <a:ext cx="2684551" cy="461665"/>
          </a:xfrm>
          <a:prstGeom prst="rect">
            <a:avLst/>
          </a:prstGeom>
          <a:noFill/>
        </p:spPr>
        <p:txBody>
          <a:bodyPr wrap="square" rtlCol="0">
            <a:spAutoFit/>
          </a:bodyPr>
          <a:lstStyle/>
          <a:p>
            <a:r>
              <a:rPr lang="en-US" sz="2400" dirty="0" smtClean="0"/>
              <a:t>MSDTC Settings</a:t>
            </a:r>
          </a:p>
        </p:txBody>
      </p:sp>
    </p:spTree>
    <p:extLst>
      <p:ext uri="{BB962C8B-B14F-4D97-AF65-F5344CB8AC3E}">
        <p14:creationId xmlns:p14="http://schemas.microsoft.com/office/powerpoint/2010/main" val="213760331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System Setup: </a:t>
            </a:r>
            <a:r>
              <a:rPr lang="en-US" dirty="0"/>
              <a:t>Installation of Smart 3D</a:t>
            </a:r>
            <a:r>
              <a:rPr lang="en-US" dirty="0" smtClean="0"/>
              <a:t/>
            </a:r>
            <a:br>
              <a:rPr lang="en-US" dirty="0" smtClean="0"/>
            </a:br>
            <a:r>
              <a:rPr lang="en-US" dirty="0" smtClean="0"/>
              <a:t>Name Generator</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52</a:t>
            </a:fld>
            <a:endParaRPr lang="en-GB"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143000"/>
            <a:ext cx="5306965" cy="4919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844961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318970" y="214290"/>
            <a:ext cx="6824797" cy="785818"/>
          </a:xfrm>
        </p:spPr>
        <p:txBody>
          <a:bodyPr/>
          <a:lstStyle/>
          <a:p>
            <a:r>
              <a:rPr lang="en-US" dirty="0" smtClean="0"/>
              <a:t>Smart 3D Setup</a:t>
            </a:r>
            <a:endParaRPr lang="es-ES" dirty="0" smtClean="0"/>
          </a:p>
        </p:txBody>
      </p:sp>
      <p:sp>
        <p:nvSpPr>
          <p:cNvPr id="120834" name="Rectangle 3"/>
          <p:cNvSpPr>
            <a:spLocks noGrp="1" noChangeArrowheads="1"/>
          </p:cNvSpPr>
          <p:nvPr>
            <p:ph idx="1"/>
          </p:nvPr>
        </p:nvSpPr>
        <p:spPr/>
        <p:txBody>
          <a:bodyPr/>
          <a:lstStyle/>
          <a:p>
            <a:endParaRPr lang="es-ES" dirty="0" smtClean="0"/>
          </a:p>
          <a:p>
            <a:endParaRPr lang="es-ES" dirty="0" smtClean="0"/>
          </a:p>
          <a:p>
            <a:pPr>
              <a:buFont typeface="Wingdings" pitchFamily="2" charset="2"/>
              <a:buNone/>
            </a:pPr>
            <a:endParaRPr lang="es-ES" sz="3200" dirty="0" smtClean="0"/>
          </a:p>
          <a:p>
            <a:pPr>
              <a:buFont typeface="Wingdings" pitchFamily="2" charset="2"/>
              <a:buNone/>
            </a:pPr>
            <a:endParaRPr lang="es-ES" sz="3200" dirty="0" smtClean="0"/>
          </a:p>
          <a:p>
            <a:pPr>
              <a:buFont typeface="Wingdings" pitchFamily="2" charset="2"/>
              <a:buNone/>
            </a:pPr>
            <a:r>
              <a:rPr lang="en-US" sz="3200" dirty="0" smtClean="0"/>
              <a:t>Workstation Installation</a:t>
            </a:r>
            <a:br>
              <a:rPr lang="en-US" sz="3200" dirty="0" smtClean="0"/>
            </a:br>
            <a:r>
              <a:rPr lang="en-US" sz="3200" dirty="0" smtClean="0"/>
              <a:t>(Design and/or Admin Client)</a:t>
            </a:r>
          </a:p>
        </p:txBody>
      </p:sp>
      <p:pic>
        <p:nvPicPr>
          <p:cNvPr id="120835" name="Picture 9"/>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318970" y="214290"/>
            <a:ext cx="6824797" cy="785818"/>
          </a:xfrm>
        </p:spPr>
        <p:txBody>
          <a:bodyPr/>
          <a:lstStyle/>
          <a:p>
            <a:r>
              <a:rPr lang="en-US" dirty="0" smtClean="0"/>
              <a:t>System Setup: Installation of Smart 3D</a:t>
            </a:r>
            <a:br>
              <a:rPr lang="en-US" dirty="0" smtClean="0"/>
            </a:br>
            <a:r>
              <a:rPr lang="en-US" dirty="0" smtClean="0"/>
              <a:t>Design Client Installation</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9363" y="1066800"/>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97667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318970" y="214290"/>
            <a:ext cx="6824797" cy="785818"/>
          </a:xfrm>
        </p:spPr>
        <p:txBody>
          <a:bodyPr/>
          <a:lstStyle/>
          <a:p>
            <a:r>
              <a:rPr lang="en-US" dirty="0" smtClean="0"/>
              <a:t>System Setup: Installation of Smart 3D</a:t>
            </a:r>
            <a:br>
              <a:rPr lang="en-US" dirty="0" smtClean="0"/>
            </a:br>
            <a:r>
              <a:rPr lang="en-US" dirty="0" smtClean="0"/>
              <a:t>Design /Admin Client Installation</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250" y="1066800"/>
            <a:ext cx="5534025" cy="513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4048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318970" y="214290"/>
            <a:ext cx="6824797" cy="785818"/>
          </a:xfrm>
        </p:spPr>
        <p:txBody>
          <a:bodyPr/>
          <a:lstStyle/>
          <a:p>
            <a:r>
              <a:rPr lang="en-US" dirty="0" smtClean="0"/>
              <a:t>System Setup: Installation of Smart 3D</a:t>
            </a:r>
            <a:br>
              <a:rPr lang="en-US" dirty="0" smtClean="0"/>
            </a:br>
            <a:r>
              <a:rPr lang="en-US" dirty="0" smtClean="0"/>
              <a:t>Full Installation</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1143000"/>
            <a:ext cx="5410200" cy="5023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3517061"/>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2"/>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
        <p:nvSpPr>
          <p:cNvPr id="75778" name="Rectangle 2"/>
          <p:cNvSpPr>
            <a:spLocks noGrp="1" noChangeArrowheads="1"/>
          </p:cNvSpPr>
          <p:nvPr>
            <p:ph type="title"/>
          </p:nvPr>
        </p:nvSpPr>
        <p:spPr>
          <a:xfrm>
            <a:off x="318970" y="214290"/>
            <a:ext cx="6824797" cy="785818"/>
          </a:xfrm>
        </p:spPr>
        <p:txBody>
          <a:bodyPr/>
          <a:lstStyle/>
          <a:p>
            <a:r>
              <a:rPr lang="en-US" dirty="0" smtClean="0"/>
              <a:t>System Setup: Installation of Smart 3D</a:t>
            </a:r>
            <a:br>
              <a:rPr lang="en-US" dirty="0" smtClean="0"/>
            </a:br>
            <a:r>
              <a:rPr lang="en-US" dirty="0" smtClean="0"/>
              <a:t>Full Installation</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1143000"/>
            <a:ext cx="5433711"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63294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r>
              <a:rPr lang="en-US" dirty="0" smtClean="0"/>
              <a:t>Smart 3D Setup:  HotFix installation</a:t>
            </a:r>
          </a:p>
        </p:txBody>
      </p:sp>
      <p:sp>
        <p:nvSpPr>
          <p:cNvPr id="145410" name="Rectangle 3"/>
          <p:cNvSpPr>
            <a:spLocks noGrp="1" noChangeArrowheads="1"/>
          </p:cNvSpPr>
          <p:nvPr>
            <p:ph idx="1"/>
          </p:nvPr>
        </p:nvSpPr>
        <p:spPr/>
        <p:txBody>
          <a:bodyPr>
            <a:normAutofit/>
          </a:bodyPr>
          <a:lstStyle/>
          <a:p>
            <a:pPr>
              <a:buFont typeface="Wingdings" pitchFamily="2" charset="2"/>
              <a:buNone/>
            </a:pPr>
            <a:endParaRPr lang="en-US" sz="2000" dirty="0" smtClean="0"/>
          </a:p>
          <a:p>
            <a:pPr>
              <a:buFontTx/>
              <a:buChar char="-"/>
            </a:pPr>
            <a:r>
              <a:rPr lang="en-US" sz="2000" dirty="0" smtClean="0"/>
              <a:t>Installed through a GUI with similar options to base installation.</a:t>
            </a:r>
          </a:p>
          <a:p>
            <a:pPr>
              <a:buFontTx/>
              <a:buChar char="-"/>
            </a:pPr>
            <a:r>
              <a:rPr lang="en-US" sz="2000" dirty="0" smtClean="0"/>
              <a:t>Can be installed silently with a script</a:t>
            </a:r>
          </a:p>
          <a:p>
            <a:pPr>
              <a:buFontTx/>
              <a:buChar char="-"/>
            </a:pPr>
            <a:r>
              <a:rPr lang="en-US" sz="2000" dirty="0" smtClean="0"/>
              <a:t>HotFixes are listed as updates to Smart 3D in the list of programs.</a:t>
            </a: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a:xfrm>
            <a:off x="318970" y="214290"/>
            <a:ext cx="6824797" cy="785818"/>
          </a:xfrm>
        </p:spPr>
        <p:txBody>
          <a:bodyPr/>
          <a:lstStyle/>
          <a:p>
            <a:r>
              <a:rPr lang="en-US" dirty="0" smtClean="0"/>
              <a:t>Smart 3D Setup:  </a:t>
            </a:r>
            <a:r>
              <a:rPr lang="en-US" dirty="0" err="1" smtClean="0"/>
              <a:t>HotFix</a:t>
            </a:r>
            <a:r>
              <a:rPr lang="en-US" dirty="0" smtClean="0"/>
              <a:t> installation</a:t>
            </a:r>
          </a:p>
        </p:txBody>
      </p:sp>
      <p:pic>
        <p:nvPicPr>
          <p:cNvPr id="2050" name="Picture 2" descr="C:\Users\athigale\AppData\Local\Temp\SNAGHTMLa625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524000"/>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318970" y="214290"/>
            <a:ext cx="6824797" cy="785818"/>
          </a:xfrm>
        </p:spPr>
        <p:txBody>
          <a:bodyPr/>
          <a:lstStyle/>
          <a:p>
            <a:pPr eaLnBrk="1" hangingPunct="1"/>
            <a:r>
              <a:rPr lang="en-US" dirty="0" smtClean="0"/>
              <a:t>Agenda (Cont’d)</a:t>
            </a:r>
          </a:p>
        </p:txBody>
      </p:sp>
      <p:sp>
        <p:nvSpPr>
          <p:cNvPr id="23554" name="Rectangle 3"/>
          <p:cNvSpPr>
            <a:spLocks noGrp="1" noChangeArrowheads="1"/>
          </p:cNvSpPr>
          <p:nvPr>
            <p:ph idx="1"/>
          </p:nvPr>
        </p:nvSpPr>
        <p:spPr/>
        <p:txBody>
          <a:bodyPr/>
          <a:lstStyle/>
          <a:p>
            <a:pPr eaLnBrk="1" hangingPunct="1">
              <a:buFont typeface="Wingdings" pitchFamily="2" charset="2"/>
              <a:buNone/>
            </a:pPr>
            <a:r>
              <a:rPr lang="en-US" sz="2000" dirty="0" smtClean="0"/>
              <a:t>Day 5</a:t>
            </a:r>
          </a:p>
          <a:p>
            <a:pPr eaLnBrk="1" hangingPunct="1">
              <a:buFont typeface="Wingdings" pitchFamily="2" charset="2"/>
              <a:buNone/>
            </a:pPr>
            <a:endParaRPr lang="en-US" sz="2000" dirty="0" smtClean="0"/>
          </a:p>
          <a:p>
            <a:pPr eaLnBrk="1" hangingPunct="1"/>
            <a:r>
              <a:rPr lang="en-US" sz="2000" dirty="0" smtClean="0"/>
              <a:t>Reference 3D (R3D)  Part II</a:t>
            </a:r>
          </a:p>
          <a:p>
            <a:pPr eaLnBrk="1" hangingPunct="1"/>
            <a:r>
              <a:rPr lang="en-US" sz="2000" dirty="0" smtClean="0"/>
              <a:t>Intergraph Batch Services</a:t>
            </a:r>
          </a:p>
          <a:p>
            <a:r>
              <a:rPr lang="en-US" sz="2000" dirty="0"/>
              <a:t>Database conversion </a:t>
            </a:r>
            <a:r>
              <a:rPr lang="en-US" sz="2000" dirty="0" smtClean="0"/>
              <a:t>wizard (SQL     ORACLE)</a:t>
            </a:r>
          </a:p>
          <a:p>
            <a:pPr eaLnBrk="1" hangingPunct="1"/>
            <a:r>
              <a:rPr lang="en-US" sz="2000" dirty="0" smtClean="0"/>
              <a:t>Plant version upgrade</a:t>
            </a:r>
          </a:p>
        </p:txBody>
      </p:sp>
      <p:cxnSp>
        <p:nvCxnSpPr>
          <p:cNvPr id="3" name="Straight Arrow Connector 2"/>
          <p:cNvCxnSpPr/>
          <p:nvPr/>
        </p:nvCxnSpPr>
        <p:spPr>
          <a:xfrm>
            <a:off x="4572000" y="2895600"/>
            <a:ext cx="381000" cy="0"/>
          </a:xfrm>
          <a:prstGeom prst="straightConnector1">
            <a:avLst/>
          </a:prstGeom>
          <a:ln w="19050">
            <a:headEnd type="arrow"/>
            <a:tailEnd type="arrow"/>
          </a:ln>
        </p:spPr>
        <p:style>
          <a:lnRef idx="2">
            <a:schemeClr val="dk1"/>
          </a:lnRef>
          <a:fillRef idx="0">
            <a:schemeClr val="dk1"/>
          </a:fillRef>
          <a:effectRef idx="1">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a:xfrm>
            <a:off x="318970" y="214290"/>
            <a:ext cx="6824797" cy="785818"/>
          </a:xfrm>
        </p:spPr>
        <p:txBody>
          <a:bodyPr/>
          <a:lstStyle/>
          <a:p>
            <a:r>
              <a:rPr lang="en-US" dirty="0" smtClean="0"/>
              <a:t>Smart 3D Setup:  </a:t>
            </a:r>
            <a:r>
              <a:rPr lang="en-US" dirty="0" err="1" smtClean="0"/>
              <a:t>HotFix</a:t>
            </a:r>
            <a:r>
              <a:rPr lang="en-US" dirty="0" smtClean="0"/>
              <a:t> installation</a:t>
            </a:r>
          </a:p>
        </p:txBody>
      </p:sp>
      <p:pic>
        <p:nvPicPr>
          <p:cNvPr id="3074" name="Picture 2" descr="C:\Users\athigale\AppData\Local\Temp\SNAGHTMLa8280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295400"/>
            <a:ext cx="3741174" cy="2286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thigale\AppData\Local\Temp\SNAGHTMLaa40e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687097"/>
            <a:ext cx="3741174" cy="228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67501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r>
              <a:rPr lang="en-US" dirty="0" smtClean="0"/>
              <a:t>Smart 3D Setup: Configurations</a:t>
            </a:r>
          </a:p>
        </p:txBody>
      </p:sp>
      <p:sp>
        <p:nvSpPr>
          <p:cNvPr id="148482" name="Rectangle 3"/>
          <p:cNvSpPr>
            <a:spLocks noGrp="1" noChangeArrowheads="1"/>
          </p:cNvSpPr>
          <p:nvPr>
            <p:ph idx="1"/>
          </p:nvPr>
        </p:nvSpPr>
        <p:spPr>
          <a:noFill/>
        </p:spPr>
        <p:txBody>
          <a:bodyPr>
            <a:normAutofit/>
          </a:bodyPr>
          <a:lstStyle/>
          <a:p>
            <a:r>
              <a:rPr lang="en-US" sz="2000" b="1" dirty="0" smtClean="0"/>
              <a:t>Final Configurations for a Workstation</a:t>
            </a:r>
          </a:p>
          <a:p>
            <a:pPr lvl="1"/>
            <a:r>
              <a:rPr lang="en-US" sz="1800" dirty="0" smtClean="0"/>
              <a:t>Verify firewall is either turned off or set proper exceptions</a:t>
            </a:r>
          </a:p>
          <a:p>
            <a:pPr lvl="1"/>
            <a:r>
              <a:rPr lang="en-US" sz="1800" dirty="0" smtClean="0"/>
              <a:t>Register SQL Server on administrative computers or configure the Oracle Net service</a:t>
            </a:r>
          </a:p>
        </p:txBody>
      </p:sp>
      <p:pic>
        <p:nvPicPr>
          <p:cNvPr id="148483" name="Picture 10"/>
          <p:cNvPicPr>
            <a:picLocks noChangeAspect="1" noChangeArrowheads="1"/>
          </p:cNvPicPr>
          <p:nvPr/>
        </p:nvPicPr>
        <p:blipFill>
          <a:blip r:embed="rId3" cstate="print"/>
          <a:srcRect/>
          <a:stretch>
            <a:fillRect/>
          </a:stretch>
        </p:blipFill>
        <p:spPr bwMode="black">
          <a:xfrm>
            <a:off x="7620000" y="1143000"/>
            <a:ext cx="1171575" cy="1057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10"/>
          <p:cNvPicPr>
            <a:picLocks noChangeAspect="1" noChangeArrowheads="1"/>
          </p:cNvPicPr>
          <p:nvPr/>
        </p:nvPicPr>
        <p:blipFill>
          <a:blip r:embed="rId3" cstate="print"/>
          <a:srcRect/>
          <a:stretch>
            <a:fillRect/>
          </a:stretch>
        </p:blipFill>
        <p:spPr bwMode="black">
          <a:xfrm>
            <a:off x="7953375" y="1143000"/>
            <a:ext cx="1190625" cy="1182688"/>
          </a:xfrm>
          <a:prstGeom prst="rect">
            <a:avLst/>
          </a:prstGeom>
          <a:noFill/>
          <a:ln w="9525">
            <a:noFill/>
            <a:miter lim="800000"/>
            <a:headEnd/>
            <a:tailEnd/>
          </a:ln>
        </p:spPr>
      </p:pic>
      <p:sp>
        <p:nvSpPr>
          <p:cNvPr id="150529" name="Rectangle 2"/>
          <p:cNvSpPr>
            <a:spLocks noGrp="1" noChangeArrowheads="1"/>
          </p:cNvSpPr>
          <p:nvPr>
            <p:ph type="title"/>
          </p:nvPr>
        </p:nvSpPr>
        <p:spPr/>
        <p:txBody>
          <a:bodyPr/>
          <a:lstStyle/>
          <a:p>
            <a:r>
              <a:rPr lang="en-US" dirty="0" smtClean="0"/>
              <a:t>Smart 3D Setup: Configurations</a:t>
            </a:r>
          </a:p>
        </p:txBody>
      </p:sp>
      <p:sp>
        <p:nvSpPr>
          <p:cNvPr id="150530" name="Rectangle 3"/>
          <p:cNvSpPr>
            <a:spLocks noGrp="1" noChangeArrowheads="1"/>
          </p:cNvSpPr>
          <p:nvPr>
            <p:ph idx="1"/>
          </p:nvPr>
        </p:nvSpPr>
        <p:spPr>
          <a:noFill/>
        </p:spPr>
        <p:txBody>
          <a:bodyPr>
            <a:normAutofit/>
          </a:bodyPr>
          <a:lstStyle/>
          <a:p>
            <a:r>
              <a:rPr lang="en-US" sz="2000" b="1" dirty="0" smtClean="0"/>
              <a:t>Final Configurations for a Reference Data server</a:t>
            </a:r>
          </a:p>
          <a:p>
            <a:pPr lvl="1"/>
            <a:r>
              <a:rPr lang="en-US" sz="1800" dirty="0" smtClean="0"/>
              <a:t>Share to the network and adjust proper permissions on the Shared Content folder.</a:t>
            </a:r>
          </a:p>
          <a:p>
            <a:pPr>
              <a:buFontTx/>
              <a:buChar char="-"/>
            </a:pPr>
            <a:endParaRPr lang="en-US" sz="2000" dirty="0" smtClean="0"/>
          </a:p>
          <a:p>
            <a:r>
              <a:rPr lang="en-US" sz="2000" b="1" dirty="0" smtClean="0"/>
              <a:t>Final Configurations for a Name Generator server</a:t>
            </a:r>
          </a:p>
          <a:p>
            <a:pPr lvl="1"/>
            <a:r>
              <a:rPr lang="en-US" sz="1800" dirty="0" smtClean="0"/>
              <a:t>Set proper exceptions in the Windows Firewall to allow inbound requests on port 135 and the range of dynamic RPC ports</a:t>
            </a:r>
          </a:p>
          <a:p>
            <a:pPr lvl="1"/>
            <a:r>
              <a:rPr lang="en-US" sz="1800" dirty="0" smtClean="0"/>
              <a:t>Add all Smart 3D users to the “Distributed COM Users group” local group</a:t>
            </a:r>
          </a:p>
          <a:p>
            <a:pPr lvl="1"/>
            <a:endParaRPr lang="en-US" sz="1800" b="1" dirty="0" smtClean="0"/>
          </a:p>
          <a:p>
            <a:pPr>
              <a:buFontTx/>
              <a:buChar char="-"/>
            </a:pPr>
            <a:endParaRPr lang="en-US" sz="2000" dirty="0" smtClean="0"/>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Project Setup</a:t>
            </a:r>
            <a:endParaRPr lang="en-US"/>
          </a:p>
        </p:txBody>
      </p:sp>
      <p:sp>
        <p:nvSpPr>
          <p:cNvPr id="152577" name="Content Placeholder 2"/>
          <p:cNvSpPr>
            <a:spLocks noGrp="1"/>
          </p:cNvSpPr>
          <p:nvPr>
            <p:ph type="body" idx="1"/>
          </p:nvPr>
        </p:nvSpPr>
        <p:spPr/>
        <p:txBody>
          <a:bodyPr>
            <a:normAutofit/>
          </a:bodyPr>
          <a:lstStyle/>
          <a:p>
            <a:pPr eaLnBrk="1" hangingPunct="1">
              <a:buFont typeface="Wingdings" pitchFamily="2" charset="2"/>
              <a:buNone/>
            </a:pPr>
            <a:r>
              <a:rPr lang="en-US" smtClean="0"/>
              <a:t>				</a:t>
            </a:r>
          </a:p>
          <a:p>
            <a:pPr eaLnBrk="1" hangingPunct="1">
              <a:buFont typeface="Wingdings" pitchFamily="2" charset="2"/>
              <a:buNone/>
            </a:pPr>
            <a:r>
              <a:rPr lang="en-US" smtClean="0"/>
              <a:t>			</a:t>
            </a:r>
          </a:p>
          <a:p>
            <a:pPr eaLnBrk="1" hangingPunct="1">
              <a:buFont typeface="Wingdings" pitchFamily="2" charset="2"/>
              <a:buNone/>
            </a:pPr>
            <a:r>
              <a:rPr lang="en-US" smtClean="0"/>
              <a:t>			  	</a:t>
            </a:r>
            <a:endParaRPr lang="en-US" sz="4000" smtClean="0"/>
          </a:p>
          <a:p>
            <a:pPr eaLnBrk="1" hangingPunct="1"/>
            <a:endParaRPr lang="en-US" smtClean="0"/>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a:xfrm>
            <a:off x="318970" y="214290"/>
            <a:ext cx="6824797" cy="785818"/>
          </a:xfrm>
        </p:spPr>
        <p:txBody>
          <a:bodyPr/>
          <a:lstStyle/>
          <a:p>
            <a:pPr eaLnBrk="1" hangingPunct="1"/>
            <a:r>
              <a:rPr lang="en-US" smtClean="0"/>
              <a:t>Project Setup: Hardware sizing recommendations</a:t>
            </a:r>
          </a:p>
        </p:txBody>
      </p:sp>
      <p:sp>
        <p:nvSpPr>
          <p:cNvPr id="154626" name="Rectangle 3"/>
          <p:cNvSpPr>
            <a:spLocks noGrp="1" noChangeArrowheads="1"/>
          </p:cNvSpPr>
          <p:nvPr>
            <p:ph idx="1"/>
          </p:nvPr>
        </p:nvSpPr>
        <p:spPr/>
        <p:txBody>
          <a:bodyPr>
            <a:normAutofit/>
          </a:bodyPr>
          <a:lstStyle/>
          <a:p>
            <a:r>
              <a:rPr lang="en-US" sz="2000" dirty="0" smtClean="0"/>
              <a:t>Hardware sizing, especially for servers, depends on many factors such as:</a:t>
            </a:r>
          </a:p>
          <a:p>
            <a:pPr>
              <a:buFont typeface="Wingdings" pitchFamily="2" charset="2"/>
              <a:buNone/>
            </a:pPr>
            <a:endParaRPr lang="en-US" sz="2000" dirty="0" smtClean="0"/>
          </a:p>
          <a:p>
            <a:pPr>
              <a:buFont typeface="Wingdings" pitchFamily="2" charset="2"/>
              <a:buNone/>
            </a:pPr>
            <a:r>
              <a:rPr lang="en-US" sz="2000" dirty="0" smtClean="0"/>
              <a:t>-  The number of concurrent users per server</a:t>
            </a:r>
          </a:p>
          <a:p>
            <a:pPr>
              <a:buFont typeface="Wingdings" pitchFamily="2" charset="2"/>
              <a:buNone/>
            </a:pPr>
            <a:r>
              <a:rPr lang="en-US" sz="2000" dirty="0" smtClean="0"/>
              <a:t>-  The number of locations (Global Workshare)</a:t>
            </a:r>
          </a:p>
          <a:p>
            <a:pPr>
              <a:buFont typeface="Wingdings" pitchFamily="2" charset="2"/>
              <a:buNone/>
            </a:pPr>
            <a:r>
              <a:rPr lang="en-US" sz="2000" dirty="0" smtClean="0"/>
              <a:t>-  The size of the project (which translates into the size of the databases)</a:t>
            </a:r>
          </a:p>
          <a:p>
            <a:pPr>
              <a:buFont typeface="Wingdings" pitchFamily="2" charset="2"/>
              <a:buNone/>
            </a:pPr>
            <a:r>
              <a:rPr lang="en-US" sz="2000" dirty="0" smtClean="0"/>
              <a:t>-  Other software that is running on the machine</a:t>
            </a: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a:xfrm>
            <a:off x="318970" y="214290"/>
            <a:ext cx="6824797" cy="785818"/>
          </a:xfrm>
        </p:spPr>
        <p:txBody>
          <a:bodyPr/>
          <a:lstStyle/>
          <a:p>
            <a:pPr eaLnBrk="1" hangingPunct="1"/>
            <a:r>
              <a:rPr lang="en-US" smtClean="0"/>
              <a:t>Project Setup: Hardware sizing recommendations</a:t>
            </a:r>
          </a:p>
        </p:txBody>
      </p:sp>
      <p:sp>
        <p:nvSpPr>
          <p:cNvPr id="156674" name="Rectangle 3"/>
          <p:cNvSpPr>
            <a:spLocks noGrp="1" noChangeArrowheads="1"/>
          </p:cNvSpPr>
          <p:nvPr>
            <p:ph idx="1"/>
          </p:nvPr>
        </p:nvSpPr>
        <p:spPr/>
        <p:txBody>
          <a:bodyPr>
            <a:normAutofit fontScale="92500" lnSpcReduction="20000"/>
          </a:bodyPr>
          <a:lstStyle/>
          <a:p>
            <a:r>
              <a:rPr lang="en-US" sz="2200" dirty="0" smtClean="0"/>
              <a:t>The users per server that define the different project sizes (small, medium, and large) need to be taken as an effective number. The effective number of users should be calculated by taking into consideration the following:</a:t>
            </a:r>
          </a:p>
          <a:p>
            <a:endParaRPr lang="en-US" sz="2200" dirty="0" smtClean="0"/>
          </a:p>
          <a:p>
            <a:r>
              <a:rPr lang="en-US" sz="2200" dirty="0" smtClean="0"/>
              <a:t>Drawing Batch server - add 3 users</a:t>
            </a:r>
          </a:p>
          <a:p>
            <a:r>
              <a:rPr lang="en-US" sz="2200" dirty="0" smtClean="0"/>
              <a:t>Remote </a:t>
            </a:r>
            <a:r>
              <a:rPr lang="en-US" sz="2200" dirty="0" err="1" smtClean="0"/>
              <a:t>IFC</a:t>
            </a:r>
            <a:r>
              <a:rPr lang="en-US" sz="2200" dirty="0" smtClean="0"/>
              <a:t> - add 1 user</a:t>
            </a:r>
          </a:p>
          <a:p>
            <a:r>
              <a:rPr lang="en-US" sz="2200" dirty="0" smtClean="0"/>
              <a:t>Global </a:t>
            </a:r>
            <a:r>
              <a:rPr lang="en-US" sz="2200" dirty="0" err="1" smtClean="0"/>
              <a:t>Workshare</a:t>
            </a:r>
            <a:r>
              <a:rPr lang="en-US" sz="2200" dirty="0" smtClean="0"/>
              <a:t> Setup - For each server add 25% of the total concurrent users of all the other servers.  </a:t>
            </a:r>
            <a:r>
              <a:rPr lang="en-US" sz="2000" dirty="0" smtClean="0"/>
              <a:t> </a:t>
            </a:r>
          </a:p>
          <a:p>
            <a:pPr>
              <a:buFont typeface="Wingdings" pitchFamily="2" charset="2"/>
              <a:buNone/>
            </a:pPr>
            <a:r>
              <a:rPr lang="en-US" sz="2000" dirty="0" smtClean="0"/>
              <a:t>	</a:t>
            </a:r>
          </a:p>
          <a:p>
            <a:pPr>
              <a:buFont typeface="Wingdings" pitchFamily="2" charset="2"/>
              <a:buNone/>
            </a:pPr>
            <a:r>
              <a:rPr lang="en-US" sz="2000" dirty="0" smtClean="0"/>
              <a:t>	</a:t>
            </a:r>
            <a:r>
              <a:rPr lang="en-US" sz="2200" dirty="0" err="1" smtClean="0"/>
              <a:t>Ef</a:t>
            </a:r>
            <a:r>
              <a:rPr lang="en-US" sz="2200" dirty="0" smtClean="0"/>
              <a:t> = Cu + (0.25 * (Ct))</a:t>
            </a:r>
          </a:p>
          <a:p>
            <a:pPr>
              <a:buFont typeface="Wingdings" pitchFamily="2" charset="2"/>
              <a:buNone/>
            </a:pPr>
            <a:endParaRPr lang="en-US" sz="2200" dirty="0" smtClean="0"/>
          </a:p>
          <a:p>
            <a:pPr>
              <a:buFont typeface="Wingdings" pitchFamily="2" charset="2"/>
              <a:buNone/>
            </a:pPr>
            <a:r>
              <a:rPr lang="en-US" sz="2200" dirty="0" smtClean="0"/>
              <a:t>	Where:  </a:t>
            </a:r>
          </a:p>
          <a:p>
            <a:pPr>
              <a:buNone/>
            </a:pPr>
            <a:r>
              <a:rPr lang="en-US" sz="2200" dirty="0" smtClean="0"/>
              <a:t>	</a:t>
            </a:r>
            <a:r>
              <a:rPr lang="en-US" sz="2200" dirty="0" err="1" smtClean="0"/>
              <a:t>Ef</a:t>
            </a:r>
            <a:r>
              <a:rPr lang="en-US" sz="2200" dirty="0" smtClean="0"/>
              <a:t>  = effective concurrent users for one server</a:t>
            </a:r>
          </a:p>
          <a:p>
            <a:pPr>
              <a:buFont typeface="Wingdings" pitchFamily="2" charset="2"/>
              <a:buNone/>
            </a:pPr>
            <a:r>
              <a:rPr lang="en-US" sz="2200" dirty="0" smtClean="0"/>
              <a:t>	Cu = concurrent users for this server</a:t>
            </a:r>
          </a:p>
          <a:p>
            <a:pPr>
              <a:buFont typeface="Wingdings" pitchFamily="2" charset="2"/>
              <a:buNone/>
            </a:pPr>
            <a:r>
              <a:rPr lang="en-US" sz="2200" dirty="0" smtClean="0"/>
              <a:t>	Ct = total concurrent users for all other servers</a:t>
            </a: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a:xfrm>
            <a:off x="318970" y="214290"/>
            <a:ext cx="6824797" cy="785818"/>
          </a:xfrm>
        </p:spPr>
        <p:txBody>
          <a:bodyPr/>
          <a:lstStyle/>
          <a:p>
            <a:pPr eaLnBrk="1" hangingPunct="1"/>
            <a:r>
              <a:rPr lang="en-US" smtClean="0"/>
              <a:t>Project Setup: Hardware sizing recommendations</a:t>
            </a:r>
          </a:p>
        </p:txBody>
      </p:sp>
      <p:sp>
        <p:nvSpPr>
          <p:cNvPr id="158722" name="Rectangle 3"/>
          <p:cNvSpPr>
            <a:spLocks noGrp="1" noChangeArrowheads="1"/>
          </p:cNvSpPr>
          <p:nvPr>
            <p:ph idx="1"/>
          </p:nvPr>
        </p:nvSpPr>
        <p:spPr/>
        <p:txBody>
          <a:bodyPr>
            <a:normAutofit fontScale="85000" lnSpcReduction="20000"/>
          </a:bodyPr>
          <a:lstStyle/>
          <a:p>
            <a:pPr>
              <a:buFont typeface="Wingdings" pitchFamily="2" charset="2"/>
              <a:buNone/>
            </a:pPr>
            <a:r>
              <a:rPr lang="en-US" sz="2000" dirty="0" smtClean="0"/>
              <a:t>Example:</a:t>
            </a:r>
          </a:p>
          <a:p>
            <a:r>
              <a:rPr lang="en-US" sz="2000" dirty="0" smtClean="0"/>
              <a:t>In a Global Workshare project with 3 servers (locations), 40 users will connect to two servers, and 5 users will connect to one server:</a:t>
            </a:r>
          </a:p>
          <a:p>
            <a:pPr>
              <a:buFont typeface="Wingdings" pitchFamily="2" charset="2"/>
              <a:buNone/>
            </a:pPr>
            <a:endParaRPr lang="en-US" sz="2000" dirty="0" smtClean="0"/>
          </a:p>
          <a:p>
            <a:pPr>
              <a:buFontTx/>
              <a:buNone/>
            </a:pPr>
            <a:endParaRPr lang="en-US" sz="2000" dirty="0" smtClean="0"/>
          </a:p>
          <a:p>
            <a:pPr>
              <a:buFontTx/>
              <a:buNone/>
            </a:pPr>
            <a:endParaRPr lang="en-US" sz="2000" dirty="0" smtClean="0"/>
          </a:p>
          <a:p>
            <a:pPr>
              <a:buNone/>
            </a:pPr>
            <a:r>
              <a:rPr lang="en-US" sz="2000" dirty="0" err="1" smtClean="0"/>
              <a:t>Ef</a:t>
            </a:r>
            <a:r>
              <a:rPr lang="en-US" sz="2000" dirty="0" smtClean="0"/>
              <a:t> = Cu + (0.25 (Ct))</a:t>
            </a:r>
          </a:p>
          <a:p>
            <a:pPr>
              <a:buFontTx/>
              <a:buChar char="•"/>
            </a:pPr>
            <a:endParaRPr lang="en-US" sz="2000" dirty="0" smtClean="0"/>
          </a:p>
          <a:p>
            <a:pPr>
              <a:buNone/>
            </a:pPr>
            <a:r>
              <a:rPr lang="en-US" sz="2000" dirty="0" smtClean="0"/>
              <a:t>When all 3 servers are working concurrently, the equivalent number of users at each server is:</a:t>
            </a:r>
          </a:p>
          <a:p>
            <a:pPr marL="457200" indent="-457200">
              <a:buNone/>
            </a:pPr>
            <a:endParaRPr lang="en-US" sz="2000" dirty="0" smtClean="0"/>
          </a:p>
          <a:p>
            <a:pPr marL="457200" indent="-457200">
              <a:buNone/>
            </a:pPr>
            <a:r>
              <a:rPr lang="en-US" sz="2000" dirty="0" smtClean="0"/>
              <a:t>The equivalent number of users at each one of the 40-user servers are: </a:t>
            </a:r>
          </a:p>
          <a:p>
            <a:pPr marL="857250" lvl="1" indent="-457200">
              <a:buNone/>
            </a:pPr>
            <a:endParaRPr lang="en-US" sz="2000" dirty="0" smtClean="0"/>
          </a:p>
          <a:p>
            <a:pPr marL="857250" lvl="1" indent="-457200">
              <a:buNone/>
            </a:pPr>
            <a:r>
              <a:rPr lang="en-US" sz="2000" dirty="0" smtClean="0"/>
              <a:t>40 + (0.25 * (45)) = 51.25 users</a:t>
            </a:r>
          </a:p>
          <a:p>
            <a:pPr>
              <a:buFont typeface="Wingdings" pitchFamily="2" charset="2"/>
              <a:buNone/>
            </a:pPr>
            <a:endParaRPr lang="en-US" sz="2000" dirty="0" smtClean="0"/>
          </a:p>
          <a:p>
            <a:pPr>
              <a:buFont typeface="Wingdings" pitchFamily="2" charset="2"/>
              <a:buNone/>
            </a:pPr>
            <a:r>
              <a:rPr lang="en-US" sz="2000" dirty="0" smtClean="0"/>
              <a:t>The equivalent number of users at the 5-user server is: </a:t>
            </a:r>
          </a:p>
          <a:p>
            <a:pPr>
              <a:buFont typeface="Wingdings" pitchFamily="2" charset="2"/>
              <a:buNone/>
            </a:pPr>
            <a:endParaRPr lang="en-US" sz="2000" dirty="0" smtClean="0"/>
          </a:p>
          <a:p>
            <a:pPr>
              <a:buFont typeface="Wingdings" pitchFamily="2" charset="2"/>
              <a:buNone/>
            </a:pPr>
            <a:r>
              <a:rPr lang="en-US" sz="2000" dirty="0" smtClean="0"/>
              <a:t>	5 + (0.25 * (80)) = 25 users.</a:t>
            </a:r>
          </a:p>
          <a:p>
            <a:pPr>
              <a:buFontTx/>
              <a:buNone/>
            </a:pPr>
            <a:endParaRPr lang="en-US" sz="1800" dirty="0" smtClean="0"/>
          </a:p>
        </p:txBody>
      </p:sp>
      <p:sp>
        <p:nvSpPr>
          <p:cNvPr id="4" name="Oval 3"/>
          <p:cNvSpPr/>
          <p:nvPr/>
        </p:nvSpPr>
        <p:spPr>
          <a:xfrm>
            <a:off x="6324600" y="19812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05600" y="1981200"/>
            <a:ext cx="1143000" cy="323165"/>
          </a:xfrm>
          <a:prstGeom prst="rect">
            <a:avLst/>
          </a:prstGeom>
          <a:noFill/>
        </p:spPr>
        <p:txBody>
          <a:bodyPr wrap="square" rtlCol="0">
            <a:spAutoFit/>
          </a:bodyPr>
          <a:lstStyle/>
          <a:p>
            <a:r>
              <a:rPr lang="en-US" sz="1500" smtClean="0"/>
              <a:t>Cu= 40</a:t>
            </a:r>
          </a:p>
        </p:txBody>
      </p:sp>
      <p:sp>
        <p:nvSpPr>
          <p:cNvPr id="17" name="TextBox 16"/>
          <p:cNvSpPr txBox="1"/>
          <p:nvPr/>
        </p:nvSpPr>
        <p:spPr>
          <a:xfrm>
            <a:off x="7162800" y="2743200"/>
            <a:ext cx="1143000" cy="323165"/>
          </a:xfrm>
          <a:prstGeom prst="rect">
            <a:avLst/>
          </a:prstGeom>
          <a:noFill/>
        </p:spPr>
        <p:txBody>
          <a:bodyPr wrap="square" rtlCol="0">
            <a:spAutoFit/>
          </a:bodyPr>
          <a:lstStyle/>
          <a:p>
            <a:r>
              <a:rPr lang="en-US" sz="1500" smtClean="0"/>
              <a:t>Cu= 40</a:t>
            </a:r>
          </a:p>
        </p:txBody>
      </p:sp>
      <p:sp>
        <p:nvSpPr>
          <p:cNvPr id="18" name="TextBox 17"/>
          <p:cNvSpPr txBox="1"/>
          <p:nvPr/>
        </p:nvSpPr>
        <p:spPr>
          <a:xfrm>
            <a:off x="5192751" y="2798956"/>
            <a:ext cx="1143000" cy="323165"/>
          </a:xfrm>
          <a:prstGeom prst="rect">
            <a:avLst/>
          </a:prstGeom>
          <a:noFill/>
        </p:spPr>
        <p:txBody>
          <a:bodyPr wrap="square" rtlCol="0">
            <a:spAutoFit/>
          </a:bodyPr>
          <a:lstStyle/>
          <a:p>
            <a:r>
              <a:rPr lang="en-US" sz="1500" smtClean="0"/>
              <a:t>Cu= 5</a:t>
            </a:r>
          </a:p>
        </p:txBody>
      </p:sp>
      <p:sp>
        <p:nvSpPr>
          <p:cNvPr id="21" name="Rounded Rectangular Callout 20"/>
          <p:cNvSpPr/>
          <p:nvPr/>
        </p:nvSpPr>
        <p:spPr>
          <a:xfrm>
            <a:off x="7696200" y="1981200"/>
            <a:ext cx="1295400" cy="457200"/>
          </a:xfrm>
          <a:prstGeom prst="wedgeRoundRectCallout">
            <a:avLst>
              <a:gd name="adj1" fmla="val -50701"/>
              <a:gd name="adj2" fmla="val 82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smtClean="0"/>
              <a:t>Global </a:t>
            </a:r>
            <a:r>
              <a:rPr lang="en-US" sz="1200" dirty="0" err="1" smtClean="0"/>
              <a:t>Worshare</a:t>
            </a:r>
            <a:endParaRPr lang="en-US" sz="1200" dirty="0"/>
          </a:p>
        </p:txBody>
      </p:sp>
      <p:cxnSp>
        <p:nvCxnSpPr>
          <p:cNvPr id="15" name="Straight Arrow Connector 14"/>
          <p:cNvCxnSpPr/>
          <p:nvPr/>
        </p:nvCxnSpPr>
        <p:spPr>
          <a:xfrm rot="16200000" flipH="1">
            <a:off x="6553994" y="2439194"/>
            <a:ext cx="381000" cy="2270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6096000" y="2438400"/>
            <a:ext cx="381000" cy="228600"/>
          </a:xfrm>
          <a:prstGeom prst="straightConnector1">
            <a:avLst/>
          </a:prstGeom>
          <a:ln w="254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5943600" y="2819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781800" y="2819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Hardware sizing recommendations</a:t>
            </a:r>
          </a:p>
        </p:txBody>
      </p:sp>
      <p:graphicFrame>
        <p:nvGraphicFramePr>
          <p:cNvPr id="77866" name="Group 42"/>
          <p:cNvGraphicFramePr>
            <a:graphicFrameLocks noGrp="1"/>
          </p:cNvGraphicFramePr>
          <p:nvPr>
            <p:extLst>
              <p:ext uri="{D42A27DB-BD31-4B8C-83A1-F6EECF244321}">
                <p14:modId xmlns:p14="http://schemas.microsoft.com/office/powerpoint/2010/main" val="456381268"/>
              </p:ext>
            </p:extLst>
          </p:nvPr>
        </p:nvGraphicFramePr>
        <p:xfrm>
          <a:off x="304800" y="1676400"/>
          <a:ext cx="8458200" cy="3955289"/>
        </p:xfrm>
        <a:graphic>
          <a:graphicData uri="http://schemas.openxmlformats.org/drawingml/2006/table">
            <a:tbl>
              <a:tblPr>
                <a:tableStyleId>{2D5ABB26-0587-4C30-8999-92F81FD0307C}</a:tableStyleId>
              </a:tblPr>
              <a:tblGrid>
                <a:gridCol w="1784758"/>
                <a:gridCol w="1598846"/>
                <a:gridCol w="1690993"/>
                <a:gridCol w="1598845"/>
                <a:gridCol w="1784758"/>
              </a:tblGrid>
              <a:tr h="614644">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Project Size</a:t>
                      </a:r>
                      <a:endPar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Effective users on one server</a:t>
                      </a:r>
                      <a:endPar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Model database size</a:t>
                      </a:r>
                      <a:endPar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err="1" smtClean="0">
                          <a:ln>
                            <a:noFill/>
                          </a:ln>
                          <a:solidFill>
                            <a:schemeClr val="accent1">
                              <a:lumMod val="75000"/>
                            </a:schemeClr>
                          </a:solidFill>
                          <a:effectLst/>
                        </a:rPr>
                        <a:t>IFC</a:t>
                      </a:r>
                      <a:r>
                        <a:rPr kumimoji="0" lang="en-US" sz="1600" u="none" strike="noStrike" cap="none" normalizeH="0" baseline="0" dirty="0" smtClean="0">
                          <a:ln>
                            <a:noFill/>
                          </a:ln>
                          <a:solidFill>
                            <a:schemeClr val="accent1">
                              <a:lumMod val="75000"/>
                            </a:schemeClr>
                          </a:solidFill>
                          <a:effectLst/>
                        </a:rPr>
                        <a:t> Server</a:t>
                      </a:r>
                      <a:endPar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Batch Server</a:t>
                      </a:r>
                      <a:endPar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chemeClr val="bg1">
                        <a:lumMod val="85000"/>
                      </a:schemeClr>
                    </a:solidFill>
                  </a:tcPr>
                </a:tc>
              </a:tr>
              <a:tr h="1078323">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Small project</a:t>
                      </a:r>
                      <a:endParaRPr kumimoji="0" lang="en-US" sz="1600" b="1"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1 to 15</a:t>
                      </a:r>
                      <a:endParaRPr kumimoji="0" lang="en-US" sz="1600" b="1"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Up to 5 GB</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Separate server or workstation</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Separate server or workstation</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1183999">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Medium project</a:t>
                      </a:r>
                      <a:endParaRPr kumimoji="0" lang="en-US" sz="1600" b="1"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16 to 50</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6 – 20 GB</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Separate server or workstation</a:t>
                      </a:r>
                    </a:p>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One or more separate server or workstation</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1078323">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accent1">
                              <a:lumMod val="75000"/>
                            </a:schemeClr>
                          </a:solidFill>
                          <a:effectLst/>
                        </a:rPr>
                        <a:t>Large project</a:t>
                      </a:r>
                      <a:endParaRPr kumimoji="0" lang="en-US" sz="1600" b="1" i="0" u="none" strike="noStrike" cap="none" normalizeH="0" baseline="0" dirty="0" smtClean="0">
                        <a:ln>
                          <a:noFill/>
                        </a:ln>
                        <a:solidFill>
                          <a:schemeClr val="accent1">
                            <a:lumMod val="75000"/>
                          </a:schemeClr>
                        </a:solidFill>
                        <a:effectLst/>
                        <a:latin typeface="Arial" charset="0"/>
                        <a:cs typeface="Times New Roman" pitchFamily="18" charset="0"/>
                      </a:endParaRPr>
                    </a:p>
                  </a:txBody>
                  <a:tcPr horzOverflow="overflow">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smtClean="0">
                          <a:ln>
                            <a:noFill/>
                          </a:ln>
                          <a:solidFill>
                            <a:schemeClr val="tx1"/>
                          </a:solidFill>
                          <a:effectLst/>
                        </a:rPr>
                        <a:t>51 to 100</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20 GB or more</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Separate server or workstation</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u="none" strike="noStrike" cap="none" normalizeH="0" baseline="0" dirty="0" smtClean="0">
                          <a:ln>
                            <a:noFill/>
                          </a:ln>
                          <a:solidFill>
                            <a:schemeClr val="tx1"/>
                          </a:solidFill>
                          <a:effectLst/>
                        </a:rPr>
                        <a:t>Multiple separate servers or workstation</a:t>
                      </a:r>
                      <a:endParaRPr kumimoji="0" lang="en-US" sz="1600" b="0" i="0" u="none" strike="noStrike" cap="none" normalizeH="0" baseline="0" dirty="0" smtClean="0">
                        <a:ln>
                          <a:noFill/>
                        </a:ln>
                        <a:solidFill>
                          <a:schemeClr val="tx1"/>
                        </a:solidFill>
                        <a:effectLst/>
                        <a:latin typeface="Arial" charset="0"/>
                        <a:cs typeface="Times New Roman" pitchFamily="18" charset="0"/>
                      </a:endParaRPr>
                    </a:p>
                  </a:txBody>
                  <a:tcPr horzOverflow="overflow">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chemeClr val="accent5">
                        <a:lumMod val="40000"/>
                        <a:lumOff val="60000"/>
                      </a:schemeClr>
                    </a:solidFill>
                  </a:tcPr>
                </a:tc>
              </a:tr>
            </a:tbl>
          </a:graphicData>
        </a:graphic>
      </p:graphicFrame>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a:xfrm>
            <a:off x="318970" y="214290"/>
            <a:ext cx="6824797" cy="785818"/>
          </a:xfrm>
        </p:spPr>
        <p:txBody>
          <a:bodyPr/>
          <a:lstStyle/>
          <a:p>
            <a:pPr eaLnBrk="1" hangingPunct="1"/>
            <a:r>
              <a:rPr lang="en-US" smtClean="0"/>
              <a:t>Project Setup: Hardware sizing recommendations</a:t>
            </a:r>
          </a:p>
        </p:txBody>
      </p:sp>
      <p:graphicFrame>
        <p:nvGraphicFramePr>
          <p:cNvPr id="78885" name="Group 37"/>
          <p:cNvGraphicFramePr>
            <a:graphicFrameLocks noGrp="1"/>
          </p:cNvGraphicFramePr>
          <p:nvPr>
            <p:extLst>
              <p:ext uri="{D42A27DB-BD31-4B8C-83A1-F6EECF244321}">
                <p14:modId xmlns:p14="http://schemas.microsoft.com/office/powerpoint/2010/main" val="3715575944"/>
              </p:ext>
            </p:extLst>
          </p:nvPr>
        </p:nvGraphicFramePr>
        <p:xfrm>
          <a:off x="304800" y="2209800"/>
          <a:ext cx="8458200" cy="2595033"/>
        </p:xfrm>
        <a:graphic>
          <a:graphicData uri="http://schemas.openxmlformats.org/drawingml/2006/table">
            <a:tbl>
              <a:tblPr/>
              <a:tblGrid>
                <a:gridCol w="3915833"/>
                <a:gridCol w="1488017"/>
                <a:gridCol w="1488017"/>
                <a:gridCol w="1566333"/>
              </a:tblGrid>
              <a:tr h="495300">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Project Size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Small</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Medium</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Large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r>
              <a:tr h="723900">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Number of processor cores (one Core 2 Duo counts as two) </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4</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8</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8 or more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r>
              <a:tr h="715433">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Memory for SQL Server 2008 and Oracle 11g</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16 GB</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32 GB</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64+ GB</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r>
              <a:tr h="660400">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accent1">
                              <a:lumMod val="75000"/>
                            </a:schemeClr>
                          </a:solidFill>
                          <a:effectLst/>
                          <a:latin typeface="Arial" charset="0"/>
                          <a:cs typeface="Times New Roman" pitchFamily="18" charset="0"/>
                        </a:rPr>
                        <a:t>Bus Size, OS, and Database</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64 bit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64 bit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84B88"/>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64 bit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r>
            </a:tbl>
          </a:graphicData>
        </a:graphic>
      </p:graphicFrame>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a:xfrm>
            <a:off x="318970" y="214290"/>
            <a:ext cx="6824797" cy="785818"/>
          </a:xfrm>
        </p:spPr>
        <p:txBody>
          <a:bodyPr/>
          <a:lstStyle/>
          <a:p>
            <a:pPr eaLnBrk="1" hangingPunct="1"/>
            <a:r>
              <a:rPr lang="en-US" smtClean="0"/>
              <a:t>Project Setup: Familiarize with the software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999" y="1371600"/>
            <a:ext cx="2973937" cy="41148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Smart 3D Introduction</a:t>
            </a:r>
            <a:endParaRPr lang="en-US" dirty="0"/>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Database creation</a:t>
            </a:r>
          </a:p>
        </p:txBody>
      </p:sp>
      <p:sp>
        <p:nvSpPr>
          <p:cNvPr id="166914" name="Rectangle 3"/>
          <p:cNvSpPr>
            <a:spLocks noGrp="1" noChangeArrowheads="1"/>
          </p:cNvSpPr>
          <p:nvPr>
            <p:ph idx="1"/>
          </p:nvPr>
        </p:nvSpPr>
        <p:spPr>
          <a:noFill/>
        </p:spPr>
        <p:txBody>
          <a:bodyPr/>
          <a:lstStyle/>
          <a:p>
            <a:pPr eaLnBrk="1" hangingPunct="1"/>
            <a:r>
              <a:rPr lang="en-US" sz="2400" b="1" dirty="0" smtClean="0"/>
              <a:t>Site and Catalog database creation</a:t>
            </a:r>
          </a:p>
          <a:p>
            <a:pPr lvl="1" eaLnBrk="1" hangingPunct="1"/>
            <a:endParaRPr lang="en-US" sz="2000" dirty="0" smtClean="0"/>
          </a:p>
          <a:p>
            <a:pPr lvl="1" eaLnBrk="1" hangingPunct="1"/>
            <a:r>
              <a:rPr lang="en-US" sz="2000" dirty="0" smtClean="0"/>
              <a:t>Database Wizard</a:t>
            </a:r>
          </a:p>
          <a:p>
            <a:pPr eaLnBrk="1" hangingPunct="1"/>
            <a:endParaRPr lang="en-US" sz="2000" dirty="0" smtClean="0"/>
          </a:p>
          <a:p>
            <a:pPr eaLnBrk="1" hangingPunct="1"/>
            <a:r>
              <a:rPr lang="en-US" sz="2400" b="1" dirty="0" smtClean="0"/>
              <a:t>Plant creation</a:t>
            </a:r>
          </a:p>
          <a:p>
            <a:pPr lvl="1" eaLnBrk="1" hangingPunct="1"/>
            <a:endParaRPr lang="en-US" sz="2000" dirty="0" smtClean="0"/>
          </a:p>
          <a:p>
            <a:pPr lvl="1" eaLnBrk="1" hangingPunct="1"/>
            <a:r>
              <a:rPr lang="en-US" sz="2000" dirty="0" smtClean="0"/>
              <a:t>Project Management</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600200"/>
            <a:ext cx="356099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p:nvPr/>
        </p:nvPicPr>
        <p:blipFill>
          <a:blip r:embed="rId4" cstate="print"/>
          <a:stretch>
            <a:fillRect/>
          </a:stretch>
        </p:blipFill>
        <p:spPr>
          <a:xfrm>
            <a:off x="1981200" y="3962399"/>
            <a:ext cx="3419475" cy="2257677"/>
          </a:xfrm>
          <a:prstGeom prst="rect">
            <a:avLst/>
          </a:prstGeom>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Project Setup: Create a plant from scratch</a:t>
            </a:r>
            <a:endParaRPr lang="en-US" dirty="0"/>
          </a:p>
        </p:txBody>
      </p:sp>
      <p:sp>
        <p:nvSpPr>
          <p:cNvPr id="3" name="Content Placeholder 2"/>
          <p:cNvSpPr>
            <a:spLocks noGrp="1"/>
          </p:cNvSpPr>
          <p:nvPr>
            <p:ph idx="1"/>
          </p:nvPr>
        </p:nvSpPr>
        <p:spPr/>
        <p:txBody>
          <a:bodyPr>
            <a:normAutofit fontScale="92500"/>
          </a:bodyPr>
          <a:lstStyle/>
          <a:p>
            <a:r>
              <a:rPr lang="en-US" sz="2000" dirty="0" smtClean="0"/>
              <a:t>Site		</a:t>
            </a:r>
          </a:p>
          <a:p>
            <a:pPr>
              <a:buNone/>
            </a:pPr>
            <a:r>
              <a:rPr lang="en-US" sz="2500" dirty="0" smtClean="0"/>
              <a:t>				   </a:t>
            </a:r>
            <a:r>
              <a:rPr lang="en-US" sz="2000" dirty="0" smtClean="0"/>
              <a:t>Database Wizard                AppRepos.dat/</a:t>
            </a:r>
            <a:r>
              <a:rPr lang="en-US" sz="2000" dirty="0" err="1" smtClean="0"/>
              <a:t>dmp</a:t>
            </a:r>
            <a:endParaRPr lang="en-US" sz="2000" dirty="0" smtClean="0"/>
          </a:p>
          <a:p>
            <a:r>
              <a:rPr lang="en-US" sz="2000" dirty="0" smtClean="0"/>
              <a:t>Site Schema</a:t>
            </a:r>
          </a:p>
          <a:p>
            <a:endParaRPr lang="en-US" sz="2000" dirty="0" smtClean="0"/>
          </a:p>
          <a:p>
            <a:r>
              <a:rPr lang="en-US" sz="2000" dirty="0" smtClean="0"/>
              <a:t>Catalog		    </a:t>
            </a:r>
            <a:r>
              <a:rPr lang="en-US" sz="2000" dirty="0"/>
              <a:t>- Project Management </a:t>
            </a:r>
            <a:r>
              <a:rPr lang="en-US" sz="2000" dirty="0" smtClean="0"/>
              <a:t>	        AppRepos.dat/</a:t>
            </a:r>
            <a:r>
              <a:rPr lang="en-US" sz="2000" dirty="0" err="1" smtClean="0"/>
              <a:t>dmp</a:t>
            </a:r>
            <a:endParaRPr lang="en-US" sz="2000" dirty="0" smtClean="0"/>
          </a:p>
          <a:p>
            <a:pPr>
              <a:buNone/>
            </a:pPr>
            <a:r>
              <a:rPr lang="en-US" sz="2000" dirty="0" smtClean="0"/>
              <a:t>				    - </a:t>
            </a:r>
            <a:r>
              <a:rPr lang="en-US" sz="2000" dirty="0"/>
              <a:t>Database Wizard </a:t>
            </a:r>
            <a:r>
              <a:rPr lang="en-US" sz="2000" dirty="0" smtClean="0"/>
              <a:t>	        CatalogDB.dat/</a:t>
            </a:r>
            <a:r>
              <a:rPr lang="en-US" sz="2000" dirty="0" err="1" smtClean="0"/>
              <a:t>dmp</a:t>
            </a:r>
            <a:r>
              <a:rPr lang="en-US" sz="2000" dirty="0" smtClean="0"/>
              <a:t>	 </a:t>
            </a:r>
            <a:endParaRPr lang="en-US" sz="1800" dirty="0" smtClean="0"/>
          </a:p>
          <a:p>
            <a:r>
              <a:rPr lang="en-US" sz="2000" dirty="0" smtClean="0"/>
              <a:t>Catalog Schema</a:t>
            </a:r>
          </a:p>
          <a:p>
            <a:endParaRPr lang="en-US" sz="2000" dirty="0" smtClean="0"/>
          </a:p>
          <a:p>
            <a:r>
              <a:rPr lang="en-US" sz="2000" dirty="0" smtClean="0"/>
              <a:t>Model</a:t>
            </a:r>
          </a:p>
          <a:p>
            <a:endParaRPr lang="en-US" sz="2000" dirty="0" smtClean="0"/>
          </a:p>
          <a:p>
            <a:r>
              <a:rPr lang="en-US" sz="2000" dirty="0" smtClean="0"/>
              <a:t>Reports		     Project Management	</a:t>
            </a:r>
          </a:p>
          <a:p>
            <a:endParaRPr lang="en-US" sz="2000" dirty="0" smtClean="0"/>
          </a:p>
          <a:p>
            <a:r>
              <a:rPr lang="en-US" sz="2000" dirty="0" smtClean="0"/>
              <a:t>Reports Schema</a:t>
            </a:r>
          </a:p>
        </p:txBody>
      </p:sp>
      <p:sp>
        <p:nvSpPr>
          <p:cNvPr id="4" name="Slide Number Placeholder 3"/>
          <p:cNvSpPr>
            <a:spLocks noGrp="1"/>
          </p:cNvSpPr>
          <p:nvPr>
            <p:ph type="sldNum" sz="quarter" idx="12"/>
          </p:nvPr>
        </p:nvSpPr>
        <p:spPr/>
        <p:txBody>
          <a:bodyPr/>
          <a:lstStyle/>
          <a:p>
            <a:fld id="{3BDDA355-DE8D-49B6-B72B-9B84B24AB58E}" type="slidenum">
              <a:rPr lang="en-GB" smtClean="0"/>
              <a:pPr/>
              <a:t>71</a:t>
            </a:fld>
            <a:endParaRPr lang="en-GB"/>
          </a:p>
        </p:txBody>
      </p:sp>
      <p:cxnSp>
        <p:nvCxnSpPr>
          <p:cNvPr id="14" name="Straight Connector 13"/>
          <p:cNvCxnSpPr/>
          <p:nvPr/>
        </p:nvCxnSpPr>
        <p:spPr>
          <a:xfrm rot="16200000" flipH="1">
            <a:off x="2667000" y="4419600"/>
            <a:ext cx="8382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2705100" y="5295900"/>
            <a:ext cx="8382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H="1">
            <a:off x="2743200" y="26670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819400" y="3124200"/>
            <a:ext cx="38100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6200000" flipH="1">
            <a:off x="2667000" y="13716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flipH="1" flipV="1">
            <a:off x="2705100" y="1943100"/>
            <a:ext cx="5334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6200000" flipH="1">
            <a:off x="5867400" y="26670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flipH="1" flipV="1">
            <a:off x="5905500" y="3238500"/>
            <a:ext cx="5334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16200000" flipH="1">
            <a:off x="5791200" y="1371600"/>
            <a:ext cx="5334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flipH="1" flipV="1">
            <a:off x="5829300" y="1943100"/>
            <a:ext cx="533400" cy="3048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Permissions hierarchy</a:t>
            </a:r>
          </a:p>
        </p:txBody>
      </p:sp>
      <p:sp>
        <p:nvSpPr>
          <p:cNvPr id="168962" name="Rectangle 3"/>
          <p:cNvSpPr>
            <a:spLocks noGrp="1" noChangeArrowheads="1"/>
          </p:cNvSpPr>
          <p:nvPr>
            <p:ph idx="1"/>
          </p:nvPr>
        </p:nvSpPr>
        <p:spPr>
          <a:noFill/>
        </p:spPr>
        <p:txBody>
          <a:bodyPr/>
          <a:lstStyle/>
          <a:p>
            <a:pPr marL="0" indent="3175" eaLnBrk="1" hangingPunct="1"/>
            <a:r>
              <a:rPr lang="en-US" sz="2400" dirty="0" smtClean="0"/>
              <a:t> Plant/Catalog root</a:t>
            </a:r>
          </a:p>
          <a:p>
            <a:pPr marL="403225" lvl="1" eaLnBrk="1" hangingPunct="1"/>
            <a:r>
              <a:rPr lang="en-US" sz="2000" dirty="0" smtClean="0"/>
              <a:t>Top level item in the hierarchy</a:t>
            </a:r>
          </a:p>
          <a:p>
            <a:pPr marL="403225" lvl="1" eaLnBrk="1" hangingPunct="1"/>
            <a:endParaRPr lang="en-US" sz="2000" dirty="0" smtClean="0"/>
          </a:p>
          <a:p>
            <a:pPr marL="0" indent="3175" eaLnBrk="1" hangingPunct="1"/>
            <a:r>
              <a:rPr lang="en-US" sz="2400" dirty="0" smtClean="0"/>
              <a:t> Permission Group Folder</a:t>
            </a:r>
          </a:p>
          <a:p>
            <a:pPr marL="403225" lvl="1" eaLnBrk="1" hangingPunct="1"/>
            <a:r>
              <a:rPr lang="en-US" sz="2000" dirty="0" smtClean="0"/>
              <a:t>A set used to organize permission groups</a:t>
            </a:r>
          </a:p>
          <a:p>
            <a:pPr marL="403225" lvl="1" eaLnBrk="1" hangingPunct="1"/>
            <a:endParaRPr lang="en-US" sz="2000" dirty="0" smtClean="0"/>
          </a:p>
          <a:p>
            <a:pPr marL="0" indent="3175" eaLnBrk="1" hangingPunct="1"/>
            <a:r>
              <a:rPr lang="en-US" sz="2400" dirty="0" smtClean="0"/>
              <a:t> Permission Group</a:t>
            </a:r>
          </a:p>
          <a:p>
            <a:pPr marL="403225" lvl="1" eaLnBrk="1" hangingPunct="1"/>
            <a:r>
              <a:rPr lang="en-US" sz="2000" dirty="0" smtClean="0"/>
              <a:t>Portion of plant/catalog over which various </a:t>
            </a:r>
            <a:br>
              <a:rPr lang="en-US" sz="2000" dirty="0" smtClean="0"/>
            </a:br>
            <a:r>
              <a:rPr lang="en-US" sz="2000" dirty="0" smtClean="0"/>
              <a:t>people have various levels of access and </a:t>
            </a:r>
            <a:br>
              <a:rPr lang="en-US" sz="2000" dirty="0" smtClean="0"/>
            </a:br>
            <a:r>
              <a:rPr lang="en-US" sz="2000" dirty="0" smtClean="0"/>
              <a:t>responsibility</a:t>
            </a:r>
          </a:p>
        </p:txBody>
      </p:sp>
      <p:pic>
        <p:nvPicPr>
          <p:cNvPr id="50178" name="Picture 2"/>
          <p:cNvPicPr>
            <a:picLocks noChangeAspect="1" noChangeArrowheads="1"/>
          </p:cNvPicPr>
          <p:nvPr/>
        </p:nvPicPr>
        <p:blipFill>
          <a:blip r:embed="rId3" cstate="print"/>
          <a:srcRect/>
          <a:stretch>
            <a:fillRect/>
          </a:stretch>
        </p:blipFill>
        <p:spPr bwMode="auto">
          <a:xfrm>
            <a:off x="6141720" y="1889760"/>
            <a:ext cx="2514600" cy="438355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p:txBody>
          <a:bodyPr/>
          <a:lstStyle/>
          <a:p>
            <a:r>
              <a:rPr lang="en-US" dirty="0" smtClean="0"/>
              <a:t>Project Setup: Permissions hierarchy</a:t>
            </a:r>
          </a:p>
        </p:txBody>
      </p:sp>
      <p:sp>
        <p:nvSpPr>
          <p:cNvPr id="171010" name="Rectangle 3"/>
          <p:cNvSpPr>
            <a:spLocks noGrp="1" noChangeArrowheads="1"/>
          </p:cNvSpPr>
          <p:nvPr>
            <p:ph idx="1"/>
          </p:nvPr>
        </p:nvSpPr>
        <p:spPr/>
        <p:txBody>
          <a:bodyPr>
            <a:normAutofit/>
          </a:bodyPr>
          <a:lstStyle/>
          <a:p>
            <a:pPr marL="0" indent="3175" eaLnBrk="1" hangingPunct="1"/>
            <a:r>
              <a:rPr lang="en-US" sz="2000" dirty="0" smtClean="0"/>
              <a:t> This hierarchy is seen only in Project Management</a:t>
            </a:r>
          </a:p>
          <a:p>
            <a:pPr marL="0" indent="3175" eaLnBrk="1" hangingPunct="1"/>
            <a:r>
              <a:rPr lang="en-US" sz="2000" dirty="0" smtClean="0"/>
              <a:t> Can have unlimited number of levels of folders </a:t>
            </a:r>
          </a:p>
          <a:p>
            <a:pPr marL="0" indent="3175" eaLnBrk="1" hangingPunct="1"/>
            <a:r>
              <a:rPr lang="en-US" sz="2000" dirty="0" smtClean="0"/>
              <a:t> Cannot have permission groups and </a:t>
            </a:r>
            <a:br>
              <a:rPr lang="en-US" sz="2000" dirty="0" smtClean="0"/>
            </a:br>
            <a:r>
              <a:rPr lang="en-US" sz="2000" dirty="0" smtClean="0"/>
              <a:t>   permission group folders at the same level</a:t>
            </a:r>
          </a:p>
          <a:p>
            <a:pPr marL="0" indent="3175" eaLnBrk="1" hangingPunct="1"/>
            <a:r>
              <a:rPr lang="en-US" sz="2000" dirty="0" smtClean="0"/>
              <a:t> Permission Groups are the last leaf in a branch</a:t>
            </a:r>
          </a:p>
          <a:p>
            <a:pPr marL="0" indent="3175" eaLnBrk="1" hangingPunct="1"/>
            <a:r>
              <a:rPr lang="en-US" sz="2000" dirty="0" smtClean="0"/>
              <a:t> Copy/Paste permission groups available</a:t>
            </a:r>
          </a:p>
        </p:txBody>
      </p:sp>
      <p:pic>
        <p:nvPicPr>
          <p:cNvPr id="5" name="Picture 2"/>
          <p:cNvPicPr>
            <a:picLocks noChangeAspect="1" noChangeArrowheads="1"/>
          </p:cNvPicPr>
          <p:nvPr/>
        </p:nvPicPr>
        <p:blipFill>
          <a:blip r:embed="rId3" cstate="print"/>
          <a:srcRect/>
          <a:stretch>
            <a:fillRect/>
          </a:stretch>
        </p:blipFill>
        <p:spPr bwMode="auto">
          <a:xfrm>
            <a:off x="6156960" y="1874520"/>
            <a:ext cx="2514600" cy="438355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a:xfrm>
            <a:off x="318970" y="214290"/>
            <a:ext cx="6824797" cy="785818"/>
          </a:xfrm>
        </p:spPr>
        <p:txBody>
          <a:bodyPr/>
          <a:lstStyle/>
          <a:p>
            <a:r>
              <a:rPr lang="en-US" dirty="0" smtClean="0"/>
              <a:t>Project Setup: Sample Permission Objects hierarchy</a:t>
            </a:r>
          </a:p>
        </p:txBody>
      </p:sp>
      <p:pic>
        <p:nvPicPr>
          <p:cNvPr id="46081" name="Picture 1"/>
          <p:cNvPicPr>
            <a:picLocks noChangeAspect="1" noChangeArrowheads="1"/>
          </p:cNvPicPr>
          <p:nvPr/>
        </p:nvPicPr>
        <p:blipFill>
          <a:blip r:embed="rId3" cstate="print"/>
          <a:srcRect/>
          <a:stretch>
            <a:fillRect/>
          </a:stretch>
        </p:blipFill>
        <p:spPr bwMode="auto">
          <a:xfrm>
            <a:off x="2819400" y="1371600"/>
            <a:ext cx="3076575" cy="447099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pPr eaLnBrk="1" hangingPunct="1"/>
            <a:r>
              <a:rPr lang="en-US" dirty="0" smtClean="0"/>
              <a:t>Project Setup:  Modify Permission Objects hierarchy</a:t>
            </a:r>
          </a:p>
        </p:txBody>
      </p:sp>
      <p:sp>
        <p:nvSpPr>
          <p:cNvPr id="175106" name="Rectangle 3"/>
          <p:cNvSpPr>
            <a:spLocks noGrp="1" noChangeArrowheads="1"/>
          </p:cNvSpPr>
          <p:nvPr>
            <p:ph idx="1"/>
          </p:nvPr>
        </p:nvSpPr>
        <p:spPr/>
        <p:txBody>
          <a:bodyPr/>
          <a:lstStyle/>
          <a:p>
            <a:pPr marL="0" indent="3175" eaLnBrk="1" hangingPunct="1"/>
            <a:r>
              <a:rPr lang="en-US" sz="2400" dirty="0" smtClean="0"/>
              <a:t> Rename command</a:t>
            </a:r>
          </a:p>
          <a:p>
            <a:pPr marL="0" indent="3175" eaLnBrk="1" hangingPunct="1"/>
            <a:r>
              <a:rPr lang="en-US" sz="2400" dirty="0" smtClean="0"/>
              <a:t> Folders cannot be deleted if there are Permission Groups under them</a:t>
            </a:r>
          </a:p>
          <a:p>
            <a:pPr marL="0" indent="3175" eaLnBrk="1" hangingPunct="1"/>
            <a:r>
              <a:rPr lang="en-US" sz="2400" dirty="0" smtClean="0"/>
              <a:t> Permission Groups containing objects cannot be deleted</a:t>
            </a:r>
          </a:p>
          <a:p>
            <a:pPr marL="0" indent="3175" eaLnBrk="1" hangingPunct="1"/>
            <a:r>
              <a:rPr lang="en-US" sz="2400" dirty="0" smtClean="0"/>
              <a:t> Copy/Paste of Permission Groups and Folders copies just the Permission Objects, not model items contained within. Name has to be unique within container (Catalog or Plant).</a:t>
            </a:r>
          </a:p>
          <a:p>
            <a:pPr marL="0" indent="3175"/>
            <a:r>
              <a:rPr lang="en-US" sz="2400" dirty="0"/>
              <a:t> </a:t>
            </a:r>
            <a:r>
              <a:rPr lang="en-US" sz="2400" dirty="0" smtClean="0"/>
              <a:t>Move command allow to </a:t>
            </a:r>
            <a:r>
              <a:rPr lang="en-US" sz="2400" dirty="0"/>
              <a:t>relocate Permission </a:t>
            </a:r>
            <a:r>
              <a:rPr lang="en-US" sz="2400" dirty="0" smtClean="0"/>
              <a:t>Objects within Container</a:t>
            </a:r>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3" name="Picture 7"/>
          <p:cNvPicPr>
            <a:picLocks noChangeAspect="1" noChangeArrowheads="1"/>
          </p:cNvPicPr>
          <p:nvPr/>
        </p:nvPicPr>
        <p:blipFill>
          <a:blip r:embed="rId3" cstate="print"/>
          <a:srcRect/>
          <a:stretch>
            <a:fillRect/>
          </a:stretch>
        </p:blipFill>
        <p:spPr bwMode="black">
          <a:xfrm>
            <a:off x="6261735" y="3255496"/>
            <a:ext cx="2867025" cy="3200400"/>
          </a:xfrm>
          <a:prstGeom prst="rect">
            <a:avLst/>
          </a:prstGeom>
          <a:noFill/>
          <a:ln w="9525">
            <a:noFill/>
            <a:miter lim="800000"/>
            <a:headEnd/>
            <a:tailEnd/>
          </a:ln>
        </p:spPr>
      </p:pic>
      <p:sp>
        <p:nvSpPr>
          <p:cNvPr id="177154"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Root </a:t>
            </a:r>
            <a:r>
              <a:rPr lang="en-US" dirty="0" err="1" smtClean="0"/>
              <a:t>vs</a:t>
            </a:r>
            <a:r>
              <a:rPr lang="en-US" dirty="0" smtClean="0"/>
              <a:t> Permission Group assignment</a:t>
            </a:r>
          </a:p>
        </p:txBody>
      </p:sp>
      <p:sp>
        <p:nvSpPr>
          <p:cNvPr id="177155" name="Rectangle 3"/>
          <p:cNvSpPr>
            <a:spLocks noGrp="1" noChangeArrowheads="1"/>
          </p:cNvSpPr>
          <p:nvPr>
            <p:ph idx="1"/>
          </p:nvPr>
        </p:nvSpPr>
        <p:spPr/>
        <p:txBody>
          <a:bodyPr/>
          <a:lstStyle/>
          <a:p>
            <a:r>
              <a:rPr lang="en-US" sz="2400" dirty="0" smtClean="0"/>
              <a:t>Permissions can be granted for Windows Security </a:t>
            </a:r>
            <a:r>
              <a:rPr lang="en-US" sz="2400" dirty="0"/>
              <a:t>Object </a:t>
            </a:r>
            <a:r>
              <a:rPr lang="en-US" sz="2400" dirty="0" smtClean="0"/>
              <a:t>(Groups </a:t>
            </a:r>
            <a:r>
              <a:rPr lang="en-US" sz="2400" dirty="0"/>
              <a:t>and/or </a:t>
            </a:r>
            <a:r>
              <a:rPr lang="en-US" sz="2400" dirty="0" smtClean="0"/>
              <a:t>Users) at the Plant/Catalog Root and Permission Group level</a:t>
            </a:r>
          </a:p>
          <a:p>
            <a:pPr eaLnBrk="1" hangingPunct="1"/>
            <a:r>
              <a:rPr lang="en-US" sz="2400" dirty="0" smtClean="0"/>
              <a:t>Permissions granted at Plant/Catalog Root level allow access to modify permissions hierarchy within the plant and perform various administrative tasks.</a:t>
            </a:r>
          </a:p>
          <a:p>
            <a:pPr eaLnBrk="1" hangingPunct="1"/>
            <a:endParaRPr lang="en-US" sz="2400" dirty="0" smtClean="0"/>
          </a:p>
          <a:p>
            <a:pPr eaLnBrk="1" hangingPunct="1">
              <a:buFont typeface="Wingdings" pitchFamily="2" charset="2"/>
              <a:buNone/>
            </a:pPr>
            <a:endParaRPr lang="en-US" sz="2400" dirty="0" smtClean="0"/>
          </a:p>
        </p:txBody>
      </p:sp>
      <p:sp>
        <p:nvSpPr>
          <p:cNvPr id="177156" name="Text Box 12"/>
          <p:cNvSpPr txBox="1">
            <a:spLocks noChangeArrowheads="1"/>
          </p:cNvSpPr>
          <p:nvPr/>
        </p:nvSpPr>
        <p:spPr bwMode="black">
          <a:xfrm>
            <a:off x="381000" y="3886200"/>
            <a:ext cx="5562600" cy="1938992"/>
          </a:xfrm>
          <a:prstGeom prst="rect">
            <a:avLst/>
          </a:prstGeom>
          <a:noFill/>
          <a:ln w="9525">
            <a:noFill/>
            <a:miter lim="800000"/>
            <a:headEnd/>
            <a:tailEnd/>
          </a:ln>
        </p:spPr>
        <p:txBody>
          <a:bodyPr wrap="square">
            <a:spAutoFit/>
          </a:bodyPr>
          <a:lstStyle/>
          <a:p>
            <a:pPr marL="342900" indent="-342900">
              <a:spcBef>
                <a:spcPct val="20000"/>
              </a:spcBef>
              <a:buClr>
                <a:schemeClr val="tx2"/>
              </a:buClr>
              <a:buFont typeface="Wingdings" pitchFamily="2" charset="2"/>
              <a:buChar char="§"/>
            </a:pPr>
            <a:r>
              <a:rPr lang="en-US" sz="2400" dirty="0" smtClean="0"/>
              <a:t>Permissions </a:t>
            </a:r>
            <a:r>
              <a:rPr lang="en-US" sz="2400" dirty="0"/>
              <a:t>granted at Permission Group level affect access to objects within that permission group.</a:t>
            </a:r>
            <a:br>
              <a:rPr lang="en-US" sz="2400" dirty="0"/>
            </a:br>
            <a:r>
              <a:rPr lang="en-US" sz="2400" dirty="0"/>
              <a:t>These are used for  general modeling purposes.</a:t>
            </a: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Association concept</a:t>
            </a:r>
          </a:p>
        </p:txBody>
      </p:sp>
      <p:sp>
        <p:nvSpPr>
          <p:cNvPr id="179202" name="Rectangle 3"/>
          <p:cNvSpPr>
            <a:spLocks noGrp="1" noChangeArrowheads="1"/>
          </p:cNvSpPr>
          <p:nvPr>
            <p:ph idx="1"/>
          </p:nvPr>
        </p:nvSpPr>
        <p:spPr/>
        <p:txBody>
          <a:bodyPr/>
          <a:lstStyle/>
          <a:p>
            <a:pPr eaLnBrk="1" hangingPunct="1"/>
            <a:r>
              <a:rPr lang="en-US" sz="2400" dirty="0" smtClean="0"/>
              <a:t>When objects are placed, they will be automatically assigned to a permission group.</a:t>
            </a:r>
          </a:p>
          <a:p>
            <a:pPr eaLnBrk="1" hangingPunct="1"/>
            <a:r>
              <a:rPr lang="en-US" sz="2400" dirty="0" smtClean="0"/>
              <a:t>Objects can be associated to </a:t>
            </a:r>
            <a:r>
              <a:rPr lang="en-US" sz="2400" u="sng" dirty="0" smtClean="0"/>
              <a:t>systems</a:t>
            </a:r>
            <a:r>
              <a:rPr lang="en-US" sz="2400" dirty="0" smtClean="0"/>
              <a:t> belonging to permission group where user has access</a:t>
            </a:r>
          </a:p>
          <a:p>
            <a:pPr eaLnBrk="1" hangingPunct="1"/>
            <a:r>
              <a:rPr lang="en-US" sz="2400" dirty="0" smtClean="0"/>
              <a:t>Objects can only be modified or deleted if user has access to permission group assigned to the object.</a:t>
            </a:r>
          </a:p>
          <a:p>
            <a:pPr eaLnBrk="1" hangingPunct="1"/>
            <a:r>
              <a:rPr lang="en-US" sz="2400" dirty="0" smtClean="0"/>
              <a:t>You can associate objects to those Work Breakdown Structure (</a:t>
            </a:r>
            <a:r>
              <a:rPr lang="en-US" sz="2400" dirty="0" err="1" smtClean="0"/>
              <a:t>WBS</a:t>
            </a:r>
            <a:r>
              <a:rPr lang="en-US" sz="2400" dirty="0" smtClean="0"/>
              <a:t>) items to which you have access based on the permission group they belong to.</a:t>
            </a:r>
          </a:p>
          <a:p>
            <a:pPr eaLnBrk="1" hangingPunct="1"/>
            <a:endParaRPr lang="en-US" sz="2400" dirty="0" smtClean="0"/>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Permission access levels</a:t>
            </a:r>
          </a:p>
        </p:txBody>
      </p:sp>
      <p:sp>
        <p:nvSpPr>
          <p:cNvPr id="181250" name="Rectangle 3"/>
          <p:cNvSpPr>
            <a:spLocks noGrp="1" noChangeArrowheads="1"/>
          </p:cNvSpPr>
          <p:nvPr>
            <p:ph idx="1"/>
          </p:nvPr>
        </p:nvSpPr>
        <p:spPr/>
        <p:txBody>
          <a:bodyPr/>
          <a:lstStyle/>
          <a:p>
            <a:pPr marL="0" indent="3175" eaLnBrk="1" hangingPunct="1"/>
            <a:r>
              <a:rPr lang="en-US" sz="2400" dirty="0" smtClean="0"/>
              <a:t> </a:t>
            </a:r>
            <a:r>
              <a:rPr lang="en-US" sz="2400" b="1" dirty="0" smtClean="0"/>
              <a:t>Read</a:t>
            </a:r>
            <a:r>
              <a:rPr lang="en-US" sz="2400" dirty="0" smtClean="0"/>
              <a:t> = view objects</a:t>
            </a:r>
          </a:p>
          <a:p>
            <a:pPr marL="0" indent="3175" eaLnBrk="1" hangingPunct="1"/>
            <a:r>
              <a:rPr lang="en-US" sz="2400" dirty="0" smtClean="0"/>
              <a:t> </a:t>
            </a:r>
            <a:r>
              <a:rPr lang="en-US" sz="2400" b="1" dirty="0" smtClean="0"/>
              <a:t>Write</a:t>
            </a:r>
            <a:r>
              <a:rPr lang="en-US" sz="2400" dirty="0" smtClean="0"/>
              <a:t> = create/modify/delete objects</a:t>
            </a:r>
          </a:p>
          <a:p>
            <a:pPr marL="0" indent="3175"/>
            <a:r>
              <a:rPr lang="en-US" sz="2400" dirty="0" smtClean="0"/>
              <a:t> </a:t>
            </a:r>
            <a:r>
              <a:rPr lang="en-US" sz="2400" b="1" dirty="0" smtClean="0"/>
              <a:t>Full Control</a:t>
            </a:r>
            <a:r>
              <a:rPr lang="en-US" sz="2400" dirty="0" smtClean="0"/>
              <a:t> = create/modify/delete + approve or reject objects</a:t>
            </a:r>
          </a:p>
        </p:txBody>
      </p:sp>
      <p:pic>
        <p:nvPicPr>
          <p:cNvPr id="181251" name="Picture 6"/>
          <p:cNvPicPr>
            <a:picLocks noChangeAspect="1" noChangeArrowheads="1"/>
          </p:cNvPicPr>
          <p:nvPr/>
        </p:nvPicPr>
        <p:blipFill>
          <a:blip r:embed="rId3" cstate="print"/>
          <a:srcRect/>
          <a:stretch>
            <a:fillRect/>
          </a:stretch>
        </p:blipFill>
        <p:spPr bwMode="black">
          <a:xfrm>
            <a:off x="4267200" y="2666999"/>
            <a:ext cx="4019550" cy="35337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Picture 6"/>
          <p:cNvPicPr>
            <a:picLocks noChangeAspect="1" noChangeArrowheads="1"/>
          </p:cNvPicPr>
          <p:nvPr/>
        </p:nvPicPr>
        <p:blipFill>
          <a:blip r:embed="rId3" cstate="print"/>
          <a:srcRect/>
          <a:stretch>
            <a:fillRect/>
          </a:stretch>
        </p:blipFill>
        <p:spPr bwMode="black">
          <a:xfrm>
            <a:off x="5334000" y="4229100"/>
            <a:ext cx="3420035" cy="2422525"/>
          </a:xfrm>
          <a:prstGeom prst="rect">
            <a:avLst/>
          </a:prstGeom>
          <a:noFill/>
          <a:ln w="9525">
            <a:noFill/>
            <a:miter lim="800000"/>
            <a:headEnd/>
            <a:tailEnd/>
          </a:ln>
        </p:spPr>
      </p:pic>
      <p:sp>
        <p:nvSpPr>
          <p:cNvPr id="183298"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Object status</a:t>
            </a:r>
          </a:p>
        </p:txBody>
      </p:sp>
      <p:sp>
        <p:nvSpPr>
          <p:cNvPr id="183299" name="Rectangle 3"/>
          <p:cNvSpPr>
            <a:spLocks noGrp="1" noChangeArrowheads="1"/>
          </p:cNvSpPr>
          <p:nvPr>
            <p:ph idx="1"/>
          </p:nvPr>
        </p:nvSpPr>
        <p:spPr/>
        <p:txBody>
          <a:bodyPr/>
          <a:lstStyle/>
          <a:p>
            <a:pPr eaLnBrk="1" hangingPunct="1"/>
            <a:r>
              <a:rPr lang="en-US" sz="2000" b="1" dirty="0" smtClean="0"/>
              <a:t>Working </a:t>
            </a:r>
          </a:p>
          <a:p>
            <a:pPr lvl="1"/>
            <a:r>
              <a:rPr lang="en-US" sz="1800" dirty="0" smtClean="0"/>
              <a:t>Initial status of all objects;  Objects can be edited/deleted while in this status</a:t>
            </a:r>
          </a:p>
          <a:p>
            <a:pPr eaLnBrk="1" hangingPunct="1"/>
            <a:r>
              <a:rPr lang="en-US" sz="2000" b="1" dirty="0" smtClean="0"/>
              <a:t>In Review </a:t>
            </a:r>
          </a:p>
          <a:p>
            <a:pPr lvl="1"/>
            <a:r>
              <a:rPr lang="en-US" sz="1800" dirty="0" smtClean="0"/>
              <a:t>Object is in read-only mode and waiting for approval/rejection</a:t>
            </a:r>
          </a:p>
          <a:p>
            <a:pPr eaLnBrk="1" hangingPunct="1"/>
            <a:r>
              <a:rPr lang="en-US" sz="2000" b="1" dirty="0" smtClean="0"/>
              <a:t>Rejected </a:t>
            </a:r>
          </a:p>
          <a:p>
            <a:pPr lvl="1"/>
            <a:r>
              <a:rPr lang="en-US" sz="1800" dirty="0" smtClean="0"/>
              <a:t>If an object is found to be incorrect, reviewer can send object to this status</a:t>
            </a:r>
          </a:p>
          <a:p>
            <a:pPr eaLnBrk="1" hangingPunct="1"/>
            <a:r>
              <a:rPr lang="en-US" sz="2000" b="1" dirty="0" smtClean="0"/>
              <a:t>Approved </a:t>
            </a:r>
          </a:p>
          <a:p>
            <a:pPr lvl="1"/>
            <a:r>
              <a:rPr lang="en-US" sz="1800" dirty="0" smtClean="0"/>
              <a:t>If an object is found to be correct, reviewer can send object to this status</a:t>
            </a:r>
          </a:p>
        </p:txBody>
      </p:sp>
      <p:sp>
        <p:nvSpPr>
          <p:cNvPr id="183300" name="AutoShape 13"/>
          <p:cNvSpPr>
            <a:spLocks noChangeArrowheads="1"/>
          </p:cNvSpPr>
          <p:nvPr/>
        </p:nvSpPr>
        <p:spPr bwMode="black">
          <a:xfrm>
            <a:off x="4495800" y="5334000"/>
            <a:ext cx="685800" cy="304800"/>
          </a:xfrm>
          <a:custGeom>
            <a:avLst/>
            <a:gdLst>
              <a:gd name="T0" fmla="*/ 9879012 w 21600"/>
              <a:gd name="T1" fmla="*/ 0 h 21600"/>
              <a:gd name="T2" fmla="*/ 0 w 21600"/>
              <a:gd name="T3" fmla="*/ 2150533 h 21600"/>
              <a:gd name="T4" fmla="*/ 9879012 w 21600"/>
              <a:gd name="T5" fmla="*/ 4301067 h 21600"/>
              <a:gd name="T6" fmla="*/ 13172018 w 21600"/>
              <a:gd name="T7" fmla="*/ 21505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eaLnBrk="0" hangingPunct="0"/>
            <a:endParaRPr lang="en-US"/>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429000" y="3238500"/>
            <a:ext cx="762000" cy="640378"/>
            <a:chOff x="3886200" y="5257800"/>
            <a:chExt cx="762000" cy="640378"/>
          </a:xfrm>
        </p:grpSpPr>
        <p:sp>
          <p:nvSpPr>
            <p:cNvPr id="31" name="AutoShape 10"/>
            <p:cNvSpPr>
              <a:spLocks noChangeArrowheads="1"/>
            </p:cNvSpPr>
            <p:nvPr/>
          </p:nvSpPr>
          <p:spPr bwMode="invGray">
            <a:xfrm flipH="1">
              <a:off x="3962400" y="5257800"/>
              <a:ext cx="609600" cy="609600"/>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38" name="TextBox 37"/>
            <p:cNvSpPr txBox="1"/>
            <p:nvPr/>
          </p:nvSpPr>
          <p:spPr>
            <a:xfrm flipH="1">
              <a:off x="3886200" y="5421124"/>
              <a:ext cx="762000" cy="477054"/>
            </a:xfrm>
            <a:prstGeom prst="rect">
              <a:avLst/>
            </a:prstGeom>
            <a:noFill/>
          </p:spPr>
          <p:txBody>
            <a:bodyPr wrap="square" rtlCol="0">
              <a:spAutoFit/>
            </a:bodyPr>
            <a:lstStyle/>
            <a:p>
              <a:pPr algn="ctr"/>
              <a:r>
                <a:rPr lang="en-US" sz="1500" b="1" dirty="0" smtClean="0">
                  <a:solidFill>
                    <a:schemeClr val="bg1"/>
                  </a:solidFill>
                </a:rPr>
                <a:t>RDB</a:t>
              </a:r>
            </a:p>
            <a:p>
              <a:pPr algn="ctr"/>
              <a:r>
                <a:rPr lang="en-US" sz="900" b="1" dirty="0">
                  <a:solidFill>
                    <a:schemeClr val="bg1"/>
                  </a:solidFill>
                </a:rPr>
                <a:t>SCHEMA</a:t>
              </a:r>
              <a:endParaRPr lang="en-US" sz="1050" dirty="0" smtClean="0"/>
            </a:p>
          </p:txBody>
        </p:sp>
      </p:grpSp>
      <p:grpSp>
        <p:nvGrpSpPr>
          <p:cNvPr id="44" name="Group 43"/>
          <p:cNvGrpSpPr/>
          <p:nvPr/>
        </p:nvGrpSpPr>
        <p:grpSpPr>
          <a:xfrm>
            <a:off x="3505200" y="2628900"/>
            <a:ext cx="609600" cy="706398"/>
            <a:chOff x="3962400" y="4648200"/>
            <a:chExt cx="609600" cy="706398"/>
          </a:xfrm>
        </p:grpSpPr>
        <p:sp>
          <p:nvSpPr>
            <p:cNvPr id="30" name="AutoShape 10"/>
            <p:cNvSpPr>
              <a:spLocks noChangeArrowheads="1"/>
            </p:cNvSpPr>
            <p:nvPr/>
          </p:nvSpPr>
          <p:spPr bwMode="invGray">
            <a:xfrm flipH="1">
              <a:off x="3962400" y="4648200"/>
              <a:ext cx="609600" cy="609600"/>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36" name="TextBox 35"/>
            <p:cNvSpPr txBox="1"/>
            <p:nvPr/>
          </p:nvSpPr>
          <p:spPr>
            <a:xfrm flipH="1">
              <a:off x="3962400" y="4800600"/>
              <a:ext cx="609600" cy="553998"/>
            </a:xfrm>
            <a:prstGeom prst="rect">
              <a:avLst/>
            </a:prstGeom>
            <a:noFill/>
          </p:spPr>
          <p:txBody>
            <a:bodyPr wrap="square" rtlCol="0">
              <a:spAutoFit/>
            </a:bodyPr>
            <a:lstStyle/>
            <a:p>
              <a:pPr algn="ctr"/>
              <a:r>
                <a:rPr lang="en-US" sz="1500" b="1" dirty="0" smtClean="0">
                  <a:solidFill>
                    <a:schemeClr val="bg1"/>
                  </a:solidFill>
                </a:rPr>
                <a:t>RDB</a:t>
              </a:r>
            </a:p>
            <a:p>
              <a:endParaRPr lang="en-US" sz="1500" dirty="0" smtClean="0"/>
            </a:p>
          </p:txBody>
        </p:sp>
      </p:grpSp>
      <p:grpSp>
        <p:nvGrpSpPr>
          <p:cNvPr id="43" name="Group 42"/>
          <p:cNvGrpSpPr/>
          <p:nvPr/>
        </p:nvGrpSpPr>
        <p:grpSpPr>
          <a:xfrm>
            <a:off x="2431418" y="2636005"/>
            <a:ext cx="762000" cy="706398"/>
            <a:chOff x="3886200" y="4038600"/>
            <a:chExt cx="762000" cy="706398"/>
          </a:xfrm>
        </p:grpSpPr>
        <p:sp>
          <p:nvSpPr>
            <p:cNvPr id="29" name="AutoShape 10"/>
            <p:cNvSpPr>
              <a:spLocks noChangeArrowheads="1"/>
            </p:cNvSpPr>
            <p:nvPr/>
          </p:nvSpPr>
          <p:spPr bwMode="invGray">
            <a:xfrm flipH="1">
              <a:off x="3962400" y="4038600"/>
              <a:ext cx="609600" cy="609600"/>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solidFill>
                  <a:schemeClr val="bg1"/>
                </a:solidFill>
              </a:endParaRPr>
            </a:p>
          </p:txBody>
        </p:sp>
        <p:sp>
          <p:nvSpPr>
            <p:cNvPr id="35" name="TextBox 34"/>
            <p:cNvSpPr txBox="1"/>
            <p:nvPr/>
          </p:nvSpPr>
          <p:spPr>
            <a:xfrm flipH="1">
              <a:off x="3886200" y="4191000"/>
              <a:ext cx="762000" cy="553998"/>
            </a:xfrm>
            <a:prstGeom prst="rect">
              <a:avLst/>
            </a:prstGeom>
            <a:noFill/>
          </p:spPr>
          <p:txBody>
            <a:bodyPr wrap="square" rtlCol="0">
              <a:spAutoFit/>
            </a:bodyPr>
            <a:lstStyle/>
            <a:p>
              <a:pPr algn="ctr"/>
              <a:r>
                <a:rPr lang="en-US" sz="1500" b="1" dirty="0" smtClean="0">
                  <a:solidFill>
                    <a:schemeClr val="bg1"/>
                  </a:solidFill>
                </a:rPr>
                <a:t>MDB</a:t>
              </a:r>
            </a:p>
            <a:p>
              <a:endParaRPr lang="en-US" sz="1500" dirty="0" smtClean="0"/>
            </a:p>
          </p:txBody>
        </p:sp>
      </p:grpSp>
      <p:grpSp>
        <p:nvGrpSpPr>
          <p:cNvPr id="42" name="Group 41"/>
          <p:cNvGrpSpPr/>
          <p:nvPr/>
        </p:nvGrpSpPr>
        <p:grpSpPr>
          <a:xfrm>
            <a:off x="1447800" y="3239240"/>
            <a:ext cx="762000" cy="624249"/>
            <a:chOff x="3879166" y="3429000"/>
            <a:chExt cx="762000" cy="624249"/>
          </a:xfrm>
        </p:grpSpPr>
        <p:sp>
          <p:nvSpPr>
            <p:cNvPr id="28" name="AutoShape 10"/>
            <p:cNvSpPr>
              <a:spLocks noChangeArrowheads="1"/>
            </p:cNvSpPr>
            <p:nvPr/>
          </p:nvSpPr>
          <p:spPr bwMode="invGray">
            <a:xfrm flipH="1">
              <a:off x="3962400" y="3429000"/>
              <a:ext cx="609600" cy="609600"/>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37" name="TextBox 36"/>
            <p:cNvSpPr txBox="1"/>
            <p:nvPr/>
          </p:nvSpPr>
          <p:spPr>
            <a:xfrm flipH="1">
              <a:off x="3879166" y="3591584"/>
              <a:ext cx="762000" cy="461665"/>
            </a:xfrm>
            <a:prstGeom prst="rect">
              <a:avLst/>
            </a:prstGeom>
            <a:noFill/>
          </p:spPr>
          <p:txBody>
            <a:bodyPr wrap="square" rtlCol="0">
              <a:spAutoFit/>
            </a:bodyPr>
            <a:lstStyle/>
            <a:p>
              <a:pPr algn="ctr"/>
              <a:r>
                <a:rPr lang="en-US" sz="1500" b="1" dirty="0" smtClean="0">
                  <a:solidFill>
                    <a:schemeClr val="bg1"/>
                  </a:solidFill>
                </a:rPr>
                <a:t>CDB</a:t>
              </a:r>
            </a:p>
            <a:p>
              <a:pPr algn="ctr"/>
              <a:r>
                <a:rPr lang="en-US" sz="900" b="1" dirty="0" smtClean="0">
                  <a:solidFill>
                    <a:schemeClr val="bg1"/>
                  </a:solidFill>
                </a:rPr>
                <a:t>SC</a:t>
              </a:r>
              <a:r>
                <a:rPr lang="cs-CZ" sz="900" b="1" dirty="0" smtClean="0">
                  <a:solidFill>
                    <a:schemeClr val="bg1"/>
                  </a:solidFill>
                </a:rPr>
                <a:t>HEMA</a:t>
              </a:r>
              <a:endParaRPr lang="en-US" dirty="0" smtClean="0"/>
            </a:p>
          </p:txBody>
        </p:sp>
      </p:grpSp>
      <p:grpSp>
        <p:nvGrpSpPr>
          <p:cNvPr id="41" name="Group 40"/>
          <p:cNvGrpSpPr/>
          <p:nvPr/>
        </p:nvGrpSpPr>
        <p:grpSpPr>
          <a:xfrm>
            <a:off x="1531034" y="2629640"/>
            <a:ext cx="609600" cy="706398"/>
            <a:chOff x="3962400" y="2819400"/>
            <a:chExt cx="609600" cy="706398"/>
          </a:xfrm>
        </p:grpSpPr>
        <p:sp>
          <p:nvSpPr>
            <p:cNvPr id="27" name="AutoShape 10"/>
            <p:cNvSpPr>
              <a:spLocks noChangeArrowheads="1"/>
            </p:cNvSpPr>
            <p:nvPr/>
          </p:nvSpPr>
          <p:spPr bwMode="invGray">
            <a:xfrm flipH="1">
              <a:off x="3962400" y="2819400"/>
              <a:ext cx="609600" cy="609600"/>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34" name="TextBox 33"/>
            <p:cNvSpPr txBox="1"/>
            <p:nvPr/>
          </p:nvSpPr>
          <p:spPr>
            <a:xfrm flipH="1">
              <a:off x="3962400" y="2971800"/>
              <a:ext cx="609600" cy="553998"/>
            </a:xfrm>
            <a:prstGeom prst="rect">
              <a:avLst/>
            </a:prstGeom>
            <a:noFill/>
          </p:spPr>
          <p:txBody>
            <a:bodyPr wrap="square" rtlCol="0">
              <a:spAutoFit/>
            </a:bodyPr>
            <a:lstStyle/>
            <a:p>
              <a:pPr algn="ctr"/>
              <a:r>
                <a:rPr lang="en-US" sz="1500" b="1" dirty="0" smtClean="0">
                  <a:solidFill>
                    <a:schemeClr val="bg1"/>
                  </a:solidFill>
                </a:rPr>
                <a:t>CDB</a:t>
              </a:r>
            </a:p>
            <a:p>
              <a:endParaRPr lang="en-US" sz="1500" dirty="0" smtClean="0"/>
            </a:p>
          </p:txBody>
        </p:sp>
      </p:grpSp>
      <p:grpSp>
        <p:nvGrpSpPr>
          <p:cNvPr id="40" name="Group 39"/>
          <p:cNvGrpSpPr/>
          <p:nvPr/>
        </p:nvGrpSpPr>
        <p:grpSpPr>
          <a:xfrm>
            <a:off x="457200" y="5083381"/>
            <a:ext cx="762000" cy="634663"/>
            <a:chOff x="3886200" y="2209800"/>
            <a:chExt cx="762000" cy="634663"/>
          </a:xfrm>
        </p:grpSpPr>
        <p:sp>
          <p:nvSpPr>
            <p:cNvPr id="26" name="AutoShape 10"/>
            <p:cNvSpPr>
              <a:spLocks noChangeArrowheads="1"/>
            </p:cNvSpPr>
            <p:nvPr/>
          </p:nvSpPr>
          <p:spPr bwMode="invGray">
            <a:xfrm flipH="1">
              <a:off x="3962400" y="2209800"/>
              <a:ext cx="609600" cy="609600"/>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33" name="TextBox 32"/>
            <p:cNvSpPr txBox="1"/>
            <p:nvPr/>
          </p:nvSpPr>
          <p:spPr>
            <a:xfrm flipH="1">
              <a:off x="3886200" y="2382798"/>
              <a:ext cx="762000" cy="461665"/>
            </a:xfrm>
            <a:prstGeom prst="rect">
              <a:avLst/>
            </a:prstGeom>
            <a:noFill/>
          </p:spPr>
          <p:txBody>
            <a:bodyPr wrap="square" rtlCol="0">
              <a:spAutoFit/>
            </a:bodyPr>
            <a:lstStyle/>
            <a:p>
              <a:pPr algn="ctr"/>
              <a:r>
                <a:rPr lang="en-US" sz="1500" b="1" dirty="0" smtClean="0">
                  <a:solidFill>
                    <a:schemeClr val="bg1"/>
                  </a:solidFill>
                </a:rPr>
                <a:t>SDB</a:t>
              </a:r>
            </a:p>
            <a:p>
              <a:pPr algn="ctr"/>
              <a:r>
                <a:rPr lang="en-US" sz="900" b="1" dirty="0">
                  <a:solidFill>
                    <a:schemeClr val="bg1"/>
                  </a:solidFill>
                </a:rPr>
                <a:t>SCHEMA</a:t>
              </a:r>
              <a:endParaRPr lang="en-US" sz="900" dirty="0" smtClean="0"/>
            </a:p>
          </p:txBody>
        </p:sp>
      </p:grpSp>
      <p:sp>
        <p:nvSpPr>
          <p:cNvPr id="2" name="Title 1"/>
          <p:cNvSpPr>
            <a:spLocks noGrp="1"/>
          </p:cNvSpPr>
          <p:nvPr>
            <p:ph type="title"/>
          </p:nvPr>
        </p:nvSpPr>
        <p:spPr>
          <a:xfrm>
            <a:off x="318970" y="214290"/>
            <a:ext cx="6824797" cy="785818"/>
          </a:xfrm>
        </p:spPr>
        <p:txBody>
          <a:bodyPr/>
          <a:lstStyle/>
          <a:p>
            <a:r>
              <a:rPr lang="en-US" dirty="0" smtClean="0"/>
              <a:t>Smart 3D - Database architecture</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8</a:t>
            </a:fld>
            <a:endParaRPr lang="en-GB" dirty="0"/>
          </a:p>
        </p:txBody>
      </p:sp>
      <p:grpSp>
        <p:nvGrpSpPr>
          <p:cNvPr id="39" name="Group 38"/>
          <p:cNvGrpSpPr/>
          <p:nvPr/>
        </p:nvGrpSpPr>
        <p:grpSpPr>
          <a:xfrm>
            <a:off x="533400" y="4473781"/>
            <a:ext cx="609600" cy="782598"/>
            <a:chOff x="3962400" y="1600200"/>
            <a:chExt cx="609600" cy="782598"/>
          </a:xfrm>
        </p:grpSpPr>
        <p:sp>
          <p:nvSpPr>
            <p:cNvPr id="8" name="AutoShape 10"/>
            <p:cNvSpPr>
              <a:spLocks noChangeArrowheads="1"/>
            </p:cNvSpPr>
            <p:nvPr/>
          </p:nvSpPr>
          <p:spPr bwMode="invGray">
            <a:xfrm flipH="1">
              <a:off x="3962400" y="1600200"/>
              <a:ext cx="609600" cy="609600"/>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32" name="TextBox 31"/>
            <p:cNvSpPr txBox="1"/>
            <p:nvPr/>
          </p:nvSpPr>
          <p:spPr>
            <a:xfrm flipH="1">
              <a:off x="3962400" y="1828800"/>
              <a:ext cx="609600" cy="553998"/>
            </a:xfrm>
            <a:prstGeom prst="rect">
              <a:avLst/>
            </a:prstGeom>
            <a:noFill/>
          </p:spPr>
          <p:txBody>
            <a:bodyPr wrap="square" rtlCol="0">
              <a:spAutoFit/>
            </a:bodyPr>
            <a:lstStyle/>
            <a:p>
              <a:pPr algn="ctr"/>
              <a:r>
                <a:rPr lang="en-US" sz="1500" b="1" dirty="0" smtClean="0">
                  <a:solidFill>
                    <a:schemeClr val="bg1"/>
                  </a:solidFill>
                </a:rPr>
                <a:t>SDB</a:t>
              </a:r>
            </a:p>
            <a:p>
              <a:endParaRPr lang="en-US" sz="1500" dirty="0" smtClean="0"/>
            </a:p>
          </p:txBody>
        </p:sp>
      </p:grpSp>
      <p:sp>
        <p:nvSpPr>
          <p:cNvPr id="107" name="AutoShape 33"/>
          <p:cNvSpPr>
            <a:spLocks noChangeArrowheads="1"/>
          </p:cNvSpPr>
          <p:nvPr/>
        </p:nvSpPr>
        <p:spPr bwMode="black">
          <a:xfrm>
            <a:off x="381000" y="2286000"/>
            <a:ext cx="4105275" cy="1905000"/>
          </a:xfrm>
          <a:prstGeom prst="roundRect">
            <a:avLst>
              <a:gd name="adj" fmla="val 5681"/>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sp>
        <p:nvSpPr>
          <p:cNvPr id="109" name="Rectangle 108"/>
          <p:cNvSpPr/>
          <p:nvPr/>
        </p:nvSpPr>
        <p:spPr>
          <a:xfrm>
            <a:off x="378041" y="1012298"/>
            <a:ext cx="2089033" cy="338554"/>
          </a:xfrm>
          <a:prstGeom prst="rect">
            <a:avLst/>
          </a:prstGeom>
        </p:spPr>
        <p:txBody>
          <a:bodyPr wrap="none">
            <a:spAutoFit/>
          </a:bodyPr>
          <a:lstStyle/>
          <a:p>
            <a:r>
              <a:rPr lang="en-US" sz="1600" b="1" dirty="0">
                <a:solidFill>
                  <a:prstClr val="black"/>
                </a:solidFill>
              </a:rPr>
              <a:t>Plant </a:t>
            </a:r>
            <a:r>
              <a:rPr lang="en-US" sz="1600" b="1" dirty="0" smtClean="0">
                <a:solidFill>
                  <a:prstClr val="black"/>
                </a:solidFill>
              </a:rPr>
              <a:t>Configuration</a:t>
            </a:r>
            <a:endParaRPr lang="en-US" dirty="0"/>
          </a:p>
        </p:txBody>
      </p:sp>
      <p:sp>
        <p:nvSpPr>
          <p:cNvPr id="111" name="TextBox 110"/>
          <p:cNvSpPr txBox="1"/>
          <p:nvPr/>
        </p:nvSpPr>
        <p:spPr>
          <a:xfrm>
            <a:off x="4953000" y="1773759"/>
            <a:ext cx="3124200" cy="3108543"/>
          </a:xfrm>
          <a:prstGeom prst="rect">
            <a:avLst/>
          </a:prstGeom>
          <a:noFill/>
        </p:spPr>
        <p:txBody>
          <a:bodyPr wrap="square" rtlCol="0">
            <a:spAutoFit/>
          </a:bodyPr>
          <a:lstStyle/>
          <a:p>
            <a:r>
              <a:rPr lang="en-US" sz="2800" b="1" dirty="0" smtClean="0">
                <a:solidFill>
                  <a:schemeClr val="accent6"/>
                </a:solidFill>
                <a:effectLst>
                  <a:outerShdw blurRad="38100" dist="38100" dir="2700000" algn="tl">
                    <a:srgbClr val="000000">
                      <a:alpha val="43137"/>
                    </a:srgbClr>
                  </a:outerShdw>
                </a:effectLst>
              </a:rPr>
              <a:t>Site</a:t>
            </a:r>
          </a:p>
          <a:p>
            <a:r>
              <a:rPr lang="en-US" sz="2800" b="1" dirty="0" smtClean="0">
                <a:solidFill>
                  <a:schemeClr val="accent6"/>
                </a:solidFill>
                <a:effectLst>
                  <a:outerShdw blurRad="38100" dist="38100" dir="2700000" algn="tl">
                    <a:srgbClr val="000000">
                      <a:alpha val="43137"/>
                    </a:srgbClr>
                  </a:outerShdw>
                </a:effectLst>
              </a:rPr>
              <a:t>Site Schema</a:t>
            </a:r>
          </a:p>
          <a:p>
            <a:r>
              <a:rPr lang="en-US" sz="2800" b="1" dirty="0" smtClean="0">
                <a:solidFill>
                  <a:schemeClr val="accent1"/>
                </a:solidFill>
                <a:effectLst>
                  <a:outerShdw blurRad="38100" dist="38100" dir="2700000" algn="tl">
                    <a:srgbClr val="000000">
                      <a:alpha val="43137"/>
                    </a:srgbClr>
                  </a:outerShdw>
                </a:effectLst>
              </a:rPr>
              <a:t>Catalog</a:t>
            </a:r>
          </a:p>
          <a:p>
            <a:r>
              <a:rPr lang="en-US" sz="2800" b="1" dirty="0" smtClean="0">
                <a:solidFill>
                  <a:schemeClr val="accent1"/>
                </a:solidFill>
                <a:effectLst>
                  <a:outerShdw blurRad="38100" dist="38100" dir="2700000" algn="tl">
                    <a:srgbClr val="000000">
                      <a:alpha val="43137"/>
                    </a:srgbClr>
                  </a:outerShdw>
                </a:effectLst>
              </a:rPr>
              <a:t>Catalog Schema</a:t>
            </a:r>
          </a:p>
          <a:p>
            <a:r>
              <a:rPr lang="en-US" sz="2800" b="1" dirty="0" smtClean="0">
                <a:solidFill>
                  <a:schemeClr val="accent4"/>
                </a:solidFill>
                <a:effectLst>
                  <a:outerShdw blurRad="38100" dist="38100" dir="2700000" algn="tl">
                    <a:srgbClr val="000000">
                      <a:alpha val="43137"/>
                    </a:srgbClr>
                  </a:outerShdw>
                </a:effectLst>
              </a:rPr>
              <a:t>Model</a:t>
            </a:r>
          </a:p>
          <a:p>
            <a:r>
              <a:rPr lang="en-US" sz="2800" b="1" dirty="0" smtClean="0">
                <a:solidFill>
                  <a:schemeClr val="accent3"/>
                </a:solidFill>
                <a:effectLst>
                  <a:outerShdw blurRad="38100" dist="38100" dir="2700000" algn="tl">
                    <a:srgbClr val="000000">
                      <a:alpha val="43137"/>
                    </a:srgbClr>
                  </a:outerShdw>
                </a:effectLst>
              </a:rPr>
              <a:t>Reports</a:t>
            </a:r>
          </a:p>
          <a:p>
            <a:r>
              <a:rPr lang="en-US" sz="2800" b="1" dirty="0" smtClean="0">
                <a:solidFill>
                  <a:schemeClr val="accent3"/>
                </a:solidFill>
                <a:effectLst>
                  <a:outerShdw blurRad="38100" dist="38100" dir="2700000" algn="tl">
                    <a:srgbClr val="000000">
                      <a:alpha val="43137"/>
                    </a:srgbClr>
                  </a:outerShdw>
                </a:effectLst>
              </a:rPr>
              <a:t>Reports Schema</a:t>
            </a:r>
          </a:p>
        </p:txBody>
      </p:sp>
    </p:spTree>
    <p:extLst>
      <p:ext uri="{BB962C8B-B14F-4D97-AF65-F5344CB8AC3E}">
        <p14:creationId xmlns:p14="http://schemas.microsoft.com/office/powerpoint/2010/main" val="2182196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Scale>
                                      <p:cBhvr>
                                        <p:cTn id="7" dur="2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39"/>
                                        </p:tgtEl>
                                        <p:attrNameLst>
                                          <p:attrName>ppt_x</p:attrName>
                                          <p:attrName>ppt_y</p:attrName>
                                        </p:attrNameLst>
                                      </p:cBhvr>
                                    </p:animMotion>
                                    <p:animEffect transition="in" filter="fade">
                                      <p:cBhvr>
                                        <p:cTn id="9" dur="2000"/>
                                        <p:tgtEl>
                                          <p:spTgt spid="39"/>
                                        </p:tgtEl>
                                      </p:cBhvr>
                                    </p:animEffect>
                                  </p:childTnLst>
                                </p:cTn>
                              </p:par>
                              <p:par>
                                <p:cTn id="10" presetID="30"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600" decel="100000"/>
                                        <p:tgtEl>
                                          <p:spTgt spid="40"/>
                                        </p:tgtEl>
                                      </p:cBhvr>
                                    </p:animEffect>
                                    <p:anim calcmode="lin" valueType="num">
                                      <p:cBhvr>
                                        <p:cTn id="13" dur="1600" decel="100000" fill="hold"/>
                                        <p:tgtEl>
                                          <p:spTgt spid="40"/>
                                        </p:tgtEl>
                                        <p:attrNameLst>
                                          <p:attrName>style.rotation</p:attrName>
                                        </p:attrNameLst>
                                      </p:cBhvr>
                                      <p:tavLst>
                                        <p:tav tm="0">
                                          <p:val>
                                            <p:fltVal val="-90"/>
                                          </p:val>
                                        </p:tav>
                                        <p:tav tm="100000">
                                          <p:val>
                                            <p:fltVal val="0"/>
                                          </p:val>
                                        </p:tav>
                                      </p:tavLst>
                                    </p:anim>
                                    <p:anim calcmode="lin" valueType="num">
                                      <p:cBhvr>
                                        <p:cTn id="14" dur="1600" decel="100000" fill="hold"/>
                                        <p:tgtEl>
                                          <p:spTgt spid="40"/>
                                        </p:tgtEl>
                                        <p:attrNameLst>
                                          <p:attrName>ppt_x</p:attrName>
                                        </p:attrNameLst>
                                      </p:cBhvr>
                                      <p:tavLst>
                                        <p:tav tm="0">
                                          <p:val>
                                            <p:strVal val="#ppt_x+0.4"/>
                                          </p:val>
                                        </p:tav>
                                        <p:tav tm="100000">
                                          <p:val>
                                            <p:strVal val="#ppt_x-0.05"/>
                                          </p:val>
                                        </p:tav>
                                      </p:tavLst>
                                    </p:anim>
                                    <p:anim calcmode="lin" valueType="num">
                                      <p:cBhvr>
                                        <p:cTn id="15" dur="1600" decel="100000" fill="hold"/>
                                        <p:tgtEl>
                                          <p:spTgt spid="40"/>
                                        </p:tgtEl>
                                        <p:attrNameLst>
                                          <p:attrName>ppt_y</p:attrName>
                                        </p:attrNameLst>
                                      </p:cBhvr>
                                      <p:tavLst>
                                        <p:tav tm="0">
                                          <p:val>
                                            <p:strVal val="#ppt_y-0.4"/>
                                          </p:val>
                                        </p:tav>
                                        <p:tav tm="100000">
                                          <p:val>
                                            <p:strVal val="#ppt_y+0.1"/>
                                          </p:val>
                                        </p:tav>
                                      </p:tavLst>
                                    </p:anim>
                                    <p:anim calcmode="lin" valueType="num">
                                      <p:cBhvr>
                                        <p:cTn id="16" dur="400" accel="100000" fill="hold">
                                          <p:stCondLst>
                                            <p:cond delay="1600"/>
                                          </p:stCondLst>
                                        </p:cTn>
                                        <p:tgtEl>
                                          <p:spTgt spid="40"/>
                                        </p:tgtEl>
                                        <p:attrNameLst>
                                          <p:attrName>ppt_x</p:attrName>
                                        </p:attrNameLst>
                                      </p:cBhvr>
                                      <p:tavLst>
                                        <p:tav tm="0">
                                          <p:val>
                                            <p:strVal val="#ppt_x-0.05"/>
                                          </p:val>
                                        </p:tav>
                                        <p:tav tm="100000">
                                          <p:val>
                                            <p:strVal val="#ppt_x"/>
                                          </p:val>
                                        </p:tav>
                                      </p:tavLst>
                                    </p:anim>
                                    <p:anim calcmode="lin" valueType="num">
                                      <p:cBhvr>
                                        <p:cTn id="17" dur="400" accel="100000" fill="hold">
                                          <p:stCondLst>
                                            <p:cond delay="1600"/>
                                          </p:stCondLst>
                                        </p:cTn>
                                        <p:tgtEl>
                                          <p:spTgt spid="40"/>
                                        </p:tgtEl>
                                        <p:attrNameLst>
                                          <p:attrName>ppt_y</p:attrName>
                                        </p:attrNameLst>
                                      </p:cBhvr>
                                      <p:tavLst>
                                        <p:tav tm="0">
                                          <p:val>
                                            <p:strVal val="#ppt_y+0.1"/>
                                          </p:val>
                                        </p:tav>
                                        <p:tav tm="100000">
                                          <p:val>
                                            <p:strVal val="#ppt_y"/>
                                          </p:val>
                                        </p:tav>
                                      </p:tavLst>
                                    </p:anim>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heel(1)">
                                      <p:cBhvr>
                                        <p:cTn id="21" dur="20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000"/>
                                        <p:tgtEl>
                                          <p:spTgt spid="41"/>
                                        </p:tgtEl>
                                      </p:cBhvr>
                                    </p:animEffect>
                                    <p:anim calcmode="lin" valueType="num">
                                      <p:cBhvr>
                                        <p:cTn id="27" dur="2000" fill="hold"/>
                                        <p:tgtEl>
                                          <p:spTgt spid="41"/>
                                        </p:tgtEl>
                                        <p:attrNameLst>
                                          <p:attrName>ppt_x</p:attrName>
                                        </p:attrNameLst>
                                      </p:cBhvr>
                                      <p:tavLst>
                                        <p:tav tm="0">
                                          <p:val>
                                            <p:strVal val="#ppt_x"/>
                                          </p:val>
                                        </p:tav>
                                        <p:tav tm="100000">
                                          <p:val>
                                            <p:strVal val="#ppt_x"/>
                                          </p:val>
                                        </p:tav>
                                      </p:tavLst>
                                    </p:anim>
                                    <p:anim calcmode="lin" valueType="num">
                                      <p:cBhvr>
                                        <p:cTn id="28" dur="1800" decel="100000" fill="hold"/>
                                        <p:tgtEl>
                                          <p:spTgt spid="41"/>
                                        </p:tgtEl>
                                        <p:attrNameLst>
                                          <p:attrName>ppt_y</p:attrName>
                                        </p:attrNameLst>
                                      </p:cBhvr>
                                      <p:tavLst>
                                        <p:tav tm="0">
                                          <p:val>
                                            <p:strVal val="#ppt_y+1"/>
                                          </p:val>
                                        </p:tav>
                                        <p:tav tm="100000">
                                          <p:val>
                                            <p:strVal val="#ppt_y-.03"/>
                                          </p:val>
                                        </p:tav>
                                      </p:tavLst>
                                    </p:anim>
                                    <p:anim calcmode="lin" valueType="num">
                                      <p:cBhvr>
                                        <p:cTn id="29" dur="200" accel="100000" fill="hold">
                                          <p:stCondLst>
                                            <p:cond delay="1800"/>
                                          </p:stCondLst>
                                        </p:cTn>
                                        <p:tgtEl>
                                          <p:spTgt spid="41"/>
                                        </p:tgtEl>
                                        <p:attrNameLst>
                                          <p:attrName>ppt_y</p:attrName>
                                        </p:attrNameLst>
                                      </p:cBhvr>
                                      <p:tavLst>
                                        <p:tav tm="0">
                                          <p:val>
                                            <p:strVal val="#ppt_y-.03"/>
                                          </p:val>
                                        </p:tav>
                                        <p:tav tm="100000">
                                          <p:val>
                                            <p:strVal val="#ppt_y"/>
                                          </p:val>
                                        </p:tav>
                                      </p:tavLst>
                                    </p:anim>
                                  </p:childTnLst>
                                </p:cTn>
                              </p:par>
                              <p:par>
                                <p:cTn id="30" presetID="5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Scale>
                                      <p:cBhvr>
                                        <p:cTn id="32" dur="2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2000" decel="50000" fill="hold">
                                          <p:stCondLst>
                                            <p:cond delay="0"/>
                                          </p:stCondLst>
                                        </p:cTn>
                                        <p:tgtEl>
                                          <p:spTgt spid="42"/>
                                        </p:tgtEl>
                                        <p:attrNameLst>
                                          <p:attrName>ppt_x</p:attrName>
                                          <p:attrName>ppt_y</p:attrName>
                                        </p:attrNameLst>
                                      </p:cBhvr>
                                    </p:animMotion>
                                    <p:animEffect transition="in" filter="fade">
                                      <p:cBhvr>
                                        <p:cTn id="34" dur="2000"/>
                                        <p:tgtEl>
                                          <p:spTgt spid="42"/>
                                        </p:tgtEl>
                                      </p:cBhvr>
                                    </p:animEffect>
                                  </p:childTnLst>
                                </p:cTn>
                              </p:par>
                            </p:childTnLst>
                          </p:cTn>
                        </p:par>
                        <p:par>
                          <p:cTn id="35" fill="hold">
                            <p:stCondLst>
                              <p:cond delay="2000"/>
                            </p:stCondLst>
                            <p:childTnLst>
                              <p:par>
                                <p:cTn id="36" presetID="54" presetClass="entr" presetSubtype="0" accel="100000"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p:cTn id="38" dur="2000" fill="hold"/>
                                        <p:tgtEl>
                                          <p:spTgt spid="43"/>
                                        </p:tgtEl>
                                        <p:attrNameLst>
                                          <p:attrName>ppt_w</p:attrName>
                                        </p:attrNameLst>
                                      </p:cBhvr>
                                      <p:tavLst>
                                        <p:tav tm="0">
                                          <p:val>
                                            <p:strVal val="#ppt_w*0.05"/>
                                          </p:val>
                                        </p:tav>
                                        <p:tav tm="100000">
                                          <p:val>
                                            <p:strVal val="#ppt_w"/>
                                          </p:val>
                                        </p:tav>
                                      </p:tavLst>
                                    </p:anim>
                                    <p:anim calcmode="lin" valueType="num">
                                      <p:cBhvr>
                                        <p:cTn id="39" dur="2000" fill="hold"/>
                                        <p:tgtEl>
                                          <p:spTgt spid="43"/>
                                        </p:tgtEl>
                                        <p:attrNameLst>
                                          <p:attrName>ppt_h</p:attrName>
                                        </p:attrNameLst>
                                      </p:cBhvr>
                                      <p:tavLst>
                                        <p:tav tm="0">
                                          <p:val>
                                            <p:strVal val="#ppt_h"/>
                                          </p:val>
                                        </p:tav>
                                        <p:tav tm="100000">
                                          <p:val>
                                            <p:strVal val="#ppt_h"/>
                                          </p:val>
                                        </p:tav>
                                      </p:tavLst>
                                    </p:anim>
                                    <p:anim calcmode="lin" valueType="num">
                                      <p:cBhvr>
                                        <p:cTn id="40" dur="2000" fill="hold"/>
                                        <p:tgtEl>
                                          <p:spTgt spid="43"/>
                                        </p:tgtEl>
                                        <p:attrNameLst>
                                          <p:attrName>ppt_x</p:attrName>
                                        </p:attrNameLst>
                                      </p:cBhvr>
                                      <p:tavLst>
                                        <p:tav tm="0">
                                          <p:val>
                                            <p:strVal val="#ppt_x-.2"/>
                                          </p:val>
                                        </p:tav>
                                        <p:tav tm="100000">
                                          <p:val>
                                            <p:strVal val="#ppt_x"/>
                                          </p:val>
                                        </p:tav>
                                      </p:tavLst>
                                    </p:anim>
                                    <p:anim calcmode="lin" valueType="num">
                                      <p:cBhvr>
                                        <p:cTn id="41" dur="2000" fill="hold"/>
                                        <p:tgtEl>
                                          <p:spTgt spid="43"/>
                                        </p:tgtEl>
                                        <p:attrNameLst>
                                          <p:attrName>ppt_y</p:attrName>
                                        </p:attrNameLst>
                                      </p:cBhvr>
                                      <p:tavLst>
                                        <p:tav tm="0">
                                          <p:val>
                                            <p:strVal val="#ppt_y"/>
                                          </p:val>
                                        </p:tav>
                                        <p:tav tm="100000">
                                          <p:val>
                                            <p:strVal val="#ppt_y"/>
                                          </p:val>
                                        </p:tav>
                                      </p:tavLst>
                                    </p:anim>
                                    <p:animEffect transition="in" filter="fade">
                                      <p:cBhvr>
                                        <p:cTn id="42" dur="2000"/>
                                        <p:tgtEl>
                                          <p:spTgt spid="43"/>
                                        </p:tgtEl>
                                      </p:cBhvr>
                                    </p:animEffect>
                                  </p:childTnLst>
                                </p:cTn>
                              </p:par>
                            </p:childTnLst>
                          </p:cTn>
                        </p:par>
                        <p:par>
                          <p:cTn id="43" fill="hold">
                            <p:stCondLst>
                              <p:cond delay="4000"/>
                            </p:stCondLst>
                            <p:childTnLst>
                              <p:par>
                                <p:cTn id="44" presetID="37"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2000"/>
                                        <p:tgtEl>
                                          <p:spTgt spid="44"/>
                                        </p:tgtEl>
                                      </p:cBhvr>
                                    </p:animEffect>
                                    <p:anim calcmode="lin" valueType="num">
                                      <p:cBhvr>
                                        <p:cTn id="47" dur="2000" fill="hold"/>
                                        <p:tgtEl>
                                          <p:spTgt spid="44"/>
                                        </p:tgtEl>
                                        <p:attrNameLst>
                                          <p:attrName>ppt_x</p:attrName>
                                        </p:attrNameLst>
                                      </p:cBhvr>
                                      <p:tavLst>
                                        <p:tav tm="0">
                                          <p:val>
                                            <p:strVal val="#ppt_x"/>
                                          </p:val>
                                        </p:tav>
                                        <p:tav tm="100000">
                                          <p:val>
                                            <p:strVal val="#ppt_x"/>
                                          </p:val>
                                        </p:tav>
                                      </p:tavLst>
                                    </p:anim>
                                    <p:anim calcmode="lin" valueType="num">
                                      <p:cBhvr>
                                        <p:cTn id="48" dur="1800" decel="100000" fill="hold"/>
                                        <p:tgtEl>
                                          <p:spTgt spid="44"/>
                                        </p:tgtEl>
                                        <p:attrNameLst>
                                          <p:attrName>ppt_y</p:attrName>
                                        </p:attrNameLst>
                                      </p:cBhvr>
                                      <p:tavLst>
                                        <p:tav tm="0">
                                          <p:val>
                                            <p:strVal val="#ppt_y+1"/>
                                          </p:val>
                                        </p:tav>
                                        <p:tav tm="100000">
                                          <p:val>
                                            <p:strVal val="#ppt_y-.03"/>
                                          </p:val>
                                        </p:tav>
                                      </p:tavLst>
                                    </p:anim>
                                    <p:anim calcmode="lin" valueType="num">
                                      <p:cBhvr>
                                        <p:cTn id="49" dur="200" accel="100000" fill="hold">
                                          <p:stCondLst>
                                            <p:cond delay="1800"/>
                                          </p:stCondLst>
                                        </p:cTn>
                                        <p:tgtEl>
                                          <p:spTgt spid="44"/>
                                        </p:tgtEl>
                                        <p:attrNameLst>
                                          <p:attrName>ppt_y</p:attrName>
                                        </p:attrNameLst>
                                      </p:cBhvr>
                                      <p:tavLst>
                                        <p:tav tm="0">
                                          <p:val>
                                            <p:strVal val="#ppt_y-.03"/>
                                          </p:val>
                                        </p:tav>
                                        <p:tav tm="100000">
                                          <p:val>
                                            <p:strVal val="#ppt_y"/>
                                          </p:val>
                                        </p:tav>
                                      </p:tavLst>
                                    </p:anim>
                                  </p:childTnLst>
                                </p:cTn>
                              </p:par>
                              <p:par>
                                <p:cTn id="50" presetID="26"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870">
                                          <p:stCondLst>
                                            <p:cond delay="0"/>
                                          </p:stCondLst>
                                        </p:cTn>
                                        <p:tgtEl>
                                          <p:spTgt spid="45"/>
                                        </p:tgtEl>
                                      </p:cBhvr>
                                    </p:animEffect>
                                    <p:anim calcmode="lin" valueType="num">
                                      <p:cBhvr>
                                        <p:cTn id="53" dur="2733"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4" dur="996"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5" dur="996" tmFilter="0, 0; 0.125,0.2665; 0.25,0.4; 0.375,0.465; 0.5,0.5;  0.625,0.535; 0.75,0.6; 0.875,0.7335; 1,1">
                                          <p:stCondLst>
                                            <p:cond delay="996"/>
                                          </p:stCondLst>
                                        </p:cTn>
                                        <p:tgtEl>
                                          <p:spTgt spid="45"/>
                                        </p:tgtEl>
                                        <p:attrNameLst>
                                          <p:attrName>ppt_y</p:attrName>
                                        </p:attrNameLst>
                                      </p:cBhvr>
                                      <p:tavLst>
                                        <p:tav tm="0" fmla="#ppt_y-sin(pi*$)/9">
                                          <p:val>
                                            <p:fltVal val="0"/>
                                          </p:val>
                                        </p:tav>
                                        <p:tav tm="100000">
                                          <p:val>
                                            <p:fltVal val="1"/>
                                          </p:val>
                                        </p:tav>
                                      </p:tavLst>
                                    </p:anim>
                                    <p:anim calcmode="lin" valueType="num">
                                      <p:cBhvr>
                                        <p:cTn id="56" dur="498" tmFilter="0, 0; 0.125,0.2665; 0.25,0.4; 0.375,0.465; 0.5,0.5;  0.625,0.535; 0.75,0.6; 0.875,0.7335; 1,1">
                                          <p:stCondLst>
                                            <p:cond delay="1986"/>
                                          </p:stCondLst>
                                        </p:cTn>
                                        <p:tgtEl>
                                          <p:spTgt spid="45"/>
                                        </p:tgtEl>
                                        <p:attrNameLst>
                                          <p:attrName>ppt_y</p:attrName>
                                        </p:attrNameLst>
                                      </p:cBhvr>
                                      <p:tavLst>
                                        <p:tav tm="0" fmla="#ppt_y-sin(pi*$)/27">
                                          <p:val>
                                            <p:fltVal val="0"/>
                                          </p:val>
                                        </p:tav>
                                        <p:tav tm="100000">
                                          <p:val>
                                            <p:fltVal val="1"/>
                                          </p:val>
                                        </p:tav>
                                      </p:tavLst>
                                    </p:anim>
                                    <p:anim calcmode="lin" valueType="num">
                                      <p:cBhvr>
                                        <p:cTn id="57" dur="246" tmFilter="0, 0; 0.125,0.2665; 0.25,0.4; 0.375,0.465; 0.5,0.5;  0.625,0.535; 0.75,0.6; 0.875,0.7335; 1,1">
                                          <p:stCondLst>
                                            <p:cond delay="2484"/>
                                          </p:stCondLst>
                                        </p:cTn>
                                        <p:tgtEl>
                                          <p:spTgt spid="45"/>
                                        </p:tgtEl>
                                        <p:attrNameLst>
                                          <p:attrName>ppt_y</p:attrName>
                                        </p:attrNameLst>
                                      </p:cBhvr>
                                      <p:tavLst>
                                        <p:tav tm="0" fmla="#ppt_y-sin(pi*$)/81">
                                          <p:val>
                                            <p:fltVal val="0"/>
                                          </p:val>
                                        </p:tav>
                                        <p:tav tm="100000">
                                          <p:val>
                                            <p:fltVal val="1"/>
                                          </p:val>
                                        </p:tav>
                                      </p:tavLst>
                                    </p:anim>
                                    <p:animScale>
                                      <p:cBhvr>
                                        <p:cTn id="58" dur="39">
                                          <p:stCondLst>
                                            <p:cond delay="975"/>
                                          </p:stCondLst>
                                        </p:cTn>
                                        <p:tgtEl>
                                          <p:spTgt spid="45"/>
                                        </p:tgtEl>
                                      </p:cBhvr>
                                      <p:to x="100000" y="60000"/>
                                    </p:animScale>
                                    <p:animScale>
                                      <p:cBhvr>
                                        <p:cTn id="59" dur="249" decel="50000">
                                          <p:stCondLst>
                                            <p:cond delay="1014"/>
                                          </p:stCondLst>
                                        </p:cTn>
                                        <p:tgtEl>
                                          <p:spTgt spid="45"/>
                                        </p:tgtEl>
                                      </p:cBhvr>
                                      <p:to x="100000" y="100000"/>
                                    </p:animScale>
                                    <p:animScale>
                                      <p:cBhvr>
                                        <p:cTn id="60" dur="39">
                                          <p:stCondLst>
                                            <p:cond delay="1968"/>
                                          </p:stCondLst>
                                        </p:cTn>
                                        <p:tgtEl>
                                          <p:spTgt spid="45"/>
                                        </p:tgtEl>
                                      </p:cBhvr>
                                      <p:to x="100000" y="80000"/>
                                    </p:animScale>
                                    <p:animScale>
                                      <p:cBhvr>
                                        <p:cTn id="61" dur="249" decel="50000">
                                          <p:stCondLst>
                                            <p:cond delay="2007"/>
                                          </p:stCondLst>
                                        </p:cTn>
                                        <p:tgtEl>
                                          <p:spTgt spid="45"/>
                                        </p:tgtEl>
                                      </p:cBhvr>
                                      <p:to x="100000" y="100000"/>
                                    </p:animScale>
                                    <p:animScale>
                                      <p:cBhvr>
                                        <p:cTn id="62" dur="39">
                                          <p:stCondLst>
                                            <p:cond delay="2463"/>
                                          </p:stCondLst>
                                        </p:cTn>
                                        <p:tgtEl>
                                          <p:spTgt spid="45"/>
                                        </p:tgtEl>
                                      </p:cBhvr>
                                      <p:to x="100000" y="90000"/>
                                    </p:animScale>
                                    <p:animScale>
                                      <p:cBhvr>
                                        <p:cTn id="63" dur="249" decel="50000">
                                          <p:stCondLst>
                                            <p:cond delay="2502"/>
                                          </p:stCondLst>
                                        </p:cTn>
                                        <p:tgtEl>
                                          <p:spTgt spid="45"/>
                                        </p:tgtEl>
                                      </p:cBhvr>
                                      <p:to x="100000" y="100000"/>
                                    </p:animScale>
                                    <p:animScale>
                                      <p:cBhvr>
                                        <p:cTn id="64" dur="39">
                                          <p:stCondLst>
                                            <p:cond delay="2712"/>
                                          </p:stCondLst>
                                        </p:cTn>
                                        <p:tgtEl>
                                          <p:spTgt spid="45"/>
                                        </p:tgtEl>
                                      </p:cBhvr>
                                      <p:to x="100000" y="95000"/>
                                    </p:animScale>
                                    <p:animScale>
                                      <p:cBhvr>
                                        <p:cTn id="65" dur="249" decel="50000">
                                          <p:stCondLst>
                                            <p:cond delay="2751"/>
                                          </p:stCondLst>
                                        </p:cTn>
                                        <p:tgtEl>
                                          <p:spTgt spid="45"/>
                                        </p:tgtEl>
                                      </p:cBhvr>
                                      <p:to x="100000" y="100000"/>
                                    </p:animScale>
                                  </p:childTnLst>
                                </p:cTn>
                              </p:par>
                            </p:childTnLst>
                          </p:cTn>
                        </p:par>
                        <p:par>
                          <p:cTn id="66" fill="hold">
                            <p:stCondLst>
                              <p:cond delay="7000"/>
                            </p:stCondLst>
                            <p:childTnLst>
                              <p:par>
                                <p:cTn id="67" presetID="2" presetClass="entr" presetSubtype="8" fill="hold" grpId="0" nodeType="afterEffect">
                                  <p:stCondLst>
                                    <p:cond delay="0"/>
                                  </p:stCondLst>
                                  <p:childTnLst>
                                    <p:set>
                                      <p:cBhvr>
                                        <p:cTn id="68" dur="1" fill="hold">
                                          <p:stCondLst>
                                            <p:cond delay="0"/>
                                          </p:stCondLst>
                                        </p:cTn>
                                        <p:tgtEl>
                                          <p:spTgt spid="111">
                                            <p:txEl>
                                              <p:pRg st="0" end="0"/>
                                            </p:txEl>
                                          </p:spTgt>
                                        </p:tgtEl>
                                        <p:attrNameLst>
                                          <p:attrName>style.visibility</p:attrName>
                                        </p:attrNameLst>
                                      </p:cBhvr>
                                      <p:to>
                                        <p:strVal val="visible"/>
                                      </p:to>
                                    </p:set>
                                    <p:anim calcmode="lin" valueType="num">
                                      <p:cBhvr additive="base">
                                        <p:cTn id="69" dur="500" fill="hold"/>
                                        <p:tgtEl>
                                          <p:spTgt spid="11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111">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7500"/>
                            </p:stCondLst>
                            <p:childTnLst>
                              <p:par>
                                <p:cTn id="72" presetID="2" presetClass="entr" presetSubtype="8" fill="hold" grpId="0" nodeType="afterEffect">
                                  <p:stCondLst>
                                    <p:cond delay="0"/>
                                  </p:stCondLst>
                                  <p:childTnLst>
                                    <p:set>
                                      <p:cBhvr>
                                        <p:cTn id="73" dur="1" fill="hold">
                                          <p:stCondLst>
                                            <p:cond delay="0"/>
                                          </p:stCondLst>
                                        </p:cTn>
                                        <p:tgtEl>
                                          <p:spTgt spid="111">
                                            <p:txEl>
                                              <p:pRg st="1" end="1"/>
                                            </p:txEl>
                                          </p:spTgt>
                                        </p:tgtEl>
                                        <p:attrNameLst>
                                          <p:attrName>style.visibility</p:attrName>
                                        </p:attrNameLst>
                                      </p:cBhvr>
                                      <p:to>
                                        <p:strVal val="visible"/>
                                      </p:to>
                                    </p:set>
                                    <p:anim calcmode="lin" valueType="num">
                                      <p:cBhvr additive="base">
                                        <p:cTn id="74" dur="500" fill="hold"/>
                                        <p:tgtEl>
                                          <p:spTgt spid="111">
                                            <p:txEl>
                                              <p:pRg st="1" end="1"/>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111">
                                            <p:txEl>
                                              <p:pRg st="1" end="1"/>
                                            </p:txEl>
                                          </p:spTgt>
                                        </p:tgtEl>
                                        <p:attrNameLst>
                                          <p:attrName>ppt_y</p:attrName>
                                        </p:attrNameLst>
                                      </p:cBhvr>
                                      <p:tavLst>
                                        <p:tav tm="0">
                                          <p:val>
                                            <p:strVal val="#ppt_y"/>
                                          </p:val>
                                        </p:tav>
                                        <p:tav tm="100000">
                                          <p:val>
                                            <p:strVal val="#ppt_y"/>
                                          </p:val>
                                        </p:tav>
                                      </p:tavLst>
                                    </p:anim>
                                  </p:childTnLst>
                                </p:cTn>
                              </p:par>
                            </p:childTnLst>
                          </p:cTn>
                        </p:par>
                        <p:par>
                          <p:cTn id="76" fill="hold">
                            <p:stCondLst>
                              <p:cond delay="8000"/>
                            </p:stCondLst>
                            <p:childTnLst>
                              <p:par>
                                <p:cTn id="77" presetID="2" presetClass="entr" presetSubtype="8" fill="hold" grpId="0" nodeType="afterEffect">
                                  <p:stCondLst>
                                    <p:cond delay="0"/>
                                  </p:stCondLst>
                                  <p:childTnLst>
                                    <p:set>
                                      <p:cBhvr>
                                        <p:cTn id="78" dur="1" fill="hold">
                                          <p:stCondLst>
                                            <p:cond delay="0"/>
                                          </p:stCondLst>
                                        </p:cTn>
                                        <p:tgtEl>
                                          <p:spTgt spid="111">
                                            <p:txEl>
                                              <p:pRg st="2" end="2"/>
                                            </p:txEl>
                                          </p:spTgt>
                                        </p:tgtEl>
                                        <p:attrNameLst>
                                          <p:attrName>style.visibility</p:attrName>
                                        </p:attrNameLst>
                                      </p:cBhvr>
                                      <p:to>
                                        <p:strVal val="visible"/>
                                      </p:to>
                                    </p:set>
                                    <p:anim calcmode="lin" valueType="num">
                                      <p:cBhvr additive="base">
                                        <p:cTn id="79" dur="500" fill="hold"/>
                                        <p:tgtEl>
                                          <p:spTgt spid="111">
                                            <p:txEl>
                                              <p:pRg st="2" end="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11">
                                            <p:txEl>
                                              <p:pRg st="2" end="2"/>
                                            </p:txEl>
                                          </p:spTgt>
                                        </p:tgtEl>
                                        <p:attrNameLst>
                                          <p:attrName>ppt_y</p:attrName>
                                        </p:attrNameLst>
                                      </p:cBhvr>
                                      <p:tavLst>
                                        <p:tav tm="0">
                                          <p:val>
                                            <p:strVal val="#ppt_y"/>
                                          </p:val>
                                        </p:tav>
                                        <p:tav tm="100000">
                                          <p:val>
                                            <p:strVal val="#ppt_y"/>
                                          </p:val>
                                        </p:tav>
                                      </p:tavLst>
                                    </p:anim>
                                  </p:childTnLst>
                                </p:cTn>
                              </p:par>
                            </p:childTnLst>
                          </p:cTn>
                        </p:par>
                        <p:par>
                          <p:cTn id="81" fill="hold">
                            <p:stCondLst>
                              <p:cond delay="8500"/>
                            </p:stCondLst>
                            <p:childTnLst>
                              <p:par>
                                <p:cTn id="82" presetID="2" presetClass="entr" presetSubtype="8" fill="hold" grpId="0" nodeType="afterEffect">
                                  <p:stCondLst>
                                    <p:cond delay="0"/>
                                  </p:stCondLst>
                                  <p:childTnLst>
                                    <p:set>
                                      <p:cBhvr>
                                        <p:cTn id="83" dur="1" fill="hold">
                                          <p:stCondLst>
                                            <p:cond delay="0"/>
                                          </p:stCondLst>
                                        </p:cTn>
                                        <p:tgtEl>
                                          <p:spTgt spid="111">
                                            <p:txEl>
                                              <p:pRg st="3" end="3"/>
                                            </p:txEl>
                                          </p:spTgt>
                                        </p:tgtEl>
                                        <p:attrNameLst>
                                          <p:attrName>style.visibility</p:attrName>
                                        </p:attrNameLst>
                                      </p:cBhvr>
                                      <p:to>
                                        <p:strVal val="visible"/>
                                      </p:to>
                                    </p:set>
                                    <p:anim calcmode="lin" valueType="num">
                                      <p:cBhvr additive="base">
                                        <p:cTn id="84" dur="500" fill="hold"/>
                                        <p:tgtEl>
                                          <p:spTgt spid="111">
                                            <p:txEl>
                                              <p:pRg st="3" end="3"/>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111">
                                            <p:txEl>
                                              <p:pRg st="3" end="3"/>
                                            </p:txEl>
                                          </p:spTgt>
                                        </p:tgtEl>
                                        <p:attrNameLst>
                                          <p:attrName>ppt_y</p:attrName>
                                        </p:attrNameLst>
                                      </p:cBhvr>
                                      <p:tavLst>
                                        <p:tav tm="0">
                                          <p:val>
                                            <p:strVal val="#ppt_y"/>
                                          </p:val>
                                        </p:tav>
                                        <p:tav tm="100000">
                                          <p:val>
                                            <p:strVal val="#ppt_y"/>
                                          </p:val>
                                        </p:tav>
                                      </p:tavLst>
                                    </p:anim>
                                  </p:childTnLst>
                                </p:cTn>
                              </p:par>
                            </p:childTnLst>
                          </p:cTn>
                        </p:par>
                        <p:par>
                          <p:cTn id="86" fill="hold">
                            <p:stCondLst>
                              <p:cond delay="9000"/>
                            </p:stCondLst>
                            <p:childTnLst>
                              <p:par>
                                <p:cTn id="87" presetID="2" presetClass="entr" presetSubtype="8" fill="hold" grpId="0" nodeType="afterEffect">
                                  <p:stCondLst>
                                    <p:cond delay="0"/>
                                  </p:stCondLst>
                                  <p:childTnLst>
                                    <p:set>
                                      <p:cBhvr>
                                        <p:cTn id="88" dur="1" fill="hold">
                                          <p:stCondLst>
                                            <p:cond delay="0"/>
                                          </p:stCondLst>
                                        </p:cTn>
                                        <p:tgtEl>
                                          <p:spTgt spid="111">
                                            <p:txEl>
                                              <p:pRg st="4" end="4"/>
                                            </p:txEl>
                                          </p:spTgt>
                                        </p:tgtEl>
                                        <p:attrNameLst>
                                          <p:attrName>style.visibility</p:attrName>
                                        </p:attrNameLst>
                                      </p:cBhvr>
                                      <p:to>
                                        <p:strVal val="visible"/>
                                      </p:to>
                                    </p:set>
                                    <p:anim calcmode="lin" valueType="num">
                                      <p:cBhvr additive="base">
                                        <p:cTn id="89" dur="500" fill="hold"/>
                                        <p:tgtEl>
                                          <p:spTgt spid="111">
                                            <p:txEl>
                                              <p:pRg st="4" end="4"/>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111">
                                            <p:txEl>
                                              <p:pRg st="4" end="4"/>
                                            </p:txEl>
                                          </p:spTgt>
                                        </p:tgtEl>
                                        <p:attrNameLst>
                                          <p:attrName>ppt_y</p:attrName>
                                        </p:attrNameLst>
                                      </p:cBhvr>
                                      <p:tavLst>
                                        <p:tav tm="0">
                                          <p:val>
                                            <p:strVal val="#ppt_y"/>
                                          </p:val>
                                        </p:tav>
                                        <p:tav tm="100000">
                                          <p:val>
                                            <p:strVal val="#ppt_y"/>
                                          </p:val>
                                        </p:tav>
                                      </p:tavLst>
                                    </p:anim>
                                  </p:childTnLst>
                                </p:cTn>
                              </p:par>
                            </p:childTnLst>
                          </p:cTn>
                        </p:par>
                        <p:par>
                          <p:cTn id="91" fill="hold">
                            <p:stCondLst>
                              <p:cond delay="9500"/>
                            </p:stCondLst>
                            <p:childTnLst>
                              <p:par>
                                <p:cTn id="92" presetID="2" presetClass="entr" presetSubtype="8" fill="hold" grpId="0" nodeType="afterEffect">
                                  <p:stCondLst>
                                    <p:cond delay="0"/>
                                  </p:stCondLst>
                                  <p:childTnLst>
                                    <p:set>
                                      <p:cBhvr>
                                        <p:cTn id="93" dur="1" fill="hold">
                                          <p:stCondLst>
                                            <p:cond delay="0"/>
                                          </p:stCondLst>
                                        </p:cTn>
                                        <p:tgtEl>
                                          <p:spTgt spid="111">
                                            <p:txEl>
                                              <p:pRg st="5" end="5"/>
                                            </p:txEl>
                                          </p:spTgt>
                                        </p:tgtEl>
                                        <p:attrNameLst>
                                          <p:attrName>style.visibility</p:attrName>
                                        </p:attrNameLst>
                                      </p:cBhvr>
                                      <p:to>
                                        <p:strVal val="visible"/>
                                      </p:to>
                                    </p:set>
                                    <p:anim calcmode="lin" valueType="num">
                                      <p:cBhvr additive="base">
                                        <p:cTn id="94" dur="500" fill="hold"/>
                                        <p:tgtEl>
                                          <p:spTgt spid="111">
                                            <p:txEl>
                                              <p:pRg st="5" end="5"/>
                                            </p:txEl>
                                          </p:spTgt>
                                        </p:tgtEl>
                                        <p:attrNameLst>
                                          <p:attrName>ppt_x</p:attrName>
                                        </p:attrNameLst>
                                      </p:cBhvr>
                                      <p:tavLst>
                                        <p:tav tm="0">
                                          <p:val>
                                            <p:strVal val="0-#ppt_w/2"/>
                                          </p:val>
                                        </p:tav>
                                        <p:tav tm="100000">
                                          <p:val>
                                            <p:strVal val="#ppt_x"/>
                                          </p:val>
                                        </p:tav>
                                      </p:tavLst>
                                    </p:anim>
                                    <p:anim calcmode="lin" valueType="num">
                                      <p:cBhvr additive="base">
                                        <p:cTn id="95" dur="500" fill="hold"/>
                                        <p:tgtEl>
                                          <p:spTgt spid="111">
                                            <p:txEl>
                                              <p:pRg st="5" end="5"/>
                                            </p:txEl>
                                          </p:spTgt>
                                        </p:tgtEl>
                                        <p:attrNameLst>
                                          <p:attrName>ppt_y</p:attrName>
                                        </p:attrNameLst>
                                      </p:cBhvr>
                                      <p:tavLst>
                                        <p:tav tm="0">
                                          <p:val>
                                            <p:strVal val="#ppt_y"/>
                                          </p:val>
                                        </p:tav>
                                        <p:tav tm="100000">
                                          <p:val>
                                            <p:strVal val="#ppt_y"/>
                                          </p:val>
                                        </p:tav>
                                      </p:tavLst>
                                    </p:anim>
                                  </p:childTnLst>
                                </p:cTn>
                              </p:par>
                            </p:childTnLst>
                          </p:cTn>
                        </p:par>
                        <p:par>
                          <p:cTn id="96" fill="hold">
                            <p:stCondLst>
                              <p:cond delay="10000"/>
                            </p:stCondLst>
                            <p:childTnLst>
                              <p:par>
                                <p:cTn id="97" presetID="2" presetClass="entr" presetSubtype="8" fill="hold" grpId="0" nodeType="afterEffect">
                                  <p:stCondLst>
                                    <p:cond delay="0"/>
                                  </p:stCondLst>
                                  <p:childTnLst>
                                    <p:set>
                                      <p:cBhvr>
                                        <p:cTn id="98" dur="1" fill="hold">
                                          <p:stCondLst>
                                            <p:cond delay="0"/>
                                          </p:stCondLst>
                                        </p:cTn>
                                        <p:tgtEl>
                                          <p:spTgt spid="111">
                                            <p:txEl>
                                              <p:pRg st="6" end="6"/>
                                            </p:txEl>
                                          </p:spTgt>
                                        </p:tgtEl>
                                        <p:attrNameLst>
                                          <p:attrName>style.visibility</p:attrName>
                                        </p:attrNameLst>
                                      </p:cBhvr>
                                      <p:to>
                                        <p:strVal val="visible"/>
                                      </p:to>
                                    </p:set>
                                    <p:anim calcmode="lin" valueType="num">
                                      <p:cBhvr additive="base">
                                        <p:cTn id="99" dur="500" fill="hold"/>
                                        <p:tgtEl>
                                          <p:spTgt spid="111">
                                            <p:txEl>
                                              <p:pRg st="6" end="6"/>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1" grpId="0" build="p" advAuto="50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Status change based on permissions</a:t>
            </a:r>
          </a:p>
        </p:txBody>
      </p:sp>
      <p:sp>
        <p:nvSpPr>
          <p:cNvPr id="185346" name="Rectangle 3"/>
          <p:cNvSpPr>
            <a:spLocks noGrp="1" noChangeArrowheads="1"/>
          </p:cNvSpPr>
          <p:nvPr>
            <p:ph idx="1"/>
          </p:nvPr>
        </p:nvSpPr>
        <p:spPr/>
        <p:txBody>
          <a:bodyPr/>
          <a:lstStyle/>
          <a:p>
            <a:pPr eaLnBrk="1" hangingPunct="1"/>
            <a:r>
              <a:rPr lang="en-US" sz="2400" b="1" dirty="0" smtClean="0"/>
              <a:t>Read </a:t>
            </a:r>
          </a:p>
          <a:p>
            <a:pPr lvl="1"/>
            <a:r>
              <a:rPr lang="en-US" sz="2000" dirty="0" smtClean="0"/>
              <a:t>can’t change status</a:t>
            </a:r>
          </a:p>
          <a:p>
            <a:pPr lvl="1"/>
            <a:endParaRPr lang="en-US" sz="2000" dirty="0" smtClean="0"/>
          </a:p>
          <a:p>
            <a:pPr eaLnBrk="1" hangingPunct="1"/>
            <a:r>
              <a:rPr lang="en-US" sz="2400" b="1" dirty="0" smtClean="0"/>
              <a:t>Write</a:t>
            </a:r>
          </a:p>
          <a:p>
            <a:pPr lvl="1"/>
            <a:r>
              <a:rPr lang="en-US" sz="2000" dirty="0" smtClean="0"/>
              <a:t>can change from Working to </a:t>
            </a:r>
            <a:r>
              <a:rPr lang="en-US" sz="2000" dirty="0" err="1" smtClean="0"/>
              <a:t>InReview</a:t>
            </a:r>
            <a:endParaRPr lang="en-US" sz="2000" dirty="0" smtClean="0"/>
          </a:p>
          <a:p>
            <a:pPr lvl="1" eaLnBrk="1" hangingPunct="1"/>
            <a:r>
              <a:rPr lang="en-US" sz="2000" dirty="0" smtClean="0"/>
              <a:t>can change from </a:t>
            </a:r>
            <a:r>
              <a:rPr lang="en-US" sz="2000" dirty="0" err="1" smtClean="0"/>
              <a:t>InReview</a:t>
            </a:r>
            <a:r>
              <a:rPr lang="en-US" sz="2000" dirty="0" smtClean="0"/>
              <a:t> to Working</a:t>
            </a:r>
          </a:p>
          <a:p>
            <a:pPr lvl="1" eaLnBrk="1" hangingPunct="1"/>
            <a:r>
              <a:rPr lang="en-US" sz="2000" dirty="0" smtClean="0"/>
              <a:t>can change from Rejected to Working</a:t>
            </a:r>
          </a:p>
          <a:p>
            <a:pPr lvl="1" eaLnBrk="1" hangingPunct="1"/>
            <a:endParaRPr lang="en-US" sz="2000" dirty="0" smtClean="0"/>
          </a:p>
          <a:p>
            <a:pPr eaLnBrk="1" hangingPunct="1"/>
            <a:r>
              <a:rPr lang="en-US" sz="2400" b="1" dirty="0" smtClean="0"/>
              <a:t>Full Control </a:t>
            </a:r>
          </a:p>
          <a:p>
            <a:pPr lvl="1"/>
            <a:r>
              <a:rPr lang="en-US" sz="2000" dirty="0" smtClean="0"/>
              <a:t>can change from any status to any status</a:t>
            </a: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Freeform 48"/>
          <p:cNvSpPr>
            <a:spLocks/>
          </p:cNvSpPr>
          <p:nvPr/>
        </p:nvSpPr>
        <p:spPr bwMode="black">
          <a:xfrm>
            <a:off x="787400" y="2247900"/>
            <a:ext cx="8128000" cy="3086100"/>
          </a:xfrm>
          <a:custGeom>
            <a:avLst/>
            <a:gdLst>
              <a:gd name="T0" fmla="*/ 101600 w 5120"/>
              <a:gd name="T1" fmla="*/ 0 h 1944"/>
              <a:gd name="T2" fmla="*/ 0 w 5120"/>
              <a:gd name="T3" fmla="*/ 2997200 h 1944"/>
              <a:gd name="T4" fmla="*/ 8128000 w 5120"/>
              <a:gd name="T5" fmla="*/ 3086100 h 1944"/>
              <a:gd name="T6" fmla="*/ 7937500 w 5120"/>
              <a:gd name="T7" fmla="*/ 88900 h 1944"/>
              <a:gd name="T8" fmla="*/ 101600 w 5120"/>
              <a:gd name="T9" fmla="*/ 0 h 1944"/>
              <a:gd name="T10" fmla="*/ 0 60000 65536"/>
              <a:gd name="T11" fmla="*/ 0 60000 65536"/>
              <a:gd name="T12" fmla="*/ 0 60000 65536"/>
              <a:gd name="T13" fmla="*/ 0 60000 65536"/>
              <a:gd name="T14" fmla="*/ 0 60000 65536"/>
              <a:gd name="T15" fmla="*/ 0 w 5120"/>
              <a:gd name="T16" fmla="*/ 0 h 1944"/>
              <a:gd name="T17" fmla="*/ 5120 w 5120"/>
              <a:gd name="T18" fmla="*/ 1944 h 1944"/>
            </a:gdLst>
            <a:ahLst/>
            <a:cxnLst>
              <a:cxn ang="T10">
                <a:pos x="T0" y="T1"/>
              </a:cxn>
              <a:cxn ang="T11">
                <a:pos x="T2" y="T3"/>
              </a:cxn>
              <a:cxn ang="T12">
                <a:pos x="T4" y="T5"/>
              </a:cxn>
              <a:cxn ang="T13">
                <a:pos x="T6" y="T7"/>
              </a:cxn>
              <a:cxn ang="T14">
                <a:pos x="T8" y="T9"/>
              </a:cxn>
            </a:cxnLst>
            <a:rect l="T15" t="T16" r="T17" b="T18"/>
            <a:pathLst>
              <a:path w="5120" h="1944">
                <a:moveTo>
                  <a:pt x="64" y="0"/>
                </a:moveTo>
                <a:lnTo>
                  <a:pt x="0" y="1888"/>
                </a:lnTo>
                <a:lnTo>
                  <a:pt x="5120" y="1944"/>
                </a:lnTo>
                <a:lnTo>
                  <a:pt x="5000" y="56"/>
                </a:lnTo>
                <a:lnTo>
                  <a:pt x="64" y="0"/>
                </a:lnTo>
                <a:close/>
              </a:path>
            </a:pathLst>
          </a:custGeom>
          <a:solidFill>
            <a:schemeClr val="tx2">
              <a:lumMod val="40000"/>
              <a:lumOff val="60000"/>
            </a:schemeClr>
          </a:solidFill>
          <a:ln w="9525">
            <a:noFill/>
            <a:round/>
            <a:headEnd/>
            <a:tailEnd/>
          </a:ln>
        </p:spPr>
        <p:txBody>
          <a:bodyPr anchor="ctr"/>
          <a:lstStyle/>
          <a:p>
            <a:pPr eaLnBrk="0" hangingPunct="0"/>
            <a:endParaRPr lang="en-US"/>
          </a:p>
        </p:txBody>
      </p:sp>
      <p:sp>
        <p:nvSpPr>
          <p:cNvPr id="187394"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Permissions logical model</a:t>
            </a:r>
          </a:p>
        </p:txBody>
      </p:sp>
      <p:graphicFrame>
        <p:nvGraphicFramePr>
          <p:cNvPr id="91229" name="Group 93"/>
          <p:cNvGraphicFramePr>
            <a:graphicFrameLocks noGrp="1"/>
          </p:cNvGraphicFramePr>
          <p:nvPr/>
        </p:nvGraphicFramePr>
        <p:xfrm>
          <a:off x="685800" y="2133600"/>
          <a:ext cx="8001000" cy="3223769"/>
        </p:xfrm>
        <a:graphic>
          <a:graphicData uri="http://schemas.openxmlformats.org/drawingml/2006/table">
            <a:tbl>
              <a:tblPr/>
              <a:tblGrid>
                <a:gridCol w="1600200"/>
                <a:gridCol w="1600200"/>
                <a:gridCol w="1600200"/>
                <a:gridCol w="1600200"/>
                <a:gridCol w="1600200"/>
              </a:tblGrid>
              <a:tr h="831850">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0" i="0" u="none" strike="noStrike" cap="none" normalizeH="0" baseline="0" dirty="0" smtClean="0">
                        <a:ln>
                          <a:noFill/>
                        </a:ln>
                        <a:solidFill>
                          <a:schemeClr val="tx1"/>
                        </a:solidFill>
                        <a:effectLst/>
                        <a:latin typeface="Arial" charset="0"/>
                        <a:cs typeface="Times New Roman" pitchFamily="18" charset="0"/>
                      </a:endParaRPr>
                    </a:p>
                  </a:txBody>
                  <a:tcPr anchor="ctr" horzOverflow="overflow">
                    <a:lnL cap="flat">
                      <a:noFill/>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smtClean="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smtClean="0">
                          <a:ln>
                            <a:noFill/>
                          </a:ln>
                          <a:solidFill>
                            <a:schemeClr val="tx1"/>
                          </a:solidFill>
                          <a:effectLst/>
                          <a:latin typeface="Arial" charset="0"/>
                          <a:cs typeface="Times New Roman" pitchFamily="18" charset="0"/>
                        </a:rPr>
                        <a:t>View</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smtClean="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smtClean="0">
                          <a:ln>
                            <a:noFill/>
                          </a:ln>
                          <a:solidFill>
                            <a:schemeClr val="tx1"/>
                          </a:solidFill>
                          <a:effectLst/>
                          <a:latin typeface="Arial" charset="0"/>
                          <a:cs typeface="Times New Roman" pitchFamily="18" charset="0"/>
                        </a:rPr>
                        <a:t>Create/Modify/</a:t>
                      </a: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Delete</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dirty="0" smtClean="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dirty="0" smtClean="0">
                          <a:ln>
                            <a:noFill/>
                          </a:ln>
                          <a:solidFill>
                            <a:schemeClr val="tx1"/>
                          </a:solidFill>
                          <a:effectLst/>
                          <a:latin typeface="Arial" charset="0"/>
                          <a:cs typeface="Times New Roman" pitchFamily="18" charset="0"/>
                        </a:rPr>
                        <a:t>Send to review/</a:t>
                      </a:r>
                      <a:br>
                        <a:rPr kumimoji="0" lang="en-US" sz="1600" b="1" i="0" u="none" strike="noStrike" cap="none" normalizeH="0" baseline="0" dirty="0" smtClean="0">
                          <a:ln>
                            <a:noFill/>
                          </a:ln>
                          <a:solidFill>
                            <a:schemeClr val="tx1"/>
                          </a:solidFill>
                          <a:effectLst/>
                          <a:latin typeface="Arial" charset="0"/>
                          <a:cs typeface="Times New Roman" pitchFamily="18" charset="0"/>
                        </a:rPr>
                      </a:br>
                      <a:r>
                        <a:rPr kumimoji="0" lang="en-US" sz="1600" b="1" i="0" u="none" strike="noStrike" cap="none" normalizeH="0" baseline="0" dirty="0" smtClean="0">
                          <a:ln>
                            <a:noFill/>
                          </a:ln>
                          <a:solidFill>
                            <a:schemeClr val="tx1"/>
                          </a:solidFill>
                          <a:effectLst/>
                          <a:latin typeface="Arial" charset="0"/>
                          <a:cs typeface="Times New Roman" pitchFamily="18" charset="0"/>
                        </a:rPr>
                        <a:t>bring back</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600" b="1" i="0" u="none" strike="noStrike" cap="none" normalizeH="0" baseline="0" smtClean="0">
                        <a:ln>
                          <a:noFill/>
                        </a:ln>
                        <a:solidFill>
                          <a:schemeClr val="tx1"/>
                        </a:solidFill>
                        <a:effectLst/>
                        <a:latin typeface="Arial"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600" b="1" i="0" u="none" strike="noStrike" cap="none" normalizeH="0" baseline="0" smtClean="0">
                          <a:ln>
                            <a:noFill/>
                          </a:ln>
                          <a:solidFill>
                            <a:schemeClr val="tx1"/>
                          </a:solidFill>
                          <a:effectLst/>
                          <a:latin typeface="Arial" charset="0"/>
                          <a:cs typeface="Times New Roman" pitchFamily="18" charset="0"/>
                        </a:rPr>
                        <a:t>Approve/</a:t>
                      </a:r>
                      <a:br>
                        <a:rPr kumimoji="0" lang="en-US" sz="1600" b="1" i="0" u="none" strike="noStrike" cap="none" normalizeH="0" baseline="0" smtClean="0">
                          <a:ln>
                            <a:noFill/>
                          </a:ln>
                          <a:solidFill>
                            <a:schemeClr val="tx1"/>
                          </a:solidFill>
                          <a:effectLst/>
                          <a:latin typeface="Arial" charset="0"/>
                          <a:cs typeface="Times New Roman" pitchFamily="18" charset="0"/>
                        </a:rPr>
                      </a:br>
                      <a:r>
                        <a:rPr kumimoji="0" lang="en-US" sz="1600" b="1" i="0" u="none" strike="noStrike" cap="none" normalizeH="0" baseline="0" smtClean="0">
                          <a:ln>
                            <a:noFill/>
                          </a:ln>
                          <a:solidFill>
                            <a:schemeClr val="tx1"/>
                          </a:solidFill>
                          <a:effectLst/>
                          <a:latin typeface="Arial" charset="0"/>
                          <a:cs typeface="Times New Roman" pitchFamily="18" charset="0"/>
                        </a:rPr>
                        <a:t>reject</a:t>
                      </a:r>
                    </a:p>
                  </a:txBody>
                  <a:tcPr anchor="ctr" horzOverflow="overflow">
                    <a:lnL w="12700" cap="flat" cmpd="sng" algn="ctr">
                      <a:solidFill>
                        <a:schemeClr val="tx1"/>
                      </a:solidFill>
                      <a:prstDash val="solid"/>
                      <a:miter lim="800000"/>
                      <a:headEnd type="none" w="med" len="med"/>
                      <a:tailEnd type="none" w="med" len="med"/>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r>
              <a:tr h="703263">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Arial" charset="0"/>
                          <a:cs typeface="Times New Roman" pitchFamily="18" charset="0"/>
                        </a:rPr>
                        <a:t>Read</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dirty="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smtClean="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smtClean="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smtClean="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01675">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Arial" charset="0"/>
                          <a:cs typeface="Times New Roman" pitchFamily="18" charset="0"/>
                        </a:rPr>
                        <a:t>Write</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dirty="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endParaRPr kumimoji="0" lang="en-US" sz="1800" b="1" i="0" u="none" strike="noStrike" cap="none" normalizeH="0" baseline="0" smtClean="0">
                        <a:ln>
                          <a:noFill/>
                        </a:ln>
                        <a:solidFill>
                          <a:schemeClr val="tx1"/>
                        </a:solidFill>
                        <a:effectLst/>
                        <a:latin typeface="Arial" charset="0"/>
                        <a:cs typeface="Times New Roman" pitchFamily="18" charset="0"/>
                      </a:endParaRP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03263">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Arial" charset="0"/>
                          <a:cs typeface="Times New Roman" pitchFamily="18" charset="0"/>
                        </a:rPr>
                        <a:t>Full Control</a:t>
                      </a:r>
                    </a:p>
                  </a:txBody>
                  <a:tcPr anchor="ctr"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dirty="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84B88"/>
                        </a:buClr>
                        <a:buSzTx/>
                        <a:buFont typeface="Wingdings" pitchFamily="2" charset="2"/>
                        <a:buNone/>
                        <a:tabLst/>
                      </a:pPr>
                      <a:r>
                        <a:rPr kumimoji="0" lang="en-US" sz="1800" b="1" i="0" u="none" strike="noStrike" cap="none" normalizeH="0" baseline="0" smtClean="0">
                          <a:ln>
                            <a:noFill/>
                          </a:ln>
                          <a:solidFill>
                            <a:schemeClr val="tx1"/>
                          </a:solidFill>
                          <a:effectLst/>
                          <a:latin typeface="Symbol" pitchFamily="18" charset="2"/>
                          <a:cs typeface="Times New Roman" pitchFamily="18" charset="0"/>
                        </a:rPr>
                        <a:t>Ö</a:t>
                      </a:r>
                    </a:p>
                  </a:txBody>
                  <a:tcPr anchor="ctr"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cap="flat">
                      <a:noFill/>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Add users to permission groups</a:t>
            </a:r>
          </a:p>
        </p:txBody>
      </p:sp>
      <p:pic>
        <p:nvPicPr>
          <p:cNvPr id="189442" name="Picture 5"/>
          <p:cNvPicPr>
            <a:picLocks noChangeAspect="1" noChangeArrowheads="1"/>
          </p:cNvPicPr>
          <p:nvPr/>
        </p:nvPicPr>
        <p:blipFill>
          <a:blip r:embed="rId3" cstate="print"/>
          <a:srcRect/>
          <a:stretch>
            <a:fillRect/>
          </a:stretch>
        </p:blipFill>
        <p:spPr bwMode="black">
          <a:xfrm>
            <a:off x="1828800" y="1447800"/>
            <a:ext cx="4086225" cy="34099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318970" y="214290"/>
            <a:ext cx="6824797" cy="785818"/>
          </a:xfrm>
        </p:spPr>
        <p:txBody>
          <a:bodyPr/>
          <a:lstStyle/>
          <a:p>
            <a:pPr eaLnBrk="1" hangingPunct="1"/>
            <a:r>
              <a:rPr lang="en-US" dirty="0" smtClean="0"/>
              <a:t>Project Setup: Remove users from permission groups</a:t>
            </a:r>
          </a:p>
        </p:txBody>
      </p:sp>
      <p:sp>
        <p:nvSpPr>
          <p:cNvPr id="191490" name="Rectangle 3"/>
          <p:cNvSpPr>
            <a:spLocks noGrp="1" noChangeArrowheads="1"/>
          </p:cNvSpPr>
          <p:nvPr>
            <p:ph idx="1"/>
          </p:nvPr>
        </p:nvSpPr>
        <p:spPr/>
        <p:txBody>
          <a:bodyPr/>
          <a:lstStyle/>
          <a:p>
            <a:pPr indent="-339725" eaLnBrk="1" hangingPunct="1"/>
            <a:r>
              <a:rPr lang="en-US" sz="2000" dirty="0" smtClean="0"/>
              <a:t>Select the users to be removed </a:t>
            </a:r>
          </a:p>
          <a:p>
            <a:pPr indent="-339725" eaLnBrk="1" hangingPunct="1"/>
            <a:r>
              <a:rPr lang="en-US" sz="2000" dirty="0" smtClean="0"/>
              <a:t>Pick the places they need to be removed from</a:t>
            </a:r>
          </a:p>
        </p:txBody>
      </p:sp>
      <p:pic>
        <p:nvPicPr>
          <p:cNvPr id="191491" name="Picture 6"/>
          <p:cNvPicPr>
            <a:picLocks noChangeAspect="1" noChangeArrowheads="1"/>
          </p:cNvPicPr>
          <p:nvPr/>
        </p:nvPicPr>
        <p:blipFill>
          <a:blip r:embed="rId3" cstate="print"/>
          <a:srcRect/>
          <a:stretch>
            <a:fillRect/>
          </a:stretch>
        </p:blipFill>
        <p:spPr bwMode="black">
          <a:xfrm>
            <a:off x="2743200" y="1962705"/>
            <a:ext cx="3724275" cy="40100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r>
              <a:rPr lang="en-US" smtClean="0"/>
              <a:t>Setup and Administration Lab</a:t>
            </a:r>
          </a:p>
        </p:txBody>
      </p:sp>
      <p:sp>
        <p:nvSpPr>
          <p:cNvPr id="193538" name="Rectangle 3"/>
          <p:cNvSpPr>
            <a:spLocks noGrp="1" noChangeArrowheads="1"/>
          </p:cNvSpPr>
          <p:nvPr>
            <p:ph type="body" idx="1"/>
          </p:nvPr>
        </p:nvSpPr>
        <p:spPr/>
        <p:txBody>
          <a:bodyPr>
            <a:normAutofit/>
          </a:bodyPr>
          <a:lstStyle/>
          <a:p>
            <a:r>
              <a:rPr lang="en-US" sz="2000" dirty="0" smtClean="0"/>
              <a:t>Labs 1 - 3</a:t>
            </a: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Backup and Restore</a:t>
            </a:r>
            <a:endParaRPr lang="en-US"/>
          </a:p>
        </p:txBody>
      </p:sp>
      <p:sp>
        <p:nvSpPr>
          <p:cNvPr id="195585" name="Content Placeholder 2"/>
          <p:cNvSpPr>
            <a:spLocks noGrp="1"/>
          </p:cNvSpPr>
          <p:nvPr>
            <p:ph type="body" idx="1"/>
          </p:nvPr>
        </p:nvSpPr>
        <p:spPr/>
        <p:txBody>
          <a:bodyPr>
            <a:normAutofit fontScale="77500" lnSpcReduction="20000"/>
          </a:bodyPr>
          <a:lstStyle/>
          <a:p>
            <a:pPr eaLnBrk="1" hangingPunct="1">
              <a:buFont typeface="Wingdings" pitchFamily="2" charset="2"/>
              <a:buNone/>
            </a:pPr>
            <a:r>
              <a:rPr lang="en-US" sz="4000" smtClean="0"/>
              <a:t>   </a:t>
            </a:r>
          </a:p>
          <a:p>
            <a:pPr eaLnBrk="1" hangingPunct="1">
              <a:buFont typeface="Wingdings" pitchFamily="2" charset="2"/>
              <a:buNone/>
            </a:pPr>
            <a:r>
              <a:rPr lang="en-US" sz="4000" smtClean="0"/>
              <a:t>			</a:t>
            </a:r>
          </a:p>
          <a:p>
            <a:pPr eaLnBrk="1" hangingPunct="1"/>
            <a:endParaRPr lang="en-US" smtClean="0"/>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ChangeArrowheads="1"/>
          </p:cNvSpPr>
          <p:nvPr>
            <p:ph type="title"/>
          </p:nvPr>
        </p:nvSpPr>
        <p:spPr>
          <a:xfrm>
            <a:off x="318970" y="214290"/>
            <a:ext cx="6824797" cy="785818"/>
          </a:xfrm>
        </p:spPr>
        <p:txBody>
          <a:bodyPr/>
          <a:lstStyle/>
          <a:p>
            <a:pPr eaLnBrk="1" hangingPunct="1"/>
            <a:r>
              <a:rPr lang="en-US" smtClean="0"/>
              <a:t>Backup and Restore: Overview</a:t>
            </a:r>
          </a:p>
        </p:txBody>
      </p:sp>
      <p:sp>
        <p:nvSpPr>
          <p:cNvPr id="197634" name="Rectangle 3"/>
          <p:cNvSpPr>
            <a:spLocks noGrp="1" noChangeArrowheads="1"/>
          </p:cNvSpPr>
          <p:nvPr>
            <p:ph idx="1"/>
          </p:nvPr>
        </p:nvSpPr>
        <p:spPr/>
        <p:txBody>
          <a:bodyPr/>
          <a:lstStyle/>
          <a:p>
            <a:pPr eaLnBrk="1" hangingPunct="1">
              <a:lnSpc>
                <a:spcPct val="80000"/>
              </a:lnSpc>
              <a:buFont typeface="Wingdings" pitchFamily="2" charset="2"/>
              <a:buNone/>
            </a:pPr>
            <a:r>
              <a:rPr lang="en-US" sz="2400" b="1" dirty="0" smtClean="0"/>
              <a:t>Backup</a:t>
            </a:r>
          </a:p>
          <a:p>
            <a:pPr eaLnBrk="1" hangingPunct="1">
              <a:lnSpc>
                <a:spcPct val="80000"/>
              </a:lnSpc>
            </a:pPr>
            <a:r>
              <a:rPr lang="en-US" sz="2400" dirty="0" smtClean="0"/>
              <a:t>Project Management Backup</a:t>
            </a:r>
          </a:p>
          <a:p>
            <a:pPr eaLnBrk="1" hangingPunct="1">
              <a:lnSpc>
                <a:spcPct val="80000"/>
              </a:lnSpc>
            </a:pPr>
            <a:r>
              <a:rPr lang="en-US" sz="2400" dirty="0" smtClean="0"/>
              <a:t>Manual backup of the Shared Content folder</a:t>
            </a:r>
          </a:p>
          <a:p>
            <a:pPr eaLnBrk="1" hangingPunct="1">
              <a:lnSpc>
                <a:spcPct val="80000"/>
              </a:lnSpc>
              <a:buFont typeface="Wingdings" pitchFamily="2" charset="2"/>
              <a:buNone/>
            </a:pPr>
            <a:endParaRPr lang="en-US" sz="2400" dirty="0" smtClean="0"/>
          </a:p>
          <a:p>
            <a:pPr eaLnBrk="1" hangingPunct="1">
              <a:lnSpc>
                <a:spcPct val="80000"/>
              </a:lnSpc>
              <a:buFont typeface="Wingdings" pitchFamily="2" charset="2"/>
              <a:buNone/>
            </a:pPr>
            <a:endParaRPr lang="en-US" sz="2400" dirty="0" smtClean="0"/>
          </a:p>
          <a:p>
            <a:pPr eaLnBrk="1" hangingPunct="1">
              <a:lnSpc>
                <a:spcPct val="80000"/>
              </a:lnSpc>
              <a:buFont typeface="Wingdings" pitchFamily="2" charset="2"/>
              <a:buNone/>
            </a:pPr>
            <a:r>
              <a:rPr lang="en-US" sz="2400" b="1" dirty="0" smtClean="0"/>
              <a:t>Restore options</a:t>
            </a:r>
          </a:p>
          <a:p>
            <a:pPr eaLnBrk="1" hangingPunct="1">
              <a:lnSpc>
                <a:spcPct val="80000"/>
              </a:lnSpc>
            </a:pPr>
            <a:r>
              <a:rPr lang="en-US" sz="2400" dirty="0" smtClean="0"/>
              <a:t>Restore one or more plant databases from backup</a:t>
            </a:r>
          </a:p>
          <a:p>
            <a:pPr eaLnBrk="1" hangingPunct="1">
              <a:lnSpc>
                <a:spcPct val="80000"/>
              </a:lnSpc>
            </a:pPr>
            <a:r>
              <a:rPr lang="en-US" sz="2400" dirty="0" smtClean="0"/>
              <a:t>Restore plant for selective recovery of model objects</a:t>
            </a:r>
          </a:p>
          <a:p>
            <a:pPr eaLnBrk="1" hangingPunct="1">
              <a:lnSpc>
                <a:spcPct val="80000"/>
              </a:lnSpc>
            </a:pPr>
            <a:r>
              <a:rPr lang="en-US" sz="2400" dirty="0" smtClean="0"/>
              <a:t>Restore plant as a copy</a:t>
            </a:r>
          </a:p>
          <a:p>
            <a:pPr eaLnBrk="1" hangingPunct="1">
              <a:lnSpc>
                <a:spcPct val="80000"/>
              </a:lnSpc>
            </a:pPr>
            <a:endParaRPr lang="en-US" sz="2400" dirty="0" smtClean="0"/>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ChangeArrowheads="1"/>
          </p:cNvSpPr>
          <p:nvPr>
            <p:ph type="title"/>
          </p:nvPr>
        </p:nvSpPr>
        <p:spPr/>
        <p:txBody>
          <a:bodyPr/>
          <a:lstStyle/>
          <a:p>
            <a:pPr eaLnBrk="1" hangingPunct="1"/>
            <a:r>
              <a:rPr lang="en-US" smtClean="0"/>
              <a:t>Backup and Restore: Project Management Backup</a:t>
            </a:r>
          </a:p>
        </p:txBody>
      </p:sp>
      <p:sp>
        <p:nvSpPr>
          <p:cNvPr id="199682" name="Rectangle 3"/>
          <p:cNvSpPr>
            <a:spLocks noGrp="1" noChangeArrowheads="1"/>
          </p:cNvSpPr>
          <p:nvPr>
            <p:ph idx="1"/>
          </p:nvPr>
        </p:nvSpPr>
        <p:spPr/>
        <p:txBody>
          <a:bodyPr/>
          <a:lstStyle/>
          <a:p>
            <a:pPr marL="0" indent="3175" eaLnBrk="1" hangingPunct="1"/>
            <a:r>
              <a:rPr lang="en-US" sz="2400" dirty="0" smtClean="0"/>
              <a:t>Model Catalog and Site databases are backed up, reports databases are excluded.</a:t>
            </a:r>
          </a:p>
          <a:p>
            <a:pPr marL="0" indent="3175" eaLnBrk="1" hangingPunct="1"/>
            <a:r>
              <a:rPr lang="en-US" sz="2400" dirty="0" smtClean="0"/>
              <a:t>A backup configuration file (</a:t>
            </a:r>
            <a:r>
              <a:rPr lang="en-US" sz="2400" dirty="0" err="1" smtClean="0"/>
              <a:t>bcf</a:t>
            </a:r>
            <a:r>
              <a:rPr lang="en-US" sz="2400" dirty="0" smtClean="0"/>
              <a:t>) containing information about the backup set is created in the location specified for the backup</a:t>
            </a:r>
          </a:p>
          <a:p>
            <a:pPr marL="0" indent="3175" eaLnBrk="1" hangingPunct="1"/>
            <a:r>
              <a:rPr lang="en-US" sz="2400" dirty="0" smtClean="0"/>
              <a:t> Backup files will be saved to database server by default</a:t>
            </a:r>
          </a:p>
          <a:p>
            <a:pPr marL="0" indent="3175" eaLnBrk="1" hangingPunct="1"/>
            <a:r>
              <a:rPr lang="en-US" sz="2400" dirty="0" smtClean="0"/>
              <a:t> Backups may be saved to a network location, additional configurations are required for this</a:t>
            </a:r>
          </a:p>
        </p:txBody>
      </p:sp>
      <p:pic>
        <p:nvPicPr>
          <p:cNvPr id="199683" name="Picture 10"/>
          <p:cNvPicPr>
            <a:picLocks noChangeAspect="1" noChangeArrowheads="1"/>
          </p:cNvPicPr>
          <p:nvPr/>
        </p:nvPicPr>
        <p:blipFill>
          <a:blip r:embed="rId3" cstate="print"/>
          <a:srcRect/>
          <a:stretch>
            <a:fillRect/>
          </a:stretch>
        </p:blipFill>
        <p:spPr bwMode="black">
          <a:xfrm>
            <a:off x="7391400" y="5781675"/>
            <a:ext cx="1571625" cy="7207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ChangeArrowheads="1"/>
          </p:cNvSpPr>
          <p:nvPr>
            <p:ph type="title"/>
          </p:nvPr>
        </p:nvSpPr>
        <p:spPr/>
        <p:txBody>
          <a:bodyPr/>
          <a:lstStyle/>
          <a:p>
            <a:pPr eaLnBrk="1" hangingPunct="1"/>
            <a:r>
              <a:rPr lang="en-US" smtClean="0"/>
              <a:t>Backup and Restore: Project Management Backup</a:t>
            </a:r>
          </a:p>
        </p:txBody>
      </p:sp>
      <p:sp>
        <p:nvSpPr>
          <p:cNvPr id="201730" name="Rectangle 3"/>
          <p:cNvSpPr>
            <a:spLocks noGrp="1" noChangeArrowheads="1"/>
          </p:cNvSpPr>
          <p:nvPr>
            <p:ph idx="1"/>
          </p:nvPr>
        </p:nvSpPr>
        <p:spPr/>
        <p:txBody>
          <a:bodyPr/>
          <a:lstStyle/>
          <a:p>
            <a:pPr marL="0" indent="3175" eaLnBrk="1" hangingPunct="1"/>
            <a:r>
              <a:rPr lang="en-US" sz="2400" dirty="0" smtClean="0"/>
              <a:t> There are no individual files to be backed up – only complete databases</a:t>
            </a:r>
          </a:p>
          <a:p>
            <a:pPr marL="0" indent="3175" eaLnBrk="1" hangingPunct="1"/>
            <a:r>
              <a:rPr lang="en-US" sz="2400" dirty="0" smtClean="0"/>
              <a:t> To complete the backup set, user needs to manually backup the Shared Content folder for the plant </a:t>
            </a:r>
          </a:p>
          <a:p>
            <a:pPr marL="0" indent="3175" eaLnBrk="1" hangingPunct="1"/>
            <a:r>
              <a:rPr lang="en-US" sz="2400" dirty="0" smtClean="0"/>
              <a:t> Multi-plant backup available</a:t>
            </a:r>
          </a:p>
          <a:p>
            <a:pPr marL="0" indent="3175" eaLnBrk="1" hangingPunct="1"/>
            <a:r>
              <a:rPr lang="en-US" sz="2400" dirty="0" smtClean="0"/>
              <a:t>User running the backup as well as account used as logon for Oracle Windows NT Service need to have write permissions on the folder under which backup files will be created.</a:t>
            </a:r>
            <a:r>
              <a:rPr lang="en-US" dirty="0" smtClean="0"/>
              <a:t>  </a:t>
            </a:r>
          </a:p>
          <a:p>
            <a:pPr marL="0" indent="3175" eaLnBrk="1" hangingPunct="1"/>
            <a:endParaRPr lang="en-US" sz="2400" dirty="0" smtClean="0"/>
          </a:p>
          <a:p>
            <a:pPr marL="0" indent="3175" eaLnBrk="1" hangingPunct="1"/>
            <a:endParaRPr lang="en-US" sz="2400" dirty="0" smtClean="0"/>
          </a:p>
        </p:txBody>
      </p:sp>
      <p:pic>
        <p:nvPicPr>
          <p:cNvPr id="201731" name="Picture 10"/>
          <p:cNvPicPr>
            <a:picLocks noChangeAspect="1" noChangeArrowheads="1"/>
          </p:cNvPicPr>
          <p:nvPr/>
        </p:nvPicPr>
        <p:blipFill>
          <a:blip r:embed="rId3" cstate="print"/>
          <a:srcRect/>
          <a:stretch>
            <a:fillRect/>
          </a:stretch>
        </p:blipFill>
        <p:spPr bwMode="black">
          <a:xfrm>
            <a:off x="7391400" y="5781675"/>
            <a:ext cx="1571625" cy="7207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7" name="Picture 12"/>
          <p:cNvPicPr>
            <a:picLocks noChangeAspect="1" noChangeArrowheads="1"/>
          </p:cNvPicPr>
          <p:nvPr/>
        </p:nvPicPr>
        <p:blipFill>
          <a:blip r:embed="rId3" cstate="print"/>
          <a:srcRect/>
          <a:stretch>
            <a:fillRect/>
          </a:stretch>
        </p:blipFill>
        <p:spPr bwMode="black">
          <a:xfrm>
            <a:off x="7391400" y="5781675"/>
            <a:ext cx="1571625" cy="720725"/>
          </a:xfrm>
          <a:prstGeom prst="rect">
            <a:avLst/>
          </a:prstGeom>
          <a:noFill/>
          <a:ln w="9525">
            <a:noFill/>
            <a:miter lim="800000"/>
            <a:headEnd/>
            <a:tailEnd/>
          </a:ln>
        </p:spPr>
      </p:pic>
      <p:sp>
        <p:nvSpPr>
          <p:cNvPr id="203778" name="Rectangle 2"/>
          <p:cNvSpPr>
            <a:spLocks noGrp="1" noChangeArrowheads="1"/>
          </p:cNvSpPr>
          <p:nvPr>
            <p:ph type="title"/>
          </p:nvPr>
        </p:nvSpPr>
        <p:spPr>
          <a:xfrm>
            <a:off x="318970" y="214290"/>
            <a:ext cx="6824797" cy="785818"/>
          </a:xfrm>
        </p:spPr>
        <p:txBody>
          <a:bodyPr/>
          <a:lstStyle/>
          <a:p>
            <a:pPr eaLnBrk="1" hangingPunct="1"/>
            <a:r>
              <a:rPr lang="en-US" smtClean="0"/>
              <a:t>Backup and Restore: Project Management Backup</a:t>
            </a:r>
          </a:p>
        </p:txBody>
      </p:sp>
      <p:pic>
        <p:nvPicPr>
          <p:cNvPr id="6" name="Picture 5"/>
          <p:cNvPicPr/>
          <p:nvPr/>
        </p:nvPicPr>
        <p:blipFill>
          <a:blip r:embed="rId4" cstate="print"/>
          <a:stretch>
            <a:fillRect/>
          </a:stretch>
        </p:blipFill>
        <p:spPr>
          <a:xfrm>
            <a:off x="381000" y="1429067"/>
            <a:ext cx="4114800" cy="3371534"/>
          </a:xfrm>
          <a:prstGeom prst="rect">
            <a:avLst/>
          </a:prstGeom>
        </p:spPr>
      </p:pic>
      <p:pic>
        <p:nvPicPr>
          <p:cNvPr id="7" name="Picture 6"/>
          <p:cNvPicPr/>
          <p:nvPr/>
        </p:nvPicPr>
        <p:blipFill>
          <a:blip r:embed="rId5" cstate="print"/>
          <a:stretch>
            <a:fillRect/>
          </a:stretch>
        </p:blipFill>
        <p:spPr>
          <a:xfrm>
            <a:off x="4859593" y="1066799"/>
            <a:ext cx="4103431" cy="4714875"/>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0" y="214290"/>
            <a:ext cx="6824797" cy="785818"/>
          </a:xfrm>
        </p:spPr>
        <p:txBody>
          <a:bodyPr/>
          <a:lstStyle/>
          <a:p>
            <a:r>
              <a:rPr lang="en-US" dirty="0" smtClean="0"/>
              <a:t>Smart 3D - Database architecture</a:t>
            </a:r>
            <a:endParaRPr lang="en-US" dirty="0"/>
          </a:p>
        </p:txBody>
      </p:sp>
      <p:sp>
        <p:nvSpPr>
          <p:cNvPr id="4" name="Slide Number Placeholder 3"/>
          <p:cNvSpPr>
            <a:spLocks noGrp="1"/>
          </p:cNvSpPr>
          <p:nvPr>
            <p:ph type="sldNum" sz="quarter" idx="12"/>
          </p:nvPr>
        </p:nvSpPr>
        <p:spPr/>
        <p:txBody>
          <a:bodyPr/>
          <a:lstStyle/>
          <a:p>
            <a:fld id="{3BDDA355-DE8D-49B6-B72B-9B84B24AB58E}" type="slidenum">
              <a:rPr lang="en-GB" smtClean="0"/>
              <a:pPr/>
              <a:t>9</a:t>
            </a:fld>
            <a:endParaRPr lang="en-GB" dirty="0"/>
          </a:p>
        </p:txBody>
      </p:sp>
      <p:sp>
        <p:nvSpPr>
          <p:cNvPr id="21" name="AutoShape 33"/>
          <p:cNvSpPr>
            <a:spLocks noChangeArrowheads="1"/>
          </p:cNvSpPr>
          <p:nvPr/>
        </p:nvSpPr>
        <p:spPr bwMode="black">
          <a:xfrm>
            <a:off x="381000" y="2286000"/>
            <a:ext cx="4105275" cy="1905000"/>
          </a:xfrm>
          <a:prstGeom prst="roundRect">
            <a:avLst>
              <a:gd name="adj" fmla="val 5681"/>
            </a:avLst>
          </a:prstGeom>
          <a:noFill/>
          <a:ln>
            <a:solidFill>
              <a:schemeClr val="accent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endParaRPr lang="en-US" dirty="0"/>
          </a:p>
        </p:txBody>
      </p:sp>
      <p:grpSp>
        <p:nvGrpSpPr>
          <p:cNvPr id="22" name="Group 35"/>
          <p:cNvGrpSpPr>
            <a:grpSpLocks/>
          </p:cNvGrpSpPr>
          <p:nvPr/>
        </p:nvGrpSpPr>
        <p:grpSpPr bwMode="auto">
          <a:xfrm>
            <a:off x="533400" y="4451415"/>
            <a:ext cx="609600" cy="1004889"/>
            <a:chOff x="144" y="2400"/>
            <a:chExt cx="384" cy="633"/>
          </a:xfrm>
        </p:grpSpPr>
        <p:sp>
          <p:nvSpPr>
            <p:cNvPr id="32" name="AutoShape 8"/>
            <p:cNvSpPr>
              <a:spLocks noChangeArrowheads="1"/>
            </p:cNvSpPr>
            <p:nvPr/>
          </p:nvSpPr>
          <p:spPr bwMode="invGray">
            <a:xfrm>
              <a:off x="144" y="2784"/>
              <a:ext cx="384" cy="249"/>
            </a:xfrm>
            <a:prstGeom prst="can">
              <a:avLst>
                <a:gd name="adj" fmla="val 50000"/>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sp>
          <p:nvSpPr>
            <p:cNvPr id="33" name="Line 34"/>
            <p:cNvSpPr>
              <a:spLocks noChangeShapeType="1"/>
            </p:cNvSpPr>
            <p:nvPr/>
          </p:nvSpPr>
          <p:spPr bwMode="black">
            <a:xfrm>
              <a:off x="336" y="2736"/>
              <a:ext cx="0" cy="96"/>
            </a:xfrm>
            <a:prstGeom prst="line">
              <a:avLst/>
            </a:prstGeom>
            <a:ln>
              <a:headEnd/>
              <a:tailEnd/>
            </a:ln>
          </p:spPr>
          <p:style>
            <a:lnRef idx="2">
              <a:schemeClr val="accent6"/>
            </a:lnRef>
            <a:fillRef idx="0">
              <a:schemeClr val="accent6"/>
            </a:fillRef>
            <a:effectRef idx="1">
              <a:schemeClr val="accent6"/>
            </a:effectRef>
            <a:fontRef idx="minor">
              <a:schemeClr val="tx1"/>
            </a:fontRef>
          </p:style>
          <p:txBody>
            <a:bodyPr anchor="ctr"/>
            <a:lstStyle/>
            <a:p>
              <a:endParaRPr lang="en-US" dirty="0"/>
            </a:p>
          </p:txBody>
        </p:sp>
        <p:sp>
          <p:nvSpPr>
            <p:cNvPr id="34" name="AutoShape 10"/>
            <p:cNvSpPr>
              <a:spLocks noChangeArrowheads="1"/>
            </p:cNvSpPr>
            <p:nvPr/>
          </p:nvSpPr>
          <p:spPr bwMode="invGray">
            <a:xfrm>
              <a:off x="144" y="2400"/>
              <a:ext cx="384" cy="349"/>
            </a:xfrm>
            <a:prstGeom prst="can">
              <a:avLst>
                <a:gd name="adj" fmla="val 30954"/>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p>
              <a:endParaRPr lang="es-ES" dirty="0">
                <a:solidFill>
                  <a:schemeClr val="bg1"/>
                </a:solidFill>
              </a:endParaRPr>
            </a:p>
          </p:txBody>
        </p:sp>
      </p:grpSp>
      <p:grpSp>
        <p:nvGrpSpPr>
          <p:cNvPr id="23" name="Group 37"/>
          <p:cNvGrpSpPr>
            <a:grpSpLocks/>
          </p:cNvGrpSpPr>
          <p:nvPr/>
        </p:nvGrpSpPr>
        <p:grpSpPr bwMode="auto">
          <a:xfrm>
            <a:off x="3505200" y="2667004"/>
            <a:ext cx="609600" cy="1004889"/>
            <a:chOff x="2016" y="2400"/>
            <a:chExt cx="384" cy="633"/>
          </a:xfrm>
        </p:grpSpPr>
        <p:sp>
          <p:nvSpPr>
            <p:cNvPr id="29" name="AutoShape 8"/>
            <p:cNvSpPr>
              <a:spLocks noChangeArrowheads="1"/>
            </p:cNvSpPr>
            <p:nvPr/>
          </p:nvSpPr>
          <p:spPr bwMode="invGray">
            <a:xfrm>
              <a:off x="2016" y="2784"/>
              <a:ext cx="384" cy="249"/>
            </a:xfrm>
            <a:prstGeom prst="can">
              <a:avLst>
                <a:gd name="adj" fmla="val 5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sp>
          <p:nvSpPr>
            <p:cNvPr id="30" name="Line 36"/>
            <p:cNvSpPr>
              <a:spLocks noChangeShapeType="1"/>
            </p:cNvSpPr>
            <p:nvPr/>
          </p:nvSpPr>
          <p:spPr bwMode="black">
            <a:xfrm>
              <a:off x="2208" y="2736"/>
              <a:ext cx="0" cy="96"/>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nchor="ctr"/>
            <a:lstStyle/>
            <a:p>
              <a:endParaRPr lang="en-US" dirty="0"/>
            </a:p>
          </p:txBody>
        </p:sp>
        <p:sp>
          <p:nvSpPr>
            <p:cNvPr id="31" name="AutoShape 10"/>
            <p:cNvSpPr>
              <a:spLocks noChangeArrowheads="1"/>
            </p:cNvSpPr>
            <p:nvPr/>
          </p:nvSpPr>
          <p:spPr bwMode="invGray">
            <a:xfrm>
              <a:off x="2016" y="2400"/>
              <a:ext cx="384" cy="349"/>
            </a:xfrm>
            <a:prstGeom prst="can">
              <a:avLst>
                <a:gd name="adj" fmla="val 30954"/>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s-ES" dirty="0">
                <a:solidFill>
                  <a:schemeClr val="bg1"/>
                </a:solidFill>
              </a:endParaRPr>
            </a:p>
          </p:txBody>
        </p:sp>
      </p:grpSp>
      <p:sp>
        <p:nvSpPr>
          <p:cNvPr id="24" name="AutoShape 10"/>
          <p:cNvSpPr>
            <a:spLocks noChangeArrowheads="1"/>
          </p:cNvSpPr>
          <p:nvPr/>
        </p:nvSpPr>
        <p:spPr bwMode="invGray">
          <a:xfrm>
            <a:off x="2514600" y="2667000"/>
            <a:ext cx="609600" cy="554038"/>
          </a:xfrm>
          <a:prstGeom prst="can">
            <a:avLst>
              <a:gd name="adj" fmla="val 30954"/>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endParaRPr lang="es-ES" dirty="0">
              <a:solidFill>
                <a:schemeClr val="bg1"/>
              </a:solidFill>
            </a:endParaRPr>
          </a:p>
        </p:txBody>
      </p:sp>
      <p:grpSp>
        <p:nvGrpSpPr>
          <p:cNvPr id="25" name="Group 36"/>
          <p:cNvGrpSpPr>
            <a:grpSpLocks/>
          </p:cNvGrpSpPr>
          <p:nvPr/>
        </p:nvGrpSpPr>
        <p:grpSpPr bwMode="auto">
          <a:xfrm>
            <a:off x="1524000" y="2667004"/>
            <a:ext cx="609600" cy="1004889"/>
            <a:chOff x="768" y="2400"/>
            <a:chExt cx="384" cy="633"/>
          </a:xfrm>
        </p:grpSpPr>
        <p:sp>
          <p:nvSpPr>
            <p:cNvPr id="26" name="AutoShape 8"/>
            <p:cNvSpPr>
              <a:spLocks noChangeArrowheads="1"/>
            </p:cNvSpPr>
            <p:nvPr/>
          </p:nvSpPr>
          <p:spPr bwMode="invGray">
            <a:xfrm>
              <a:off x="768" y="2784"/>
              <a:ext cx="384" cy="249"/>
            </a:xfrm>
            <a:prstGeom prst="can">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sp>
          <p:nvSpPr>
            <p:cNvPr id="27" name="Line 35"/>
            <p:cNvSpPr>
              <a:spLocks noChangeShapeType="1"/>
            </p:cNvSpPr>
            <p:nvPr/>
          </p:nvSpPr>
          <p:spPr bwMode="black">
            <a:xfrm>
              <a:off x="960" y="2736"/>
              <a:ext cx="0" cy="96"/>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nchor="ctr"/>
            <a:lstStyle/>
            <a:p>
              <a:endParaRPr lang="en-US" dirty="0"/>
            </a:p>
          </p:txBody>
        </p:sp>
        <p:sp>
          <p:nvSpPr>
            <p:cNvPr id="28" name="AutoShape 10"/>
            <p:cNvSpPr>
              <a:spLocks noChangeArrowheads="1"/>
            </p:cNvSpPr>
            <p:nvPr/>
          </p:nvSpPr>
          <p:spPr bwMode="invGray">
            <a:xfrm>
              <a:off x="768" y="2400"/>
              <a:ext cx="384" cy="349"/>
            </a:xfrm>
            <a:prstGeom prst="can">
              <a:avLst>
                <a:gd name="adj" fmla="val 30954"/>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es-ES" dirty="0">
                <a:solidFill>
                  <a:schemeClr val="bg1"/>
                </a:solidFill>
              </a:endParaRPr>
            </a:p>
          </p:txBody>
        </p:sp>
      </p:grpSp>
      <p:sp>
        <p:nvSpPr>
          <p:cNvPr id="35" name="TextBox 34"/>
          <p:cNvSpPr txBox="1"/>
          <p:nvPr/>
        </p:nvSpPr>
        <p:spPr>
          <a:xfrm>
            <a:off x="4953000" y="1773759"/>
            <a:ext cx="3124200" cy="3108543"/>
          </a:xfrm>
          <a:prstGeom prst="rect">
            <a:avLst/>
          </a:prstGeom>
          <a:noFill/>
        </p:spPr>
        <p:txBody>
          <a:bodyPr wrap="square" rtlCol="0">
            <a:spAutoFit/>
          </a:bodyPr>
          <a:lstStyle/>
          <a:p>
            <a:r>
              <a:rPr lang="en-US" sz="2800" b="1" dirty="0" smtClean="0">
                <a:solidFill>
                  <a:schemeClr val="accent6"/>
                </a:solidFill>
                <a:effectLst>
                  <a:outerShdw blurRad="38100" dist="38100" dir="2700000" algn="tl">
                    <a:srgbClr val="000000">
                      <a:alpha val="43137"/>
                    </a:srgbClr>
                  </a:outerShdw>
                </a:effectLst>
              </a:rPr>
              <a:t>Site</a:t>
            </a:r>
          </a:p>
          <a:p>
            <a:r>
              <a:rPr lang="en-US" sz="2800" b="1" dirty="0" smtClean="0">
                <a:solidFill>
                  <a:schemeClr val="accent6"/>
                </a:solidFill>
                <a:effectLst>
                  <a:outerShdw blurRad="38100" dist="38100" dir="2700000" algn="tl">
                    <a:srgbClr val="000000">
                      <a:alpha val="43137"/>
                    </a:srgbClr>
                  </a:outerShdw>
                </a:effectLst>
              </a:rPr>
              <a:t>Site Schema</a:t>
            </a:r>
          </a:p>
          <a:p>
            <a:r>
              <a:rPr lang="en-US" sz="2800" b="1" dirty="0" smtClean="0">
                <a:solidFill>
                  <a:schemeClr val="accent1"/>
                </a:solidFill>
                <a:effectLst>
                  <a:outerShdw blurRad="38100" dist="38100" dir="2700000" algn="tl">
                    <a:srgbClr val="000000">
                      <a:alpha val="43137"/>
                    </a:srgbClr>
                  </a:outerShdw>
                </a:effectLst>
              </a:rPr>
              <a:t>Catalog</a:t>
            </a:r>
          </a:p>
          <a:p>
            <a:r>
              <a:rPr lang="en-US" sz="2800" b="1" dirty="0" smtClean="0">
                <a:solidFill>
                  <a:schemeClr val="accent1"/>
                </a:solidFill>
                <a:effectLst>
                  <a:outerShdw blurRad="38100" dist="38100" dir="2700000" algn="tl">
                    <a:srgbClr val="000000">
                      <a:alpha val="43137"/>
                    </a:srgbClr>
                  </a:outerShdw>
                </a:effectLst>
              </a:rPr>
              <a:t>Catalog Schema</a:t>
            </a:r>
          </a:p>
          <a:p>
            <a:r>
              <a:rPr lang="en-US" sz="2800" b="1" dirty="0" smtClean="0">
                <a:solidFill>
                  <a:schemeClr val="accent4"/>
                </a:solidFill>
                <a:effectLst>
                  <a:outerShdw blurRad="38100" dist="38100" dir="2700000" algn="tl">
                    <a:srgbClr val="000000">
                      <a:alpha val="43137"/>
                    </a:srgbClr>
                  </a:outerShdw>
                </a:effectLst>
              </a:rPr>
              <a:t>Model</a:t>
            </a:r>
          </a:p>
          <a:p>
            <a:r>
              <a:rPr lang="en-US" sz="2800" b="1" dirty="0" smtClean="0">
                <a:solidFill>
                  <a:schemeClr val="accent3"/>
                </a:solidFill>
                <a:effectLst>
                  <a:outerShdw blurRad="38100" dist="38100" dir="2700000" algn="tl">
                    <a:srgbClr val="000000">
                      <a:alpha val="43137"/>
                    </a:srgbClr>
                  </a:outerShdw>
                </a:effectLst>
              </a:rPr>
              <a:t>Reports</a:t>
            </a:r>
          </a:p>
          <a:p>
            <a:r>
              <a:rPr lang="en-US" sz="2800" b="1" dirty="0" smtClean="0">
                <a:solidFill>
                  <a:schemeClr val="accent3"/>
                </a:solidFill>
                <a:effectLst>
                  <a:outerShdw blurRad="38100" dist="38100" dir="2700000" algn="tl">
                    <a:srgbClr val="000000">
                      <a:alpha val="43137"/>
                    </a:srgbClr>
                  </a:outerShdw>
                </a:effectLst>
              </a:rPr>
              <a:t>Reports Schema</a:t>
            </a:r>
          </a:p>
        </p:txBody>
      </p:sp>
      <p:sp>
        <p:nvSpPr>
          <p:cNvPr id="20" name="Rectangle 19"/>
          <p:cNvSpPr/>
          <p:nvPr/>
        </p:nvSpPr>
        <p:spPr>
          <a:xfrm>
            <a:off x="378041" y="1012298"/>
            <a:ext cx="2089033" cy="338554"/>
          </a:xfrm>
          <a:prstGeom prst="rect">
            <a:avLst/>
          </a:prstGeom>
        </p:spPr>
        <p:txBody>
          <a:bodyPr wrap="none">
            <a:spAutoFit/>
          </a:bodyPr>
          <a:lstStyle/>
          <a:p>
            <a:r>
              <a:rPr lang="en-US" sz="1600" b="1" dirty="0">
                <a:solidFill>
                  <a:prstClr val="black"/>
                </a:solidFill>
              </a:rPr>
              <a:t>Plant </a:t>
            </a:r>
            <a:r>
              <a:rPr lang="en-US" sz="1600" b="1" dirty="0" smtClean="0">
                <a:solidFill>
                  <a:prstClr val="black"/>
                </a:solidFill>
              </a:rPr>
              <a:t>Configuration</a:t>
            </a:r>
            <a:endParaRPr lang="en-US" dirty="0"/>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ChangeArrowheads="1"/>
          </p:cNvSpPr>
          <p:nvPr>
            <p:ph type="title"/>
          </p:nvPr>
        </p:nvSpPr>
        <p:spPr>
          <a:xfrm>
            <a:off x="318970" y="214290"/>
            <a:ext cx="6824797" cy="785818"/>
          </a:xfrm>
        </p:spPr>
        <p:txBody>
          <a:bodyPr/>
          <a:lstStyle/>
          <a:p>
            <a:pPr eaLnBrk="1" hangingPunct="1"/>
            <a:r>
              <a:rPr lang="en-US" smtClean="0"/>
              <a:t>Backup and Restore:  Restore options</a:t>
            </a:r>
          </a:p>
        </p:txBody>
      </p:sp>
      <p:pic>
        <p:nvPicPr>
          <p:cNvPr id="4" name="Picture 3"/>
          <p:cNvPicPr/>
          <p:nvPr/>
        </p:nvPicPr>
        <p:blipFill>
          <a:blip r:embed="rId3" cstate="print"/>
          <a:stretch>
            <a:fillRect/>
          </a:stretch>
        </p:blipFill>
        <p:spPr>
          <a:xfrm>
            <a:off x="1828800" y="1143000"/>
            <a:ext cx="5029200" cy="5029200"/>
          </a:xfrm>
          <a:prstGeom prst="rect">
            <a:avLst/>
          </a:prstGeom>
        </p:spPr>
      </p:pic>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p:txBody>
          <a:bodyPr>
            <a:normAutofit/>
          </a:bodyPr>
          <a:lstStyle/>
          <a:p>
            <a:pPr eaLnBrk="1" hangingPunct="1"/>
            <a:r>
              <a:rPr lang="en-US" smtClean="0"/>
              <a:t>Backup and Restore: Restore one or more plant databases from backup</a:t>
            </a:r>
            <a:endParaRPr lang="en-US" sz="2800" smtClean="0"/>
          </a:p>
        </p:txBody>
      </p:sp>
      <p:sp>
        <p:nvSpPr>
          <p:cNvPr id="207874" name="Rectangle 3"/>
          <p:cNvSpPr>
            <a:spLocks noGrp="1" noChangeArrowheads="1"/>
          </p:cNvSpPr>
          <p:nvPr>
            <p:ph idx="1"/>
          </p:nvPr>
        </p:nvSpPr>
        <p:spPr/>
        <p:txBody>
          <a:bodyPr/>
          <a:lstStyle/>
          <a:p>
            <a:pPr marL="0" indent="3175" eaLnBrk="1" hangingPunct="1"/>
            <a:r>
              <a:rPr lang="en-US" sz="2400" dirty="0" smtClean="0"/>
              <a:t> Restores previously backed up plants overwriting the existing one.</a:t>
            </a:r>
          </a:p>
          <a:p>
            <a:pPr marL="0" indent="3175" eaLnBrk="1" hangingPunct="1"/>
            <a:r>
              <a:rPr lang="en-US" sz="2400" dirty="0" smtClean="0"/>
              <a:t> You can only restore a complete plant (no partial restore) </a:t>
            </a:r>
          </a:p>
          <a:p>
            <a:pPr marL="0" indent="3175" eaLnBrk="1" hangingPunct="1"/>
            <a:r>
              <a:rPr lang="en-US" sz="2400" dirty="0" smtClean="0"/>
              <a:t> Catalog can be overwritten or not depending on user selection to prompts</a:t>
            </a:r>
          </a:p>
          <a:p>
            <a:pPr marL="0" indent="3175" eaLnBrk="1" hangingPunct="1"/>
            <a:r>
              <a:rPr lang="en-US" sz="2400" dirty="0" smtClean="0"/>
              <a:t>Items that were manually backed up (Shared Content folder) need to be manually restored as well</a:t>
            </a:r>
          </a:p>
        </p:txBody>
      </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p:txBody>
          <a:bodyPr>
            <a:normAutofit/>
          </a:bodyPr>
          <a:lstStyle/>
          <a:p>
            <a:pPr eaLnBrk="1" hangingPunct="1"/>
            <a:r>
              <a:rPr lang="en-US" smtClean="0"/>
              <a:t>Backup and Restore: Restore plant for selective recovery of model objects</a:t>
            </a:r>
          </a:p>
        </p:txBody>
      </p:sp>
      <p:sp>
        <p:nvSpPr>
          <p:cNvPr id="209922" name="Rectangle 3"/>
          <p:cNvSpPr>
            <a:spLocks noGrp="1" noChangeArrowheads="1"/>
          </p:cNvSpPr>
          <p:nvPr>
            <p:ph idx="1"/>
          </p:nvPr>
        </p:nvSpPr>
        <p:spPr/>
        <p:txBody>
          <a:bodyPr/>
          <a:lstStyle/>
          <a:p>
            <a:pPr eaLnBrk="1" hangingPunct="1"/>
            <a:r>
              <a:rPr lang="en-US" sz="2400" dirty="0" smtClean="0"/>
              <a:t>Restores a plant from a previous backup, without overwriting the existing plant.</a:t>
            </a:r>
          </a:p>
          <a:p>
            <a:pPr eaLnBrk="1" hangingPunct="1"/>
            <a:r>
              <a:rPr lang="en-US" sz="2400" dirty="0" smtClean="0"/>
              <a:t>Allows for selective recovery of objects from previous versions of the same Plant without losing object identity or relationships</a:t>
            </a:r>
          </a:p>
          <a:p>
            <a:pPr eaLnBrk="1" hangingPunct="1"/>
            <a:r>
              <a:rPr lang="en-US" sz="2400" dirty="0" smtClean="0"/>
              <a:t>The restored project will exist in the Site database in parallel to the current project and would share the same catalog.</a:t>
            </a:r>
            <a:endParaRPr lang="en-US" dirty="0" smtClean="0"/>
          </a:p>
        </p:txBody>
      </p:sp>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p:txBody>
          <a:bodyPr>
            <a:normAutofit/>
          </a:bodyPr>
          <a:lstStyle/>
          <a:p>
            <a:pPr eaLnBrk="1" hangingPunct="1"/>
            <a:r>
              <a:rPr lang="en-US" smtClean="0"/>
              <a:t>Backup and Restore: Restore plant as a copy</a:t>
            </a:r>
          </a:p>
        </p:txBody>
      </p:sp>
      <p:sp>
        <p:nvSpPr>
          <p:cNvPr id="211970" name="Rectangle 3"/>
          <p:cNvSpPr>
            <a:spLocks noGrp="1" noChangeArrowheads="1"/>
          </p:cNvSpPr>
          <p:nvPr>
            <p:ph idx="1"/>
          </p:nvPr>
        </p:nvSpPr>
        <p:spPr/>
        <p:txBody>
          <a:bodyPr/>
          <a:lstStyle/>
          <a:p>
            <a:pPr eaLnBrk="1" hangingPunct="1"/>
            <a:r>
              <a:rPr lang="en-US" sz="2400" dirty="0" smtClean="0"/>
              <a:t>Allows the restore of plants that were backed up from a different site database.</a:t>
            </a:r>
          </a:p>
          <a:p>
            <a:pPr eaLnBrk="1" hangingPunct="1"/>
            <a:r>
              <a:rPr lang="en-US" sz="2400" dirty="0" smtClean="0"/>
              <a:t>Allows to create a replica but independent plant from the production plant backup (test plants).</a:t>
            </a:r>
          </a:p>
          <a:p>
            <a:pPr eaLnBrk="1" hangingPunct="1"/>
            <a:r>
              <a:rPr lang="en-US" sz="2400" dirty="0" smtClean="0"/>
              <a:t>Ability to change the name of the plant and the restored  model and catalog databases.</a:t>
            </a:r>
          </a:p>
          <a:p>
            <a:r>
              <a:rPr lang="en-US" sz="2400" dirty="0" smtClean="0"/>
              <a:t>When the selected plant to restore is registered with </a:t>
            </a:r>
            <a:r>
              <a:rPr lang="en-US" sz="2400" dirty="0" err="1" smtClean="0"/>
              <a:t>SmartPlant</a:t>
            </a:r>
            <a:r>
              <a:rPr lang="en-US" sz="2400" dirty="0" smtClean="0"/>
              <a:t> Foundation, the registration is removed from the copy during the restore.</a:t>
            </a:r>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en-US" smtClean="0"/>
              <a:t>Backup and Restore: Off-site Restore</a:t>
            </a:r>
          </a:p>
        </p:txBody>
      </p:sp>
      <p:sp>
        <p:nvSpPr>
          <p:cNvPr id="214018" name="Rectangle 3"/>
          <p:cNvSpPr>
            <a:spLocks noGrp="1" noChangeArrowheads="1"/>
          </p:cNvSpPr>
          <p:nvPr>
            <p:ph idx="1"/>
          </p:nvPr>
        </p:nvSpPr>
        <p:spPr/>
        <p:txBody>
          <a:bodyPr>
            <a:noAutofit/>
          </a:bodyPr>
          <a:lstStyle/>
          <a:p>
            <a:pPr marL="0" indent="3175" eaLnBrk="1" hangingPunct="1"/>
            <a:r>
              <a:rPr lang="en-US" sz="2000" dirty="0" smtClean="0"/>
              <a:t>May be used to restore entire project on a new location, it can be due to a change in database servers, or to restore a backup received from a third party company.</a:t>
            </a:r>
          </a:p>
          <a:p>
            <a:pPr marL="400050" lvl="1" indent="3175" eaLnBrk="1" hangingPunct="1">
              <a:buFontTx/>
              <a:buChar char="-"/>
            </a:pPr>
            <a:r>
              <a:rPr lang="en-US" sz="2000" dirty="0" smtClean="0"/>
              <a:t> Using database wizard, restore site from backup set</a:t>
            </a:r>
          </a:p>
          <a:p>
            <a:pPr marL="400050" lvl="1" indent="3175" eaLnBrk="1" hangingPunct="1">
              <a:buFontTx/>
              <a:buChar char="-"/>
            </a:pPr>
            <a:r>
              <a:rPr lang="en-US" sz="2000" dirty="0" smtClean="0"/>
              <a:t> Using project management, restore plant from backup (this brings in catalog associated with the plant)</a:t>
            </a:r>
          </a:p>
          <a:p>
            <a:pPr marL="400050" lvl="1" indent="3175" eaLnBrk="1" hangingPunct="1">
              <a:buFontTx/>
              <a:buChar char="-"/>
            </a:pPr>
            <a:r>
              <a:rPr lang="en-US" sz="2000" dirty="0" smtClean="0"/>
              <a:t> Regenerate report databases</a:t>
            </a:r>
          </a:p>
          <a:p>
            <a:pPr marL="400050" lvl="1" indent="3175" eaLnBrk="1" hangingPunct="1">
              <a:buFontTx/>
              <a:buChar char="-"/>
            </a:pPr>
            <a:r>
              <a:rPr lang="en-US" sz="2000" dirty="0" smtClean="0"/>
              <a:t> Manually copy all the Shared Content files and outputs to the remote site</a:t>
            </a:r>
          </a:p>
          <a:p>
            <a:pPr marL="400050" lvl="1" indent="3175" eaLnBrk="1" hangingPunct="1">
              <a:buFontTx/>
              <a:buChar char="-"/>
            </a:pPr>
            <a:r>
              <a:rPr lang="en-US" sz="2000" dirty="0" smtClean="0"/>
              <a:t> Custom symbol </a:t>
            </a:r>
            <a:r>
              <a:rPr lang="en-US" sz="2000" dirty="0" err="1" smtClean="0"/>
              <a:t>dlls</a:t>
            </a:r>
            <a:r>
              <a:rPr lang="en-US" sz="2000" dirty="0" smtClean="0"/>
              <a:t> need to be registered on each client workstation at the remote site if required</a:t>
            </a:r>
          </a:p>
        </p:txBody>
      </p:sp>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ChangeArrowheads="1"/>
          </p:cNvSpPr>
          <p:nvPr>
            <p:ph type="title"/>
          </p:nvPr>
        </p:nvSpPr>
        <p:spPr/>
        <p:txBody>
          <a:bodyPr/>
          <a:lstStyle/>
          <a:p>
            <a:pPr eaLnBrk="1" hangingPunct="1"/>
            <a:r>
              <a:rPr lang="en-US" smtClean="0"/>
              <a:t>Setup and Administration Lab</a:t>
            </a:r>
          </a:p>
        </p:txBody>
      </p:sp>
      <p:sp>
        <p:nvSpPr>
          <p:cNvPr id="233474" name="Rectangle 3"/>
          <p:cNvSpPr>
            <a:spLocks noGrp="1" noChangeArrowheads="1"/>
          </p:cNvSpPr>
          <p:nvPr>
            <p:ph type="body" idx="1"/>
          </p:nvPr>
        </p:nvSpPr>
        <p:spPr/>
        <p:txBody>
          <a:bodyPr/>
          <a:lstStyle/>
          <a:p>
            <a:pPr eaLnBrk="1" hangingPunct="1"/>
            <a:r>
              <a:rPr lang="en-US" sz="2000" dirty="0" smtClean="0"/>
              <a:t>Lab 4 – </a:t>
            </a:r>
            <a:r>
              <a:rPr lang="en-US" sz="2000" dirty="0"/>
              <a:t>7</a:t>
            </a:r>
            <a:endParaRPr lang="en-US" sz="2000" dirty="0" smtClean="0"/>
          </a:p>
          <a:p>
            <a:pPr algn="ctr" eaLnBrk="1" hangingPunct="1">
              <a:buFont typeface="Wingdings" pitchFamily="2" charset="2"/>
              <a:buNone/>
            </a:pPr>
            <a:endParaRPr lang="en-US" sz="2000" dirty="0" smtClean="0"/>
          </a:p>
          <a:p>
            <a:pPr algn="ctr" eaLnBrk="1" hangingPunct="1"/>
            <a:endParaRPr lang="en-US" sz="2000" dirty="0" smtClean="0"/>
          </a:p>
        </p:txBody>
      </p:sp>
    </p:spTree>
    <p:extLst>
      <p:ext uri="{BB962C8B-B14F-4D97-AF65-F5344CB8AC3E}">
        <p14:creationId xmlns:p14="http://schemas.microsoft.com/office/powerpoint/2010/main" val="2957120683"/>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Grp="1" noChangeArrowheads="1"/>
          </p:cNvSpPr>
          <p:nvPr>
            <p:ph type="title"/>
          </p:nvPr>
        </p:nvSpPr>
        <p:spPr/>
        <p:txBody>
          <a:bodyPr/>
          <a:lstStyle/>
          <a:p>
            <a:r>
              <a:rPr lang="en-US" smtClean="0"/>
              <a:t>Project Management: Delete a Plant</a:t>
            </a:r>
          </a:p>
        </p:txBody>
      </p:sp>
      <p:sp>
        <p:nvSpPr>
          <p:cNvPr id="216066" name="Rectangle 3"/>
          <p:cNvSpPr>
            <a:spLocks noGrp="1" noChangeArrowheads="1"/>
          </p:cNvSpPr>
          <p:nvPr>
            <p:ph idx="1"/>
          </p:nvPr>
        </p:nvSpPr>
        <p:spPr/>
        <p:txBody>
          <a:bodyPr/>
          <a:lstStyle/>
          <a:p>
            <a:r>
              <a:rPr lang="en-US" sz="2000" dirty="0" smtClean="0"/>
              <a:t>Full Control permission at the root level.</a:t>
            </a:r>
          </a:p>
          <a:p>
            <a:r>
              <a:rPr lang="en-US" sz="2000" dirty="0" smtClean="0"/>
              <a:t>Option to drop or leave the physical database files in place.</a:t>
            </a:r>
          </a:p>
          <a:p>
            <a:r>
              <a:rPr lang="en-US" sz="2000" dirty="0" smtClean="0"/>
              <a:t>For plants in Oracle, the software may not delete all of the associated database objects. To delete schema information after deleting an Oracle plant, you must use the </a:t>
            </a:r>
            <a:r>
              <a:rPr lang="en-US" sz="2000" b="1" dirty="0" smtClean="0"/>
              <a:t>Oracle Database Tools Wizard for Smart 3D </a:t>
            </a:r>
            <a:r>
              <a:rPr lang="en-US" sz="2000" dirty="0" smtClean="0"/>
              <a:t>located at [</a:t>
            </a:r>
            <a:r>
              <a:rPr lang="en-US" sz="2000" i="1" dirty="0" smtClean="0"/>
              <a:t>Product Directory</a:t>
            </a:r>
            <a:r>
              <a:rPr lang="en-US" sz="2000" dirty="0" smtClean="0"/>
              <a:t>]\</a:t>
            </a:r>
            <a:r>
              <a:rPr lang="en-US" sz="2000" dirty="0" err="1" smtClean="0"/>
              <a:t>ProjectMgmt</a:t>
            </a:r>
            <a:r>
              <a:rPr lang="en-US" sz="2000" dirty="0" smtClean="0"/>
              <a:t>\Tools\Bin\SP3DOracleDBToolsWizard.exe.</a:t>
            </a:r>
          </a:p>
          <a:p>
            <a:endParaRPr lang="en-US" sz="2400" dirty="0" smtClean="0"/>
          </a:p>
        </p:txBody>
      </p:sp>
    </p:spTree>
    <p:extLst>
      <p:ext uri="{BB962C8B-B14F-4D97-AF65-F5344CB8AC3E}">
        <p14:creationId xmlns:p14="http://schemas.microsoft.com/office/powerpoint/2010/main" val="917597053"/>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dirty="0" smtClean="0"/>
              <a:t>Project Management: Delete a Catalog</a:t>
            </a:r>
          </a:p>
        </p:txBody>
      </p:sp>
      <p:sp>
        <p:nvSpPr>
          <p:cNvPr id="2051" name="Rectangle 3"/>
          <p:cNvSpPr>
            <a:spLocks noGrp="1" noChangeArrowheads="1"/>
          </p:cNvSpPr>
          <p:nvPr>
            <p:ph idx="1"/>
          </p:nvPr>
        </p:nvSpPr>
        <p:spPr/>
        <p:txBody>
          <a:bodyPr/>
          <a:lstStyle/>
          <a:p>
            <a:r>
              <a:rPr lang="en-US" sz="2000" dirty="0" smtClean="0"/>
              <a:t>Catalogs can only be deleted if they are not associated with any plant.</a:t>
            </a:r>
          </a:p>
          <a:p>
            <a:r>
              <a:rPr lang="en-US" sz="2000" dirty="0" smtClean="0"/>
              <a:t>In Oracle servers, Catalog must also be deleted using the </a:t>
            </a:r>
            <a:r>
              <a:rPr lang="en-US" sz="2000" b="1" dirty="0" smtClean="0"/>
              <a:t>Oracle Database Tools Wizard for Smart 3D </a:t>
            </a:r>
            <a:endParaRPr lang="en-US" sz="2000" dirty="0" smtClean="0"/>
          </a:p>
          <a:p>
            <a:endParaRPr lang="en-US" sz="2400" dirty="0" smtClean="0"/>
          </a:p>
        </p:txBody>
      </p:sp>
      <p:graphicFrame>
        <p:nvGraphicFramePr>
          <p:cNvPr id="2050" name="Object 4"/>
          <p:cNvGraphicFramePr>
            <a:graphicFrameLocks noChangeAspect="1"/>
          </p:cNvGraphicFramePr>
          <p:nvPr>
            <p:extLst>
              <p:ext uri="{D42A27DB-BD31-4B8C-83A1-F6EECF244321}">
                <p14:modId xmlns:p14="http://schemas.microsoft.com/office/powerpoint/2010/main" val="3560889239"/>
              </p:ext>
            </p:extLst>
          </p:nvPr>
        </p:nvGraphicFramePr>
        <p:xfrm>
          <a:off x="1828800" y="3429000"/>
          <a:ext cx="5257800" cy="1938338"/>
        </p:xfrm>
        <a:graphic>
          <a:graphicData uri="http://schemas.openxmlformats.org/presentationml/2006/ole">
            <mc:AlternateContent xmlns:mc="http://schemas.openxmlformats.org/markup-compatibility/2006">
              <mc:Choice xmlns:v="urn:schemas-microsoft-com:vml" Requires="v">
                <p:oleObj spid="_x0000_s1144" name="Imagen de mapa de bits" r:id="rId4" imgW="3381847" imgH="1247619" progId="PBrush">
                  <p:embed/>
                </p:oleObj>
              </mc:Choice>
              <mc:Fallback>
                <p:oleObj name="Imagen de mapa de bits" r:id="rId4" imgW="3381847" imgH="1247619" progId="PBrush">
                  <p:embed/>
                  <p:pic>
                    <p:nvPicPr>
                      <p:cNvPr id="0" name="Picture 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429000"/>
                        <a:ext cx="5257800" cy="193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7" name="Picture 13"/>
          <p:cNvPicPr>
            <a:picLocks noChangeAspect="1" noChangeArrowheads="1"/>
          </p:cNvPicPr>
          <p:nvPr/>
        </p:nvPicPr>
        <p:blipFill>
          <a:blip r:embed="rId3" cstate="print"/>
          <a:srcRect/>
          <a:stretch>
            <a:fillRect/>
          </a:stretch>
        </p:blipFill>
        <p:spPr bwMode="black">
          <a:xfrm>
            <a:off x="1211087" y="1008062"/>
            <a:ext cx="371475" cy="304800"/>
          </a:xfrm>
          <a:prstGeom prst="rect">
            <a:avLst/>
          </a:prstGeom>
          <a:noFill/>
          <a:ln w="9525">
            <a:noFill/>
            <a:miter lim="800000"/>
            <a:headEnd/>
            <a:tailEnd/>
          </a:ln>
        </p:spPr>
      </p:pic>
      <p:pic>
        <p:nvPicPr>
          <p:cNvPr id="221188" name="Picture 14"/>
          <p:cNvPicPr>
            <a:picLocks noChangeAspect="1" noChangeArrowheads="1"/>
          </p:cNvPicPr>
          <p:nvPr/>
        </p:nvPicPr>
        <p:blipFill>
          <a:blip r:embed="rId4" cstate="print"/>
          <a:srcRect/>
          <a:stretch>
            <a:fillRect/>
          </a:stretch>
        </p:blipFill>
        <p:spPr bwMode="black">
          <a:xfrm>
            <a:off x="1211087" y="1389062"/>
            <a:ext cx="323850" cy="314325"/>
          </a:xfrm>
          <a:prstGeom prst="rect">
            <a:avLst/>
          </a:prstGeom>
          <a:noFill/>
          <a:ln w="9525">
            <a:noFill/>
            <a:miter lim="800000"/>
            <a:headEnd/>
            <a:tailEnd/>
          </a:ln>
        </p:spPr>
      </p:pic>
      <p:pic>
        <p:nvPicPr>
          <p:cNvPr id="221189" name="Picture 15"/>
          <p:cNvPicPr>
            <a:picLocks noChangeAspect="1" noChangeArrowheads="1"/>
          </p:cNvPicPr>
          <p:nvPr/>
        </p:nvPicPr>
        <p:blipFill>
          <a:blip r:embed="rId5" cstate="print"/>
          <a:srcRect/>
          <a:stretch>
            <a:fillRect/>
          </a:stretch>
        </p:blipFill>
        <p:spPr bwMode="black">
          <a:xfrm>
            <a:off x="1211087" y="1846262"/>
            <a:ext cx="333375" cy="304800"/>
          </a:xfrm>
          <a:prstGeom prst="rect">
            <a:avLst/>
          </a:prstGeom>
          <a:noFill/>
          <a:ln w="9525">
            <a:noFill/>
            <a:miter lim="800000"/>
            <a:headEnd/>
            <a:tailEnd/>
          </a:ln>
        </p:spPr>
      </p:pic>
      <p:pic>
        <p:nvPicPr>
          <p:cNvPr id="221190" name="Picture 16"/>
          <p:cNvPicPr>
            <a:picLocks noChangeAspect="1" noChangeArrowheads="1"/>
          </p:cNvPicPr>
          <p:nvPr/>
        </p:nvPicPr>
        <p:blipFill>
          <a:blip r:embed="rId6" cstate="print"/>
          <a:srcRect/>
          <a:stretch>
            <a:fillRect/>
          </a:stretch>
        </p:blipFill>
        <p:spPr bwMode="black">
          <a:xfrm>
            <a:off x="1211087" y="2227262"/>
            <a:ext cx="342900" cy="304800"/>
          </a:xfrm>
          <a:prstGeom prst="rect">
            <a:avLst/>
          </a:prstGeom>
          <a:noFill/>
          <a:ln w="9525">
            <a:noFill/>
            <a:miter lim="800000"/>
            <a:headEnd/>
            <a:tailEnd/>
          </a:ln>
        </p:spPr>
      </p:pic>
      <p:pic>
        <p:nvPicPr>
          <p:cNvPr id="221191" name="Picture 17"/>
          <p:cNvPicPr>
            <a:picLocks noChangeAspect="1" noChangeArrowheads="1"/>
          </p:cNvPicPr>
          <p:nvPr/>
        </p:nvPicPr>
        <p:blipFill>
          <a:blip r:embed="rId7" cstate="print"/>
          <a:srcRect/>
          <a:stretch>
            <a:fillRect/>
          </a:stretch>
        </p:blipFill>
        <p:spPr bwMode="black">
          <a:xfrm>
            <a:off x="1211087" y="2608262"/>
            <a:ext cx="342900" cy="342900"/>
          </a:xfrm>
          <a:prstGeom prst="rect">
            <a:avLst/>
          </a:prstGeom>
          <a:noFill/>
          <a:ln w="9525">
            <a:noFill/>
            <a:miter lim="800000"/>
            <a:headEnd/>
            <a:tailEnd/>
          </a:ln>
        </p:spPr>
      </p:pic>
      <p:pic>
        <p:nvPicPr>
          <p:cNvPr id="221192" name="Picture 18"/>
          <p:cNvPicPr>
            <a:picLocks noChangeAspect="1" noChangeArrowheads="1"/>
          </p:cNvPicPr>
          <p:nvPr/>
        </p:nvPicPr>
        <p:blipFill>
          <a:blip r:embed="rId8" cstate="print"/>
          <a:srcRect/>
          <a:stretch>
            <a:fillRect/>
          </a:stretch>
        </p:blipFill>
        <p:spPr bwMode="black">
          <a:xfrm>
            <a:off x="1211087" y="3065462"/>
            <a:ext cx="333375" cy="323850"/>
          </a:xfrm>
          <a:prstGeom prst="rect">
            <a:avLst/>
          </a:prstGeom>
          <a:noFill/>
          <a:ln w="9525">
            <a:noFill/>
            <a:miter lim="800000"/>
            <a:headEnd/>
            <a:tailEnd/>
          </a:ln>
        </p:spPr>
      </p:pic>
      <p:pic>
        <p:nvPicPr>
          <p:cNvPr id="221193" name="Picture 19"/>
          <p:cNvPicPr>
            <a:picLocks noChangeAspect="1" noChangeArrowheads="1"/>
          </p:cNvPicPr>
          <p:nvPr/>
        </p:nvPicPr>
        <p:blipFill>
          <a:blip r:embed="rId9" cstate="print"/>
          <a:srcRect/>
          <a:stretch>
            <a:fillRect/>
          </a:stretch>
        </p:blipFill>
        <p:spPr bwMode="black">
          <a:xfrm>
            <a:off x="1211087" y="3446462"/>
            <a:ext cx="342900" cy="333375"/>
          </a:xfrm>
          <a:prstGeom prst="rect">
            <a:avLst/>
          </a:prstGeom>
          <a:noFill/>
          <a:ln w="9525">
            <a:noFill/>
            <a:miter lim="800000"/>
            <a:headEnd/>
            <a:tailEnd/>
          </a:ln>
        </p:spPr>
      </p:pic>
      <p:pic>
        <p:nvPicPr>
          <p:cNvPr id="221194" name="Picture 20"/>
          <p:cNvPicPr>
            <a:picLocks noChangeAspect="1" noChangeArrowheads="1"/>
          </p:cNvPicPr>
          <p:nvPr/>
        </p:nvPicPr>
        <p:blipFill>
          <a:blip r:embed="rId10" cstate="print"/>
          <a:srcRect/>
          <a:stretch>
            <a:fillRect/>
          </a:stretch>
        </p:blipFill>
        <p:spPr bwMode="black">
          <a:xfrm>
            <a:off x="1211087" y="3827462"/>
            <a:ext cx="333375" cy="371475"/>
          </a:xfrm>
          <a:prstGeom prst="rect">
            <a:avLst/>
          </a:prstGeom>
          <a:noFill/>
          <a:ln w="9525">
            <a:noFill/>
            <a:miter lim="800000"/>
            <a:headEnd/>
            <a:tailEnd/>
          </a:ln>
        </p:spPr>
      </p:pic>
      <p:pic>
        <p:nvPicPr>
          <p:cNvPr id="221195" name="Picture 21"/>
          <p:cNvPicPr>
            <a:picLocks noChangeAspect="1" noChangeArrowheads="1"/>
          </p:cNvPicPr>
          <p:nvPr/>
        </p:nvPicPr>
        <p:blipFill>
          <a:blip r:embed="rId11" cstate="print"/>
          <a:srcRect/>
          <a:stretch>
            <a:fillRect/>
          </a:stretch>
        </p:blipFill>
        <p:spPr bwMode="black">
          <a:xfrm>
            <a:off x="1211087" y="4284662"/>
            <a:ext cx="342900" cy="342900"/>
          </a:xfrm>
          <a:prstGeom prst="rect">
            <a:avLst/>
          </a:prstGeom>
          <a:noFill/>
          <a:ln w="9525">
            <a:noFill/>
            <a:miter lim="800000"/>
            <a:headEnd/>
            <a:tailEnd/>
          </a:ln>
        </p:spPr>
      </p:pic>
      <p:pic>
        <p:nvPicPr>
          <p:cNvPr id="221196" name="Picture 22"/>
          <p:cNvPicPr>
            <a:picLocks noChangeAspect="1" noChangeArrowheads="1"/>
          </p:cNvPicPr>
          <p:nvPr/>
        </p:nvPicPr>
        <p:blipFill>
          <a:blip r:embed="rId12" cstate="print"/>
          <a:srcRect/>
          <a:stretch>
            <a:fillRect/>
          </a:stretch>
        </p:blipFill>
        <p:spPr bwMode="black">
          <a:xfrm>
            <a:off x="1211087" y="4741862"/>
            <a:ext cx="323850" cy="304800"/>
          </a:xfrm>
          <a:prstGeom prst="rect">
            <a:avLst/>
          </a:prstGeom>
          <a:noFill/>
          <a:ln w="9525">
            <a:noFill/>
            <a:miter lim="800000"/>
            <a:headEnd/>
            <a:tailEnd/>
          </a:ln>
        </p:spPr>
      </p:pic>
      <p:pic>
        <p:nvPicPr>
          <p:cNvPr id="221197" name="Picture 23"/>
          <p:cNvPicPr>
            <a:picLocks noChangeAspect="1" noChangeArrowheads="1"/>
          </p:cNvPicPr>
          <p:nvPr/>
        </p:nvPicPr>
        <p:blipFill>
          <a:blip r:embed="rId13" cstate="print"/>
          <a:srcRect/>
          <a:stretch>
            <a:fillRect/>
          </a:stretch>
        </p:blipFill>
        <p:spPr bwMode="black">
          <a:xfrm>
            <a:off x="1211087" y="5122862"/>
            <a:ext cx="361950" cy="361950"/>
          </a:xfrm>
          <a:prstGeom prst="rect">
            <a:avLst/>
          </a:prstGeom>
          <a:noFill/>
          <a:ln w="9525">
            <a:noFill/>
            <a:miter lim="800000"/>
            <a:headEnd/>
            <a:tailEnd/>
          </a:ln>
        </p:spPr>
      </p:pic>
      <p:pic>
        <p:nvPicPr>
          <p:cNvPr id="221198" name="Picture 24"/>
          <p:cNvPicPr>
            <a:picLocks noChangeAspect="1" noChangeArrowheads="1"/>
          </p:cNvPicPr>
          <p:nvPr/>
        </p:nvPicPr>
        <p:blipFill>
          <a:blip r:embed="rId14" cstate="print"/>
          <a:srcRect/>
          <a:stretch>
            <a:fillRect/>
          </a:stretch>
        </p:blipFill>
        <p:spPr bwMode="black">
          <a:xfrm>
            <a:off x="1211087" y="5580062"/>
            <a:ext cx="371475" cy="371475"/>
          </a:xfrm>
          <a:prstGeom prst="rect">
            <a:avLst/>
          </a:prstGeom>
          <a:noFill/>
          <a:ln w="9525">
            <a:noFill/>
            <a:miter lim="800000"/>
            <a:headEnd/>
            <a:tailEnd/>
          </a:ln>
        </p:spPr>
      </p:pic>
      <p:pic>
        <p:nvPicPr>
          <p:cNvPr id="221199" name="Picture 25"/>
          <p:cNvPicPr>
            <a:picLocks noChangeAspect="1" noChangeArrowheads="1"/>
          </p:cNvPicPr>
          <p:nvPr/>
        </p:nvPicPr>
        <p:blipFill>
          <a:blip r:embed="rId15" cstate="print"/>
          <a:srcRect/>
          <a:stretch>
            <a:fillRect/>
          </a:stretch>
        </p:blipFill>
        <p:spPr bwMode="black">
          <a:xfrm>
            <a:off x="1211087" y="5961062"/>
            <a:ext cx="352425" cy="361950"/>
          </a:xfrm>
          <a:prstGeom prst="rect">
            <a:avLst/>
          </a:prstGeom>
          <a:noFill/>
          <a:ln w="9525">
            <a:noFill/>
            <a:miter lim="800000"/>
            <a:headEnd/>
            <a:tailEnd/>
          </a:ln>
        </p:spPr>
      </p:pic>
      <p:sp>
        <p:nvSpPr>
          <p:cNvPr id="17" name="Title 16"/>
          <p:cNvSpPr>
            <a:spLocks noGrp="1"/>
          </p:cNvSpPr>
          <p:nvPr>
            <p:ph type="title"/>
          </p:nvPr>
        </p:nvSpPr>
        <p:spPr>
          <a:xfrm>
            <a:off x="304800" y="204782"/>
            <a:ext cx="6824797" cy="785818"/>
          </a:xfrm>
        </p:spPr>
        <p:txBody>
          <a:bodyPr/>
          <a:lstStyle/>
          <a:p>
            <a:r>
              <a:rPr lang="es-ES" dirty="0" smtClean="0"/>
              <a:t>Project Management: </a:t>
            </a:r>
            <a:r>
              <a:rPr lang="es-ES" dirty="0" err="1" smtClean="0"/>
              <a:t>Hierarchy</a:t>
            </a:r>
            <a:r>
              <a:rPr lang="es-ES" dirty="0" smtClean="0"/>
              <a:t> </a:t>
            </a:r>
            <a:r>
              <a:rPr lang="es-ES" dirty="0" err="1" smtClean="0"/>
              <a:t>Icons</a:t>
            </a:r>
            <a:endParaRPr lang="en-US" dirty="0"/>
          </a:p>
        </p:txBody>
      </p:sp>
      <p:sp>
        <p:nvSpPr>
          <p:cNvPr id="221186" name="Text Box 12"/>
          <p:cNvSpPr txBox="1">
            <a:spLocks noChangeArrowheads="1"/>
          </p:cNvSpPr>
          <p:nvPr/>
        </p:nvSpPr>
        <p:spPr bwMode="black">
          <a:xfrm>
            <a:off x="1592087" y="990600"/>
            <a:ext cx="7772400" cy="5732462"/>
          </a:xfrm>
          <a:prstGeom prst="rect">
            <a:avLst/>
          </a:prstGeom>
          <a:noFill/>
          <a:ln w="9525">
            <a:noFill/>
            <a:miter lim="800000"/>
            <a:headEnd/>
            <a:tailEnd/>
          </a:ln>
        </p:spPr>
        <p:txBody>
          <a:bodyPr>
            <a:spAutoFit/>
          </a:bodyPr>
          <a:lstStyle/>
          <a:p>
            <a:pPr eaLnBrk="0" hangingPunct="0">
              <a:spcBef>
                <a:spcPct val="50000"/>
              </a:spcBef>
              <a:buFontTx/>
              <a:buChar char="-"/>
            </a:pPr>
            <a:r>
              <a:rPr lang="en-US" dirty="0"/>
              <a:t> Top level of the hierarchy</a:t>
            </a:r>
          </a:p>
          <a:p>
            <a:pPr eaLnBrk="0" hangingPunct="0">
              <a:spcBef>
                <a:spcPct val="50000"/>
              </a:spcBef>
              <a:buFontTx/>
              <a:buChar char="-"/>
            </a:pPr>
            <a:r>
              <a:rPr lang="en-US" dirty="0"/>
              <a:t> Reference data</a:t>
            </a:r>
          </a:p>
          <a:p>
            <a:pPr eaLnBrk="0" hangingPunct="0">
              <a:spcBef>
                <a:spcPct val="50000"/>
              </a:spcBef>
              <a:buFontTx/>
              <a:buChar char="-"/>
            </a:pPr>
            <a:r>
              <a:rPr lang="en-US" dirty="0"/>
              <a:t> Catalog associated with a plant </a:t>
            </a:r>
          </a:p>
          <a:p>
            <a:pPr eaLnBrk="0" hangingPunct="0">
              <a:spcBef>
                <a:spcPct val="50000"/>
              </a:spcBef>
              <a:buFontTx/>
              <a:buChar char="-"/>
            </a:pPr>
            <a:r>
              <a:rPr lang="en-US" dirty="0"/>
              <a:t> Catalog associated with a plant. Missing database </a:t>
            </a:r>
          </a:p>
          <a:p>
            <a:pPr eaLnBrk="0" hangingPunct="0">
              <a:spcBef>
                <a:spcPct val="50000"/>
              </a:spcBef>
              <a:buFontTx/>
              <a:buChar char="-"/>
            </a:pPr>
            <a:r>
              <a:rPr lang="en-US" dirty="0"/>
              <a:t> Catalog associated with a plant. Needs to be upgraded</a:t>
            </a:r>
          </a:p>
          <a:p>
            <a:pPr eaLnBrk="0" hangingPunct="0">
              <a:spcBef>
                <a:spcPct val="50000"/>
              </a:spcBef>
              <a:buFontTx/>
              <a:buChar char="-"/>
            </a:pPr>
            <a:r>
              <a:rPr lang="en-US" dirty="0"/>
              <a:t> Catalog not associated with a plant</a:t>
            </a:r>
          </a:p>
          <a:p>
            <a:pPr eaLnBrk="0" hangingPunct="0">
              <a:spcBef>
                <a:spcPct val="50000"/>
              </a:spcBef>
              <a:buFontTx/>
              <a:buChar char="-"/>
            </a:pPr>
            <a:r>
              <a:rPr lang="en-US" dirty="0"/>
              <a:t> Catalog not associated with a plant. Missing database</a:t>
            </a:r>
          </a:p>
          <a:p>
            <a:pPr eaLnBrk="0" hangingPunct="0">
              <a:spcBef>
                <a:spcPct val="50000"/>
              </a:spcBef>
              <a:buFontTx/>
              <a:buChar char="-"/>
            </a:pPr>
            <a:r>
              <a:rPr lang="en-US" dirty="0"/>
              <a:t> Catalog not associated with a plant. Needs to be upgraded</a:t>
            </a:r>
          </a:p>
          <a:p>
            <a:pPr eaLnBrk="0" hangingPunct="0">
              <a:spcBef>
                <a:spcPct val="50000"/>
              </a:spcBef>
              <a:buFontTx/>
              <a:buChar char="-"/>
            </a:pPr>
            <a:r>
              <a:rPr lang="en-US" dirty="0"/>
              <a:t> </a:t>
            </a:r>
            <a:r>
              <a:rPr lang="en-US" dirty="0" smtClean="0"/>
              <a:t>Plant</a:t>
            </a:r>
            <a:endParaRPr lang="en-US" dirty="0"/>
          </a:p>
          <a:p>
            <a:pPr eaLnBrk="0" hangingPunct="0">
              <a:spcBef>
                <a:spcPct val="50000"/>
              </a:spcBef>
              <a:buFontTx/>
              <a:buChar char="-"/>
            </a:pPr>
            <a:r>
              <a:rPr lang="en-US" dirty="0"/>
              <a:t> </a:t>
            </a:r>
            <a:r>
              <a:rPr lang="en-US" dirty="0" smtClean="0"/>
              <a:t>Plant. </a:t>
            </a:r>
            <a:r>
              <a:rPr lang="en-US" dirty="0"/>
              <a:t>Missing database</a:t>
            </a:r>
          </a:p>
          <a:p>
            <a:pPr eaLnBrk="0" hangingPunct="0">
              <a:spcBef>
                <a:spcPct val="50000"/>
              </a:spcBef>
              <a:buFontTx/>
              <a:buChar char="-"/>
            </a:pPr>
            <a:r>
              <a:rPr lang="en-US" dirty="0"/>
              <a:t> </a:t>
            </a:r>
            <a:r>
              <a:rPr lang="en-US" dirty="0" smtClean="0"/>
              <a:t>Plant. </a:t>
            </a:r>
            <a:r>
              <a:rPr lang="en-US" dirty="0"/>
              <a:t>Needs to be upgraded</a:t>
            </a:r>
          </a:p>
          <a:p>
            <a:pPr eaLnBrk="0" hangingPunct="0">
              <a:spcBef>
                <a:spcPct val="50000"/>
              </a:spcBef>
              <a:buFontTx/>
              <a:buChar char="-"/>
            </a:pPr>
            <a:r>
              <a:rPr lang="en-US" dirty="0"/>
              <a:t> Permission group folder</a:t>
            </a:r>
          </a:p>
          <a:p>
            <a:pPr eaLnBrk="0" hangingPunct="0">
              <a:spcBef>
                <a:spcPct val="50000"/>
              </a:spcBef>
              <a:buFontTx/>
              <a:buChar char="-"/>
            </a:pPr>
            <a:r>
              <a:rPr lang="en-US" dirty="0"/>
              <a:t> Permission group</a:t>
            </a:r>
          </a:p>
          <a:p>
            <a:pPr eaLnBrk="0" hangingPunct="0">
              <a:spcBef>
                <a:spcPct val="50000"/>
              </a:spcBef>
              <a:buFontTx/>
              <a:buChar char="-"/>
            </a:pPr>
            <a:endParaRPr lang="en-US" dirty="0"/>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p:nvPr>
        </p:nvSpPr>
        <p:spPr/>
        <p:txBody>
          <a:bodyPr/>
          <a:lstStyle/>
          <a:p>
            <a:r>
              <a:rPr lang="en-US" smtClean="0"/>
              <a:t>Project Management: New Catalog Command</a:t>
            </a:r>
          </a:p>
        </p:txBody>
      </p:sp>
      <p:sp>
        <p:nvSpPr>
          <p:cNvPr id="223234" name="Rectangle 3"/>
          <p:cNvSpPr>
            <a:spLocks noGrp="1" noChangeArrowheads="1"/>
          </p:cNvSpPr>
          <p:nvPr>
            <p:ph idx="1"/>
          </p:nvPr>
        </p:nvSpPr>
        <p:spPr/>
        <p:txBody>
          <a:bodyPr/>
          <a:lstStyle/>
          <a:p>
            <a:r>
              <a:rPr lang="en-US" sz="2400" smtClean="0"/>
              <a:t>Create a new empty catalog or create a catalog from a template.</a:t>
            </a:r>
          </a:p>
          <a:p>
            <a:r>
              <a:rPr lang="en-US" sz="2400" smtClean="0"/>
              <a:t>Default permission groups and access rules are created.</a:t>
            </a:r>
          </a:p>
          <a:p>
            <a:r>
              <a:rPr lang="en-US" sz="2400" smtClean="0"/>
              <a:t>In a Global Workshare configuration, the </a:t>
            </a:r>
            <a:r>
              <a:rPr lang="en-US" sz="2400" b="1" smtClean="0"/>
              <a:t>Database &gt; New &gt; Catalog </a:t>
            </a:r>
            <a:r>
              <a:rPr lang="en-US" sz="2400" smtClean="0"/>
              <a:t>command is available at the Host location, but not at the Satellite locations.</a:t>
            </a:r>
          </a:p>
          <a:p>
            <a:r>
              <a:rPr lang="en-US" sz="2400" smtClean="0"/>
              <a:t>Every catalog must be associated to a Shared Content folder</a:t>
            </a:r>
          </a:p>
        </p:txBody>
      </p:sp>
      <p:sp>
        <p:nvSpPr>
          <p:cNvPr id="223235" name="Rectangle 4"/>
          <p:cNvSpPr>
            <a:spLocks noChangeArrowheads="1"/>
          </p:cNvSpPr>
          <p:nvPr/>
        </p:nvSpPr>
        <p:spPr bwMode="black">
          <a:xfrm>
            <a:off x="0" y="2620447"/>
            <a:ext cx="184731" cy="369332"/>
          </a:xfrm>
          <a:prstGeom prst="rect">
            <a:avLst/>
          </a:prstGeom>
          <a:noFill/>
          <a:ln w="9525">
            <a:noFill/>
            <a:miter lim="800000"/>
            <a:headEnd/>
            <a:tailEnd/>
          </a:ln>
        </p:spPr>
        <p:txBody>
          <a:bodyPr wrap="none" anchor="ctr">
            <a:spAutoFit/>
          </a:bodyPr>
          <a:lstStyle/>
          <a:p>
            <a:endParaRPr lang="en-US"/>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Intergrap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tergraph Font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500" dirty="0" smtClean="0"/>
        </a:defPPr>
      </a:lstStyle>
    </a:txDef>
  </a:objectDefaults>
  <a:extraClrSchemeLst/>
</a:theme>
</file>

<file path=ppt/theme/theme2.xml><?xml version="1.0" encoding="utf-8"?>
<a:theme xmlns:a="http://schemas.openxmlformats.org/drawingml/2006/main" name="Intergraph Theme">
  <a:themeElements>
    <a:clrScheme name="Intergraph Colour Scheme">
      <a:dk1>
        <a:sysClr val="windowText" lastClr="000000"/>
      </a:dk1>
      <a:lt1>
        <a:sysClr val="window" lastClr="FFFFFF"/>
      </a:lt1>
      <a:dk2>
        <a:srgbClr val="005293"/>
      </a:dk2>
      <a:lt2>
        <a:srgbClr val="FFFFFF"/>
      </a:lt2>
      <a:accent1>
        <a:srgbClr val="0065A4"/>
      </a:accent1>
      <a:accent2>
        <a:srgbClr val="66B360"/>
      </a:accent2>
      <a:accent3>
        <a:srgbClr val="E6BC43"/>
      </a:accent3>
      <a:accent4>
        <a:srgbClr val="84608F"/>
      </a:accent4>
      <a:accent5>
        <a:srgbClr val="00A9E0"/>
      </a:accent5>
      <a:accent6>
        <a:srgbClr val="994E1E"/>
      </a:accent6>
      <a:hlink>
        <a:srgbClr val="005172"/>
      </a:hlink>
      <a:folHlink>
        <a:srgbClr val="005172"/>
      </a:folHlink>
    </a:clrScheme>
    <a:fontScheme name="Intergraph Font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500"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Intergraph Template</Template>
  <TotalTime>22099</TotalTime>
  <Words>8580</Words>
  <Application>Microsoft Office PowerPoint</Application>
  <PresentationFormat>On-screen Show (4:3)</PresentationFormat>
  <Paragraphs>1494</Paragraphs>
  <Slides>252</Slides>
  <Notes>129</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252</vt:i4>
      </vt:variant>
    </vt:vector>
  </HeadingPairs>
  <TitlesOfParts>
    <vt:vector size="255" baseType="lpstr">
      <vt:lpstr>Intergraph Template</vt:lpstr>
      <vt:lpstr>Intergraph Theme</vt:lpstr>
      <vt:lpstr>Imagen de mapa de bits</vt:lpstr>
      <vt:lpstr>Smart 3D Setup and Administration</vt:lpstr>
      <vt:lpstr>Know your instructor</vt:lpstr>
      <vt:lpstr>Prerequisites for this class</vt:lpstr>
      <vt:lpstr>Agenda</vt:lpstr>
      <vt:lpstr>Agenda (Cont’d)</vt:lpstr>
      <vt:lpstr>Agenda (Cont’d)</vt:lpstr>
      <vt:lpstr>Smart 3D Introduction</vt:lpstr>
      <vt:lpstr>Smart 3D - Database architecture</vt:lpstr>
      <vt:lpstr>Smart 3D - Database architecture</vt:lpstr>
      <vt:lpstr>Smart 3D - Database architecture</vt:lpstr>
      <vt:lpstr>Smart 3D - Database architecture</vt:lpstr>
      <vt:lpstr>Smart 3D - Database architecture</vt:lpstr>
      <vt:lpstr>Smart 3D intro: Server - Client architecture</vt:lpstr>
      <vt:lpstr>Smart 3D intro: Define Workspace</vt:lpstr>
      <vt:lpstr>Smart 3D intro:  Modeling environment</vt:lpstr>
      <vt:lpstr>Smart 3D intro:  Project Management</vt:lpstr>
      <vt:lpstr>Smart 3D intro:  Relationships and Integration</vt:lpstr>
      <vt:lpstr>Smart 3D intro: Administrative guides</vt:lpstr>
      <vt:lpstr>  System Setup</vt:lpstr>
      <vt:lpstr>PowerPoint Presentation</vt:lpstr>
      <vt:lpstr>System Setup: Smart 3D servers</vt:lpstr>
      <vt:lpstr>System Setup: Smart 3D ancillary servers</vt:lpstr>
      <vt:lpstr>System Setup: Smart 3D workstation machines</vt:lpstr>
      <vt:lpstr>System Setup:  Server - Workstation</vt:lpstr>
      <vt:lpstr>System Setup:  Hardware recommendations Database server</vt:lpstr>
      <vt:lpstr>System Setup: Supported platforms Database server</vt:lpstr>
      <vt:lpstr>System Setup: Supported platforms (Contd) Database server</vt:lpstr>
      <vt:lpstr>System Setup: Software prerequisites Database server</vt:lpstr>
      <vt:lpstr>System Setup: Installation of Smart 3D Reference Data – Name Generator</vt:lpstr>
      <vt:lpstr>System Setup: Installation of Smart 3D Reference Data</vt:lpstr>
      <vt:lpstr>System Setup: Installation of Smart 3D Name Generator</vt:lpstr>
      <vt:lpstr>System Setup: Installation of Smart 3D Workstation</vt:lpstr>
      <vt:lpstr>System Setup:  Hardware recommendations Workstation</vt:lpstr>
      <vt:lpstr>System Setup: Supported platforms Workstation</vt:lpstr>
      <vt:lpstr>System Setup: Software prerequisites  Workstation</vt:lpstr>
      <vt:lpstr>System Setup: Optional software Workstation</vt:lpstr>
      <vt:lpstr>System Setup: Installation of Smart 3D Design /Admin Client Installation</vt:lpstr>
      <vt:lpstr>System Setup: Installation of Smart 3D 64-bit Services</vt:lpstr>
      <vt:lpstr>Smart 3D Setup</vt:lpstr>
      <vt:lpstr>Smart 3D Setup</vt:lpstr>
      <vt:lpstr>Smart 3D Setup: Silent Install</vt:lpstr>
      <vt:lpstr>Smart 3D Setup: Silent Install</vt:lpstr>
      <vt:lpstr>Smart 3D Setup</vt:lpstr>
      <vt:lpstr>Smart 3D Setup</vt:lpstr>
      <vt:lpstr>Smart 3D Setup:  Splash screen</vt:lpstr>
      <vt:lpstr>Smart 3D Setup</vt:lpstr>
      <vt:lpstr>System Setup: Installation of Smart 3D Reference Data</vt:lpstr>
      <vt:lpstr>Smart 3D Setup: Reference Data</vt:lpstr>
      <vt:lpstr>Smart 3D Setup: Reference Data</vt:lpstr>
      <vt:lpstr>Smart 3D Setup</vt:lpstr>
      <vt:lpstr>Smart 3D Setup</vt:lpstr>
      <vt:lpstr>System Setup: Installation of Smart 3D Name Generator</vt:lpstr>
      <vt:lpstr>Smart 3D Setup</vt:lpstr>
      <vt:lpstr>System Setup: Installation of Smart 3D Design Client Installation</vt:lpstr>
      <vt:lpstr>System Setup: Installation of Smart 3D Design /Admin Client Installation</vt:lpstr>
      <vt:lpstr>System Setup: Installation of Smart 3D Full Installation</vt:lpstr>
      <vt:lpstr>System Setup: Installation of Smart 3D Full Installation</vt:lpstr>
      <vt:lpstr>Smart 3D Setup:  HotFix installation</vt:lpstr>
      <vt:lpstr>Smart 3D Setup:  HotFix installation</vt:lpstr>
      <vt:lpstr>Smart 3D Setup:  HotFix installation</vt:lpstr>
      <vt:lpstr>Smart 3D Setup: Configurations</vt:lpstr>
      <vt:lpstr>Smart 3D Setup: Configurations</vt:lpstr>
      <vt:lpstr>Project Setup</vt:lpstr>
      <vt:lpstr>Project Setup: Hardware sizing recommendations</vt:lpstr>
      <vt:lpstr>Project Setup: Hardware sizing recommendations</vt:lpstr>
      <vt:lpstr>Project Setup: Hardware sizing recommendations</vt:lpstr>
      <vt:lpstr>Project Setup: Hardware sizing recommendations</vt:lpstr>
      <vt:lpstr>Project Setup: Hardware sizing recommendations</vt:lpstr>
      <vt:lpstr>Project Setup: Familiarize with the software</vt:lpstr>
      <vt:lpstr>Project Setup: Database creation</vt:lpstr>
      <vt:lpstr>Project Setup: Create a plant from scratch</vt:lpstr>
      <vt:lpstr>Project Setup: Permissions hierarchy</vt:lpstr>
      <vt:lpstr>Project Setup: Permissions hierarchy</vt:lpstr>
      <vt:lpstr>Project Setup: Sample Permission Objects hierarchy</vt:lpstr>
      <vt:lpstr>Project Setup:  Modify Permission Objects hierarchy</vt:lpstr>
      <vt:lpstr>Project Setup:  Root vs Permission Group assignment</vt:lpstr>
      <vt:lpstr>Project Setup:  Association concept</vt:lpstr>
      <vt:lpstr>Project Setup: Permission access levels</vt:lpstr>
      <vt:lpstr>Project Setup: Object status</vt:lpstr>
      <vt:lpstr>Project Setup:  Status change based on permissions</vt:lpstr>
      <vt:lpstr>Project Setup: Permissions logical model</vt:lpstr>
      <vt:lpstr>Project Setup: Add users to permission groups</vt:lpstr>
      <vt:lpstr>Project Setup: Remove users from permission groups</vt:lpstr>
      <vt:lpstr>Setup and Administration Lab</vt:lpstr>
      <vt:lpstr>Backup and Restore</vt:lpstr>
      <vt:lpstr>Backup and Restore: Overview</vt:lpstr>
      <vt:lpstr>Backup and Restore: Project Management Backup</vt:lpstr>
      <vt:lpstr>Backup and Restore: Project Management Backup</vt:lpstr>
      <vt:lpstr>Backup and Restore: Project Management Backup</vt:lpstr>
      <vt:lpstr>Backup and Restore:  Restore options</vt:lpstr>
      <vt:lpstr>Backup and Restore: Restore one or more plant databases from backup</vt:lpstr>
      <vt:lpstr>Backup and Restore: Restore plant for selective recovery of model objects</vt:lpstr>
      <vt:lpstr>Backup and Restore: Restore plant as a copy</vt:lpstr>
      <vt:lpstr>Backup and Restore: Off-site Restore</vt:lpstr>
      <vt:lpstr>Setup and Administration Lab</vt:lpstr>
      <vt:lpstr>Project Management: Delete a Plant</vt:lpstr>
      <vt:lpstr>Project Management: Delete a Catalog</vt:lpstr>
      <vt:lpstr>Project Management: Hierarchy Icons</vt:lpstr>
      <vt:lpstr>Project Management: New Catalog Command</vt:lpstr>
      <vt:lpstr>Project Management: New Catalog Command</vt:lpstr>
      <vt:lpstr>Custom Properties: Define Property Schema</vt:lpstr>
      <vt:lpstr>Custom Properties: Define plant property</vt:lpstr>
      <vt:lpstr>Setup and Administration Lab</vt:lpstr>
      <vt:lpstr>Plant Organization (systems)</vt:lpstr>
      <vt:lpstr>Systems and Specs: Contents</vt:lpstr>
      <vt:lpstr>Systems and Specs:  Systems overview</vt:lpstr>
      <vt:lpstr>Systems and Specs:  System types</vt:lpstr>
      <vt:lpstr>Systems and Specs: Create and modify Systems hierarchy</vt:lpstr>
      <vt:lpstr>Systems and Specs: Create new System commands</vt:lpstr>
      <vt:lpstr>Systems and Specs: Create new System commands</vt:lpstr>
      <vt:lpstr>Systems and Specs: Create new System commands</vt:lpstr>
      <vt:lpstr>Systems and Specs: Copy and paste of Systems</vt:lpstr>
      <vt:lpstr>Systems and Specs: Importing from excel</vt:lpstr>
      <vt:lpstr>Systems and Specs: Editing Systems</vt:lpstr>
      <vt:lpstr>Systems and Specs: Allow specifications</vt:lpstr>
      <vt:lpstr>Systems and Specs: Define allowed specifications</vt:lpstr>
      <vt:lpstr>Systems and Specs: Define allowed specifications</vt:lpstr>
      <vt:lpstr>Systems and Specs: Define allowed specifications</vt:lpstr>
      <vt:lpstr>Systems and Specs: Define allowed specifications</vt:lpstr>
      <vt:lpstr>Systems and Specs: Define allowed specifications</vt:lpstr>
      <vt:lpstr>Setup and Administration Lab</vt:lpstr>
      <vt:lpstr>Common Applications</vt:lpstr>
      <vt:lpstr>Optimization for Roles</vt:lpstr>
      <vt:lpstr>Optimization for Roles</vt:lpstr>
      <vt:lpstr>default COLOR CONFIGURATION</vt:lpstr>
      <vt:lpstr>Default Color Configuration – The basics</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Default Color Configuration</vt:lpstr>
      <vt:lpstr>Setup and Administration Lab</vt:lpstr>
      <vt:lpstr>Model Data Reuse (MDR)</vt:lpstr>
      <vt:lpstr>Model Data Reuse:  Introduction</vt:lpstr>
      <vt:lpstr>Model Data Reuse:  Results</vt:lpstr>
      <vt:lpstr>Model Data Reuse: Advantages</vt:lpstr>
      <vt:lpstr>Model Data Reuse: Advantages</vt:lpstr>
      <vt:lpstr>Model Data Reuse</vt:lpstr>
      <vt:lpstr>Model Data Reuse Workflow</vt:lpstr>
      <vt:lpstr>Model Data Reuse</vt:lpstr>
      <vt:lpstr>Model Data Reuse: Restart Operation</vt:lpstr>
      <vt:lpstr>Setup and Administration Lab</vt:lpstr>
      <vt:lpstr>Synchronization</vt:lpstr>
      <vt:lpstr>Synchronize Model with Catalog</vt:lpstr>
      <vt:lpstr>Synchronize Model with Catalog</vt:lpstr>
      <vt:lpstr>Synchronize Model with Catalog</vt:lpstr>
      <vt:lpstr>Synchronize Model with Catalog</vt:lpstr>
      <vt:lpstr>Database Maintenance Command</vt:lpstr>
      <vt:lpstr>Database Maintenance Command</vt:lpstr>
      <vt:lpstr>Database Maintenance Command</vt:lpstr>
      <vt:lpstr>Database Integrity</vt:lpstr>
      <vt:lpstr>Database Integrity: Overview</vt:lpstr>
      <vt:lpstr>Database Integrity: Overview</vt:lpstr>
      <vt:lpstr>Database Integrity: Workflow</vt:lpstr>
      <vt:lpstr>Database Integrity: Execute Database Integrity</vt:lpstr>
      <vt:lpstr>Database Integrity: Generate reports</vt:lpstr>
      <vt:lpstr>Database Integrity: Generate reports</vt:lpstr>
      <vt:lpstr>Database Integrity: Run clean database command</vt:lpstr>
      <vt:lpstr>Database Integrity: Run clean database command (Cont´d)</vt:lpstr>
      <vt:lpstr>Setup and Administration Lab</vt:lpstr>
      <vt:lpstr>PDS Model Reference</vt:lpstr>
      <vt:lpstr>PDS Model Reference: Overview</vt:lpstr>
      <vt:lpstr>PDS Model Reference: Prerequisites</vt:lpstr>
      <vt:lpstr>PDS Model Reference: Configuration steps</vt:lpstr>
      <vt:lpstr>PDS Model Reference: Configuration steps</vt:lpstr>
      <vt:lpstr>PDS Model Reference: Configuration steps</vt:lpstr>
      <vt:lpstr>PDS Model Reference: Configuration steps</vt:lpstr>
      <vt:lpstr>Point cloud model reference</vt:lpstr>
      <vt:lpstr>Point cloud reference</vt:lpstr>
      <vt:lpstr>Point cloud reference</vt:lpstr>
      <vt:lpstr>Point cloud reference: Supported point cloud vendors</vt:lpstr>
      <vt:lpstr>Point cloud reference: Possible actions</vt:lpstr>
      <vt:lpstr>Point cloud reference: Attach Point Cloud to plant</vt:lpstr>
      <vt:lpstr>Point cloud reference: Detach Point Cloud from plant</vt:lpstr>
      <vt:lpstr>Error log and memory monitor</vt:lpstr>
      <vt:lpstr>Error Log &amp; Memory monitor</vt:lpstr>
      <vt:lpstr>Error Log &amp; Memory monitor</vt:lpstr>
      <vt:lpstr>Error Log &amp; Memory monitor</vt:lpstr>
      <vt:lpstr>Setup and Administration Lab</vt:lpstr>
      <vt:lpstr>Interference Checking (IFC)</vt:lpstr>
      <vt:lpstr>Interference Checking Detection (IFC): Overview</vt:lpstr>
      <vt:lpstr>IFC:  Characteristics</vt:lpstr>
      <vt:lpstr>IFC: Visual differences</vt:lpstr>
      <vt:lpstr>IFC: Visual differences</vt:lpstr>
      <vt:lpstr>IFC:  Aspects</vt:lpstr>
      <vt:lpstr>IFC:  Aspects</vt:lpstr>
      <vt:lpstr>IFC: Configuration</vt:lpstr>
      <vt:lpstr>IFC: Configuration – checking priority</vt:lpstr>
      <vt:lpstr>IFC: Configuration – comparison criteria</vt:lpstr>
      <vt:lpstr>IFC: Configuration – Clearance rule</vt:lpstr>
      <vt:lpstr>IFC: Configuration – Clearance rule</vt:lpstr>
      <vt:lpstr>IFC: Configuration – Permission group</vt:lpstr>
      <vt:lpstr>IFC: Configuration – Marker size</vt:lpstr>
      <vt:lpstr>IFC: Local detection</vt:lpstr>
      <vt:lpstr>IFC: Local detection</vt:lpstr>
      <vt:lpstr>IFC: Local detection</vt:lpstr>
      <vt:lpstr>IFC: Local detection – List view</vt:lpstr>
      <vt:lpstr>IFC: Database detection</vt:lpstr>
      <vt:lpstr>IFC: Database detection</vt:lpstr>
      <vt:lpstr>IFC: Database detection</vt:lpstr>
      <vt:lpstr>IFC: Database detection</vt:lpstr>
      <vt:lpstr>IFC: Database detection</vt:lpstr>
      <vt:lpstr>IFC: Database detection</vt:lpstr>
      <vt:lpstr>IFC: Database detect</vt:lpstr>
      <vt:lpstr>Setup and Administration Lab</vt:lpstr>
      <vt:lpstr>Reference 3D (R3D)</vt:lpstr>
      <vt:lpstr>Reference 3D:  Overview</vt:lpstr>
      <vt:lpstr>Reference 3D:  Concept</vt:lpstr>
      <vt:lpstr>Reference 3D:  Functionality</vt:lpstr>
      <vt:lpstr>Reference 3D:  Transformation overview</vt:lpstr>
      <vt:lpstr>Reference 3D:   Attaching Smart3D Models</vt:lpstr>
      <vt:lpstr>Reference 3D:   Attaching PDMS Models</vt:lpstr>
      <vt:lpstr>Reference 3D: Filters</vt:lpstr>
      <vt:lpstr>Reference 3D:  Business cases</vt:lpstr>
      <vt:lpstr>Reference 3D:  Business cases</vt:lpstr>
      <vt:lpstr>Reference 3D:  Business cases – disconnected workshare</vt:lpstr>
      <vt:lpstr>Reference 3D:  Business cases</vt:lpstr>
      <vt:lpstr>Reference 3D:  SPRDirect Output</vt:lpstr>
      <vt:lpstr>Reference 3D:   Attaching SPRDirect Data</vt:lpstr>
      <vt:lpstr>Reference 3D:  Convert to ZVF</vt:lpstr>
      <vt:lpstr>Reference 3D:  Create Folder Hierarchy</vt:lpstr>
      <vt:lpstr>Reference 3D:  Levels and Layers</vt:lpstr>
      <vt:lpstr>Setup and Administration Lab</vt:lpstr>
      <vt:lpstr>Intergraph Batch Services</vt:lpstr>
      <vt:lpstr>Batch Services</vt:lpstr>
      <vt:lpstr>Setup and Administration Lab</vt:lpstr>
      <vt:lpstr>Database conversion wizard (SQL        ORACLE)</vt:lpstr>
      <vt:lpstr>Database Conversion Wizard : Overview</vt:lpstr>
      <vt:lpstr>Database Conversion Wizard </vt:lpstr>
      <vt:lpstr>Database Conversion Wizard </vt:lpstr>
      <vt:lpstr>Convert database mode  ( Plant to marine or MHE)</vt:lpstr>
      <vt:lpstr>Convert Database mode</vt:lpstr>
      <vt:lpstr>Convert Database mode</vt:lpstr>
      <vt:lpstr>Adding user defined attribute to s3d database</vt:lpstr>
      <vt:lpstr>Adding User Defined Attribute to S3D Objects</vt:lpstr>
      <vt:lpstr>Adding approval status in s3d</vt:lpstr>
      <vt:lpstr>Adding Approval Status in S3D</vt:lpstr>
      <vt:lpstr>Setup and Administration Lab</vt:lpstr>
      <vt:lpstr>Plant version upgrade</vt:lpstr>
      <vt:lpstr>Plant version upgrade:  Overview</vt:lpstr>
      <vt:lpstr>Plant version upgrade:  Workflow</vt:lpstr>
      <vt:lpstr>Plant version upgrade:  Workflow</vt:lpstr>
      <vt:lpstr>Plant version upgrade:  Workflow</vt:lpstr>
      <vt:lpstr>SMART 3D AUTOMATIOn TOOLKIT</vt:lpstr>
      <vt:lpstr>Smart 3D Automation Toolkit</vt:lpstr>
      <vt:lpstr>Smart 3D Automation Toolkit (Contd..)</vt:lpstr>
    </vt:vector>
  </TitlesOfParts>
  <Company>Intergraph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Suarez, Juan</dc:creator>
  <cp:lastModifiedBy>Administrator</cp:lastModifiedBy>
  <cp:revision>710</cp:revision>
  <cp:lastPrinted>2014-09-26T15:23:11Z</cp:lastPrinted>
  <dcterms:created xsi:type="dcterms:W3CDTF">2011-09-23T19:50:23Z</dcterms:created>
  <dcterms:modified xsi:type="dcterms:W3CDTF">2015-04-09T23:41:40Z</dcterms:modified>
</cp:coreProperties>
</file>